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78" r:id="rId6"/>
    <p:sldId id="257" r:id="rId7"/>
    <p:sldId id="264" r:id="rId8"/>
    <p:sldId id="262" r:id="rId9"/>
    <p:sldId id="261" r:id="rId10"/>
    <p:sldId id="265" r:id="rId11"/>
    <p:sldId id="274" r:id="rId12"/>
    <p:sldId id="275" r:id="rId13"/>
    <p:sldId id="266" r:id="rId14"/>
    <p:sldId id="270" r:id="rId15"/>
    <p:sldId id="269" r:id="rId16"/>
    <p:sldId id="273" r:id="rId17"/>
    <p:sldId id="277" r:id="rId18"/>
    <p:sldId id="263" r:id="rId19"/>
    <p:sldId id="271" r:id="rId20"/>
    <p:sldId id="268" r:id="rId21"/>
    <p:sldId id="272" r:id="rId22"/>
    <p:sldId id="276" r:id="rId23"/>
    <p:sldId id="258" r:id="rId24"/>
  </p:sldIdLst>
  <p:sldSz cx="13004800" cy="7315200"/>
  <p:notesSz cx="6797675" cy="9926638"/>
  <p:defaultText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p15:clr>
            <a:srgbClr val="A4A3A4"/>
          </p15:clr>
        </p15:guide>
        <p15:guide id="2" pos="4096">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4C4"/>
    <a:srgbClr val="EEEEEE"/>
    <a:srgbClr val="E2E2E2"/>
    <a:srgbClr val="888888"/>
    <a:srgbClr val="ECECEC"/>
    <a:srgbClr val="868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76542" autoAdjust="0"/>
  </p:normalViewPr>
  <p:slideViewPr>
    <p:cSldViewPr showGuides="1">
      <p:cViewPr varScale="1">
        <p:scale>
          <a:sx n="47" d="100"/>
          <a:sy n="47" d="100"/>
        </p:scale>
        <p:origin x="1200" y="56"/>
      </p:cViewPr>
      <p:guideLst>
        <p:guide orient="horz" pos="4008"/>
        <p:guide pos="409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5" d="100"/>
          <a:sy n="75" d="100"/>
        </p:scale>
        <p:origin x="-330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647B6-E307-4FB1-A19C-97EBB59464AC}" type="doc">
      <dgm:prSet loTypeId="urn:microsoft.com/office/officeart/2005/8/layout/pyramid1" loCatId="pyramid" qsTypeId="urn:microsoft.com/office/officeart/2005/8/quickstyle/simple1" qsCatId="simple" csTypeId="urn:microsoft.com/office/officeart/2005/8/colors/accent1_2" csCatId="accent1" phldr="1"/>
      <dgm:spPr/>
    </dgm:pt>
    <dgm:pt modelId="{AE6DA869-BD68-4F12-980D-C98B073A9E70}">
      <dgm:prSet phldrT="[Text]" custT="1"/>
      <dgm:spPr/>
      <dgm:t>
        <a:bodyPr/>
        <a:lstStyle/>
        <a:p>
          <a:endParaRPr lang="de-DE" sz="1800" b="1" dirty="0" smtClean="0"/>
        </a:p>
        <a:p>
          <a:endParaRPr lang="de-DE" sz="1600" b="1" dirty="0" smtClean="0"/>
        </a:p>
        <a:p>
          <a:r>
            <a:rPr lang="de-DE" sz="1600" b="1" dirty="0" err="1" smtClean="0"/>
            <a:t>Individ</a:t>
          </a:r>
          <a:r>
            <a:rPr lang="de-DE" sz="1600" b="1" dirty="0" smtClean="0"/>
            <a:t>.-Qualifizierung</a:t>
          </a:r>
          <a:endParaRPr lang="de-DE" sz="1600" b="1" dirty="0"/>
        </a:p>
      </dgm:t>
    </dgm:pt>
    <dgm:pt modelId="{CA2C4016-A894-496A-B505-B9ECEAC4543F}" type="parTrans" cxnId="{65425817-7822-423D-B713-05EA8C087772}">
      <dgm:prSet/>
      <dgm:spPr/>
      <dgm:t>
        <a:bodyPr/>
        <a:lstStyle/>
        <a:p>
          <a:endParaRPr lang="de-DE" sz="1800" b="1"/>
        </a:p>
      </dgm:t>
    </dgm:pt>
    <dgm:pt modelId="{6598D1D7-342B-4734-81CF-3B1ADF3F409B}" type="sibTrans" cxnId="{65425817-7822-423D-B713-05EA8C087772}">
      <dgm:prSet/>
      <dgm:spPr/>
      <dgm:t>
        <a:bodyPr/>
        <a:lstStyle/>
        <a:p>
          <a:endParaRPr lang="de-DE" sz="1800" b="1"/>
        </a:p>
      </dgm:t>
    </dgm:pt>
    <dgm:pt modelId="{C48C4EC4-3AF7-4DCC-BD38-AD3E1FD843F0}">
      <dgm:prSet phldrT="[Text]" custT="1"/>
      <dgm:spPr/>
      <dgm:t>
        <a:bodyPr/>
        <a:lstStyle/>
        <a:p>
          <a:r>
            <a:rPr lang="de-DE" sz="1800" b="1" dirty="0" smtClean="0"/>
            <a:t>Seminare</a:t>
          </a:r>
          <a:endParaRPr lang="de-DE" sz="1800" b="1" dirty="0"/>
        </a:p>
      </dgm:t>
    </dgm:pt>
    <dgm:pt modelId="{D7C7A3C0-F220-4B8C-8398-1CCDD08DB713}" type="parTrans" cxnId="{CF807396-AFF3-4410-BF3E-62F3B38A7B70}">
      <dgm:prSet/>
      <dgm:spPr/>
      <dgm:t>
        <a:bodyPr/>
        <a:lstStyle/>
        <a:p>
          <a:endParaRPr lang="de-DE" sz="1800" b="1"/>
        </a:p>
      </dgm:t>
    </dgm:pt>
    <dgm:pt modelId="{B23828C6-F40A-4745-A3F8-93EE08E54243}" type="sibTrans" cxnId="{CF807396-AFF3-4410-BF3E-62F3B38A7B70}">
      <dgm:prSet/>
      <dgm:spPr/>
      <dgm:t>
        <a:bodyPr/>
        <a:lstStyle/>
        <a:p>
          <a:endParaRPr lang="de-DE" sz="1800" b="1"/>
        </a:p>
      </dgm:t>
    </dgm:pt>
    <dgm:pt modelId="{54BD4945-C6B4-4C91-B3FD-39466443497D}">
      <dgm:prSet phldrT="[Text]" custT="1"/>
      <dgm:spPr/>
      <dgm:t>
        <a:bodyPr/>
        <a:lstStyle/>
        <a:p>
          <a:r>
            <a:rPr lang="de-DE" sz="1800" b="1" dirty="0" smtClean="0"/>
            <a:t>Webinare</a:t>
          </a:r>
          <a:endParaRPr lang="de-DE" sz="1800" b="1" dirty="0"/>
        </a:p>
      </dgm:t>
    </dgm:pt>
    <dgm:pt modelId="{6301EEC0-C2DE-4176-90A5-678AD8E477D0}" type="parTrans" cxnId="{63FD46E4-DF8E-444A-9DA1-BDB390018758}">
      <dgm:prSet/>
      <dgm:spPr/>
      <dgm:t>
        <a:bodyPr/>
        <a:lstStyle/>
        <a:p>
          <a:endParaRPr lang="de-DE" sz="1800" b="1"/>
        </a:p>
      </dgm:t>
    </dgm:pt>
    <dgm:pt modelId="{AF25EBA5-46F8-4495-9E53-A5D5CF55114A}" type="sibTrans" cxnId="{63FD46E4-DF8E-444A-9DA1-BDB390018758}">
      <dgm:prSet/>
      <dgm:spPr/>
      <dgm:t>
        <a:bodyPr/>
        <a:lstStyle/>
        <a:p>
          <a:endParaRPr lang="de-DE" sz="1800" b="1"/>
        </a:p>
      </dgm:t>
    </dgm:pt>
    <dgm:pt modelId="{53D848E4-218C-4620-B36F-DC4F8285BDD7}">
      <dgm:prSet phldrT="[Text]" custT="1"/>
      <dgm:spPr/>
      <dgm:t>
        <a:bodyPr/>
        <a:lstStyle/>
        <a:p>
          <a:r>
            <a:rPr lang="de-DE" sz="1800" b="1" dirty="0" smtClean="0"/>
            <a:t>Thementage</a:t>
          </a:r>
        </a:p>
      </dgm:t>
    </dgm:pt>
    <dgm:pt modelId="{D0470185-96CB-4BB9-9BF2-5207901ADE86}" type="parTrans" cxnId="{8A2DF2B7-1CAE-415E-8D20-A7FFBA568A63}">
      <dgm:prSet/>
      <dgm:spPr/>
      <dgm:t>
        <a:bodyPr/>
        <a:lstStyle/>
        <a:p>
          <a:endParaRPr lang="de-DE" sz="1800" b="1"/>
        </a:p>
      </dgm:t>
    </dgm:pt>
    <dgm:pt modelId="{6564071E-21A7-4DAD-8DD9-FE0FEB8BC49E}" type="sibTrans" cxnId="{8A2DF2B7-1CAE-415E-8D20-A7FFBA568A63}">
      <dgm:prSet/>
      <dgm:spPr/>
      <dgm:t>
        <a:bodyPr/>
        <a:lstStyle/>
        <a:p>
          <a:endParaRPr lang="de-DE" sz="1800" b="1"/>
        </a:p>
      </dgm:t>
    </dgm:pt>
    <dgm:pt modelId="{2F71FE09-56F3-4445-A1AE-F0DA1B2462D5}" type="pres">
      <dgm:prSet presAssocID="{C7A647B6-E307-4FB1-A19C-97EBB59464AC}" presName="Name0" presStyleCnt="0">
        <dgm:presLayoutVars>
          <dgm:dir/>
          <dgm:animLvl val="lvl"/>
          <dgm:resizeHandles val="exact"/>
        </dgm:presLayoutVars>
      </dgm:prSet>
      <dgm:spPr/>
    </dgm:pt>
    <dgm:pt modelId="{6D54D6DF-E829-4B0D-95AE-7C29D7F5069D}" type="pres">
      <dgm:prSet presAssocID="{AE6DA869-BD68-4F12-980D-C98B073A9E70}" presName="Name8" presStyleCnt="0"/>
      <dgm:spPr/>
    </dgm:pt>
    <dgm:pt modelId="{24504CFC-C1E6-47F2-9086-8D98221974C6}" type="pres">
      <dgm:prSet presAssocID="{AE6DA869-BD68-4F12-980D-C98B073A9E70}" presName="level" presStyleLbl="node1" presStyleIdx="0" presStyleCnt="4">
        <dgm:presLayoutVars>
          <dgm:chMax val="1"/>
          <dgm:bulletEnabled val="1"/>
        </dgm:presLayoutVars>
      </dgm:prSet>
      <dgm:spPr/>
      <dgm:t>
        <a:bodyPr/>
        <a:lstStyle/>
        <a:p>
          <a:endParaRPr lang="de-DE"/>
        </a:p>
      </dgm:t>
    </dgm:pt>
    <dgm:pt modelId="{646415A8-BBE2-4AB1-8994-6ABB02C1655D}" type="pres">
      <dgm:prSet presAssocID="{AE6DA869-BD68-4F12-980D-C98B073A9E70}" presName="levelTx" presStyleLbl="revTx" presStyleIdx="0" presStyleCnt="0">
        <dgm:presLayoutVars>
          <dgm:chMax val="1"/>
          <dgm:bulletEnabled val="1"/>
        </dgm:presLayoutVars>
      </dgm:prSet>
      <dgm:spPr/>
      <dgm:t>
        <a:bodyPr/>
        <a:lstStyle/>
        <a:p>
          <a:endParaRPr lang="de-DE"/>
        </a:p>
      </dgm:t>
    </dgm:pt>
    <dgm:pt modelId="{9D126C2A-CCFB-4011-9BA7-4CE4761ECF5A}" type="pres">
      <dgm:prSet presAssocID="{C48C4EC4-3AF7-4DCC-BD38-AD3E1FD843F0}" presName="Name8" presStyleCnt="0"/>
      <dgm:spPr/>
    </dgm:pt>
    <dgm:pt modelId="{4D31217E-7685-4A7E-B5AA-80212D69514D}" type="pres">
      <dgm:prSet presAssocID="{C48C4EC4-3AF7-4DCC-BD38-AD3E1FD843F0}" presName="level" presStyleLbl="node1" presStyleIdx="1" presStyleCnt="4">
        <dgm:presLayoutVars>
          <dgm:chMax val="1"/>
          <dgm:bulletEnabled val="1"/>
        </dgm:presLayoutVars>
      </dgm:prSet>
      <dgm:spPr/>
      <dgm:t>
        <a:bodyPr/>
        <a:lstStyle/>
        <a:p>
          <a:endParaRPr lang="de-DE"/>
        </a:p>
      </dgm:t>
    </dgm:pt>
    <dgm:pt modelId="{FC585435-14D8-4E02-B991-E03A7A28CB50}" type="pres">
      <dgm:prSet presAssocID="{C48C4EC4-3AF7-4DCC-BD38-AD3E1FD843F0}" presName="levelTx" presStyleLbl="revTx" presStyleIdx="0" presStyleCnt="0">
        <dgm:presLayoutVars>
          <dgm:chMax val="1"/>
          <dgm:bulletEnabled val="1"/>
        </dgm:presLayoutVars>
      </dgm:prSet>
      <dgm:spPr/>
      <dgm:t>
        <a:bodyPr/>
        <a:lstStyle/>
        <a:p>
          <a:endParaRPr lang="de-DE"/>
        </a:p>
      </dgm:t>
    </dgm:pt>
    <dgm:pt modelId="{00D1FABE-4FDE-4865-9137-6083751C32EE}" type="pres">
      <dgm:prSet presAssocID="{54BD4945-C6B4-4C91-B3FD-39466443497D}" presName="Name8" presStyleCnt="0"/>
      <dgm:spPr/>
    </dgm:pt>
    <dgm:pt modelId="{269A4E21-99FD-4EE0-8967-E86B5BF06EE9}" type="pres">
      <dgm:prSet presAssocID="{54BD4945-C6B4-4C91-B3FD-39466443497D}" presName="level" presStyleLbl="node1" presStyleIdx="2" presStyleCnt="4" custLinFactNeighborX="167" custLinFactNeighborY="0">
        <dgm:presLayoutVars>
          <dgm:chMax val="1"/>
          <dgm:bulletEnabled val="1"/>
        </dgm:presLayoutVars>
      </dgm:prSet>
      <dgm:spPr/>
      <dgm:t>
        <a:bodyPr/>
        <a:lstStyle/>
        <a:p>
          <a:endParaRPr lang="de-DE"/>
        </a:p>
      </dgm:t>
    </dgm:pt>
    <dgm:pt modelId="{93F53D20-9DBC-4D58-B271-054664F2E8BD}" type="pres">
      <dgm:prSet presAssocID="{54BD4945-C6B4-4C91-B3FD-39466443497D}" presName="levelTx" presStyleLbl="revTx" presStyleIdx="0" presStyleCnt="0">
        <dgm:presLayoutVars>
          <dgm:chMax val="1"/>
          <dgm:bulletEnabled val="1"/>
        </dgm:presLayoutVars>
      </dgm:prSet>
      <dgm:spPr/>
      <dgm:t>
        <a:bodyPr/>
        <a:lstStyle/>
        <a:p>
          <a:endParaRPr lang="de-DE"/>
        </a:p>
      </dgm:t>
    </dgm:pt>
    <dgm:pt modelId="{9263EABB-8762-43DD-BEF7-8DC5DD5B58EC}" type="pres">
      <dgm:prSet presAssocID="{53D848E4-218C-4620-B36F-DC4F8285BDD7}" presName="Name8" presStyleCnt="0"/>
      <dgm:spPr/>
    </dgm:pt>
    <dgm:pt modelId="{0B80BA10-2359-4232-848C-A43FE8B4319A}" type="pres">
      <dgm:prSet presAssocID="{53D848E4-218C-4620-B36F-DC4F8285BDD7}" presName="level" presStyleLbl="node1" presStyleIdx="3" presStyleCnt="4" custLinFactNeighborY="-861">
        <dgm:presLayoutVars>
          <dgm:chMax val="1"/>
          <dgm:bulletEnabled val="1"/>
        </dgm:presLayoutVars>
      </dgm:prSet>
      <dgm:spPr/>
      <dgm:t>
        <a:bodyPr/>
        <a:lstStyle/>
        <a:p>
          <a:endParaRPr lang="de-DE"/>
        </a:p>
      </dgm:t>
    </dgm:pt>
    <dgm:pt modelId="{DE95E19C-2888-46D2-858B-5EAC832F8E26}" type="pres">
      <dgm:prSet presAssocID="{53D848E4-218C-4620-B36F-DC4F8285BDD7}" presName="levelTx" presStyleLbl="revTx" presStyleIdx="0" presStyleCnt="0">
        <dgm:presLayoutVars>
          <dgm:chMax val="1"/>
          <dgm:bulletEnabled val="1"/>
        </dgm:presLayoutVars>
      </dgm:prSet>
      <dgm:spPr/>
      <dgm:t>
        <a:bodyPr/>
        <a:lstStyle/>
        <a:p>
          <a:endParaRPr lang="de-DE"/>
        </a:p>
      </dgm:t>
    </dgm:pt>
  </dgm:ptLst>
  <dgm:cxnLst>
    <dgm:cxn modelId="{F080C323-C331-4600-A316-E78B6144152F}" type="presOf" srcId="{C48C4EC4-3AF7-4DCC-BD38-AD3E1FD843F0}" destId="{4D31217E-7685-4A7E-B5AA-80212D69514D}" srcOrd="0" destOrd="0" presId="urn:microsoft.com/office/officeart/2005/8/layout/pyramid1"/>
    <dgm:cxn modelId="{63FD46E4-DF8E-444A-9DA1-BDB390018758}" srcId="{C7A647B6-E307-4FB1-A19C-97EBB59464AC}" destId="{54BD4945-C6B4-4C91-B3FD-39466443497D}" srcOrd="2" destOrd="0" parTransId="{6301EEC0-C2DE-4176-90A5-678AD8E477D0}" sibTransId="{AF25EBA5-46F8-4495-9E53-A5D5CF55114A}"/>
    <dgm:cxn modelId="{5F794171-EA74-4566-BDC5-48C68B057F4B}" type="presOf" srcId="{53D848E4-218C-4620-B36F-DC4F8285BDD7}" destId="{0B80BA10-2359-4232-848C-A43FE8B4319A}" srcOrd="0" destOrd="0" presId="urn:microsoft.com/office/officeart/2005/8/layout/pyramid1"/>
    <dgm:cxn modelId="{A9B734DA-1CBD-4AA0-94FA-685BBDCDB2BE}" type="presOf" srcId="{C7A647B6-E307-4FB1-A19C-97EBB59464AC}" destId="{2F71FE09-56F3-4445-A1AE-F0DA1B2462D5}" srcOrd="0" destOrd="0" presId="urn:microsoft.com/office/officeart/2005/8/layout/pyramid1"/>
    <dgm:cxn modelId="{167DB2DA-73A6-45DB-8ABD-084636E19E8F}" type="presOf" srcId="{54BD4945-C6B4-4C91-B3FD-39466443497D}" destId="{93F53D20-9DBC-4D58-B271-054664F2E8BD}" srcOrd="1" destOrd="0" presId="urn:microsoft.com/office/officeart/2005/8/layout/pyramid1"/>
    <dgm:cxn modelId="{E12F0588-552B-4477-8844-38C75542E9FC}" type="presOf" srcId="{54BD4945-C6B4-4C91-B3FD-39466443497D}" destId="{269A4E21-99FD-4EE0-8967-E86B5BF06EE9}" srcOrd="0" destOrd="0" presId="urn:microsoft.com/office/officeart/2005/8/layout/pyramid1"/>
    <dgm:cxn modelId="{8A2DF2B7-1CAE-415E-8D20-A7FFBA568A63}" srcId="{C7A647B6-E307-4FB1-A19C-97EBB59464AC}" destId="{53D848E4-218C-4620-B36F-DC4F8285BDD7}" srcOrd="3" destOrd="0" parTransId="{D0470185-96CB-4BB9-9BF2-5207901ADE86}" sibTransId="{6564071E-21A7-4DAD-8DD9-FE0FEB8BC49E}"/>
    <dgm:cxn modelId="{CF807396-AFF3-4410-BF3E-62F3B38A7B70}" srcId="{C7A647B6-E307-4FB1-A19C-97EBB59464AC}" destId="{C48C4EC4-3AF7-4DCC-BD38-AD3E1FD843F0}" srcOrd="1" destOrd="0" parTransId="{D7C7A3C0-F220-4B8C-8398-1CCDD08DB713}" sibTransId="{B23828C6-F40A-4745-A3F8-93EE08E54243}"/>
    <dgm:cxn modelId="{D6203ADB-CE3A-4A7C-969A-7250AC1DACF9}" type="presOf" srcId="{AE6DA869-BD68-4F12-980D-C98B073A9E70}" destId="{24504CFC-C1E6-47F2-9086-8D98221974C6}" srcOrd="0" destOrd="0" presId="urn:microsoft.com/office/officeart/2005/8/layout/pyramid1"/>
    <dgm:cxn modelId="{51BED351-F640-443C-A865-D52A23138564}" type="presOf" srcId="{AE6DA869-BD68-4F12-980D-C98B073A9E70}" destId="{646415A8-BBE2-4AB1-8994-6ABB02C1655D}" srcOrd="1" destOrd="0" presId="urn:microsoft.com/office/officeart/2005/8/layout/pyramid1"/>
    <dgm:cxn modelId="{12010284-BEA7-49D1-9066-017F6FFDE4E9}" type="presOf" srcId="{C48C4EC4-3AF7-4DCC-BD38-AD3E1FD843F0}" destId="{FC585435-14D8-4E02-B991-E03A7A28CB50}" srcOrd="1" destOrd="0" presId="urn:microsoft.com/office/officeart/2005/8/layout/pyramid1"/>
    <dgm:cxn modelId="{65425817-7822-423D-B713-05EA8C087772}" srcId="{C7A647B6-E307-4FB1-A19C-97EBB59464AC}" destId="{AE6DA869-BD68-4F12-980D-C98B073A9E70}" srcOrd="0" destOrd="0" parTransId="{CA2C4016-A894-496A-B505-B9ECEAC4543F}" sibTransId="{6598D1D7-342B-4734-81CF-3B1ADF3F409B}"/>
    <dgm:cxn modelId="{BD61DB8B-24D2-474E-9096-6186D7387910}" type="presOf" srcId="{53D848E4-218C-4620-B36F-DC4F8285BDD7}" destId="{DE95E19C-2888-46D2-858B-5EAC832F8E26}" srcOrd="1" destOrd="0" presId="urn:microsoft.com/office/officeart/2005/8/layout/pyramid1"/>
    <dgm:cxn modelId="{0C75131E-6DF4-4E18-83F3-75AB435DB154}" type="presParOf" srcId="{2F71FE09-56F3-4445-A1AE-F0DA1B2462D5}" destId="{6D54D6DF-E829-4B0D-95AE-7C29D7F5069D}" srcOrd="0" destOrd="0" presId="urn:microsoft.com/office/officeart/2005/8/layout/pyramid1"/>
    <dgm:cxn modelId="{C2961F55-0A3B-430E-AE6C-6D8201CB7A3A}" type="presParOf" srcId="{6D54D6DF-E829-4B0D-95AE-7C29D7F5069D}" destId="{24504CFC-C1E6-47F2-9086-8D98221974C6}" srcOrd="0" destOrd="0" presId="urn:microsoft.com/office/officeart/2005/8/layout/pyramid1"/>
    <dgm:cxn modelId="{2D627495-ADD6-426A-8410-4DCF0CB8C19D}" type="presParOf" srcId="{6D54D6DF-E829-4B0D-95AE-7C29D7F5069D}" destId="{646415A8-BBE2-4AB1-8994-6ABB02C1655D}" srcOrd="1" destOrd="0" presId="urn:microsoft.com/office/officeart/2005/8/layout/pyramid1"/>
    <dgm:cxn modelId="{1A52F1EC-97E0-4001-B834-833A9B52DFCA}" type="presParOf" srcId="{2F71FE09-56F3-4445-A1AE-F0DA1B2462D5}" destId="{9D126C2A-CCFB-4011-9BA7-4CE4761ECF5A}" srcOrd="1" destOrd="0" presId="urn:microsoft.com/office/officeart/2005/8/layout/pyramid1"/>
    <dgm:cxn modelId="{72E36FF5-7A31-4ABF-A3B1-8D2DAF1C1C56}" type="presParOf" srcId="{9D126C2A-CCFB-4011-9BA7-4CE4761ECF5A}" destId="{4D31217E-7685-4A7E-B5AA-80212D69514D}" srcOrd="0" destOrd="0" presId="urn:microsoft.com/office/officeart/2005/8/layout/pyramid1"/>
    <dgm:cxn modelId="{709FF333-BA58-42B1-BCD5-3054ACB0354E}" type="presParOf" srcId="{9D126C2A-CCFB-4011-9BA7-4CE4761ECF5A}" destId="{FC585435-14D8-4E02-B991-E03A7A28CB50}" srcOrd="1" destOrd="0" presId="urn:microsoft.com/office/officeart/2005/8/layout/pyramid1"/>
    <dgm:cxn modelId="{D6A9B858-78A8-49CC-9C80-3FE476E6FFE3}" type="presParOf" srcId="{2F71FE09-56F3-4445-A1AE-F0DA1B2462D5}" destId="{00D1FABE-4FDE-4865-9137-6083751C32EE}" srcOrd="2" destOrd="0" presId="urn:microsoft.com/office/officeart/2005/8/layout/pyramid1"/>
    <dgm:cxn modelId="{D988286E-1AF3-4B8F-9121-6B1DFD808E04}" type="presParOf" srcId="{00D1FABE-4FDE-4865-9137-6083751C32EE}" destId="{269A4E21-99FD-4EE0-8967-E86B5BF06EE9}" srcOrd="0" destOrd="0" presId="urn:microsoft.com/office/officeart/2005/8/layout/pyramid1"/>
    <dgm:cxn modelId="{2A45B031-1970-478C-AE90-F29F995CC810}" type="presParOf" srcId="{00D1FABE-4FDE-4865-9137-6083751C32EE}" destId="{93F53D20-9DBC-4D58-B271-054664F2E8BD}" srcOrd="1" destOrd="0" presId="urn:microsoft.com/office/officeart/2005/8/layout/pyramid1"/>
    <dgm:cxn modelId="{7E773747-0099-4666-9B1D-3E3D80D4D6AF}" type="presParOf" srcId="{2F71FE09-56F3-4445-A1AE-F0DA1B2462D5}" destId="{9263EABB-8762-43DD-BEF7-8DC5DD5B58EC}" srcOrd="3" destOrd="0" presId="urn:microsoft.com/office/officeart/2005/8/layout/pyramid1"/>
    <dgm:cxn modelId="{2166B696-F22E-45F8-BB43-0FDCF781DD46}" type="presParOf" srcId="{9263EABB-8762-43DD-BEF7-8DC5DD5B58EC}" destId="{0B80BA10-2359-4232-848C-A43FE8B4319A}" srcOrd="0" destOrd="0" presId="urn:microsoft.com/office/officeart/2005/8/layout/pyramid1"/>
    <dgm:cxn modelId="{BC460B0B-6E36-4406-8EE6-B68B7348B363}" type="presParOf" srcId="{9263EABB-8762-43DD-BEF7-8DC5DD5B58EC}" destId="{DE95E19C-2888-46D2-858B-5EAC832F8E2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04CFC-C1E6-47F2-9086-8D98221974C6}">
      <dsp:nvSpPr>
        <dsp:cNvPr id="0" name=""/>
        <dsp:cNvSpPr/>
      </dsp:nvSpPr>
      <dsp:spPr>
        <a:xfrm>
          <a:off x="2381684" y="0"/>
          <a:ext cx="1587789" cy="1118532"/>
        </a:xfrm>
        <a:prstGeom prst="trapezoid">
          <a:avLst>
            <a:gd name="adj" fmla="val 70976"/>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de-DE" sz="1800" b="1" kern="1200" dirty="0" smtClean="0"/>
        </a:p>
        <a:p>
          <a:pPr lvl="0" algn="ctr" defTabSz="800100">
            <a:lnSpc>
              <a:spcPct val="90000"/>
            </a:lnSpc>
            <a:spcBef>
              <a:spcPct val="0"/>
            </a:spcBef>
            <a:spcAft>
              <a:spcPct val="35000"/>
            </a:spcAft>
          </a:pPr>
          <a:endParaRPr lang="de-DE" sz="1600" b="1" kern="1200" dirty="0" smtClean="0"/>
        </a:p>
        <a:p>
          <a:pPr lvl="0" algn="ctr" defTabSz="800100">
            <a:lnSpc>
              <a:spcPct val="90000"/>
            </a:lnSpc>
            <a:spcBef>
              <a:spcPct val="0"/>
            </a:spcBef>
            <a:spcAft>
              <a:spcPct val="35000"/>
            </a:spcAft>
          </a:pPr>
          <a:r>
            <a:rPr lang="de-DE" sz="1600" b="1" kern="1200" dirty="0" err="1" smtClean="0"/>
            <a:t>Individ</a:t>
          </a:r>
          <a:r>
            <a:rPr lang="de-DE" sz="1600" b="1" kern="1200" dirty="0" smtClean="0"/>
            <a:t>.-Qualifizierung</a:t>
          </a:r>
          <a:endParaRPr lang="de-DE" sz="1600" b="1" kern="1200" dirty="0"/>
        </a:p>
      </dsp:txBody>
      <dsp:txXfrm>
        <a:off x="2381684" y="0"/>
        <a:ext cx="1587789" cy="1118532"/>
      </dsp:txXfrm>
    </dsp:sp>
    <dsp:sp modelId="{4D31217E-7685-4A7E-B5AA-80212D69514D}">
      <dsp:nvSpPr>
        <dsp:cNvPr id="0" name=""/>
        <dsp:cNvSpPr/>
      </dsp:nvSpPr>
      <dsp:spPr>
        <a:xfrm>
          <a:off x="1587789" y="1118532"/>
          <a:ext cx="3175579" cy="1118532"/>
        </a:xfrm>
        <a:prstGeom prst="trapezoid">
          <a:avLst>
            <a:gd name="adj" fmla="val 70976"/>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b="1" kern="1200" dirty="0" smtClean="0"/>
            <a:t>Seminare</a:t>
          </a:r>
          <a:endParaRPr lang="de-DE" sz="1800" b="1" kern="1200" dirty="0"/>
        </a:p>
      </dsp:txBody>
      <dsp:txXfrm>
        <a:off x="2143515" y="1118532"/>
        <a:ext cx="2064126" cy="1118532"/>
      </dsp:txXfrm>
    </dsp:sp>
    <dsp:sp modelId="{269A4E21-99FD-4EE0-8967-E86B5BF06EE9}">
      <dsp:nvSpPr>
        <dsp:cNvPr id="0" name=""/>
        <dsp:cNvSpPr/>
      </dsp:nvSpPr>
      <dsp:spPr>
        <a:xfrm>
          <a:off x="801849" y="2237065"/>
          <a:ext cx="4763368" cy="1118532"/>
        </a:xfrm>
        <a:prstGeom prst="trapezoid">
          <a:avLst>
            <a:gd name="adj" fmla="val 70976"/>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b="1" kern="1200" dirty="0" smtClean="0"/>
            <a:t>Webinare</a:t>
          </a:r>
          <a:endParaRPr lang="de-DE" sz="1800" b="1" kern="1200" dirty="0"/>
        </a:p>
      </dsp:txBody>
      <dsp:txXfrm>
        <a:off x="1635439" y="2237065"/>
        <a:ext cx="3096189" cy="1118532"/>
      </dsp:txXfrm>
    </dsp:sp>
    <dsp:sp modelId="{0B80BA10-2359-4232-848C-A43FE8B4319A}">
      <dsp:nvSpPr>
        <dsp:cNvPr id="0" name=""/>
        <dsp:cNvSpPr/>
      </dsp:nvSpPr>
      <dsp:spPr>
        <a:xfrm>
          <a:off x="0" y="3345967"/>
          <a:ext cx="6351158" cy="1118532"/>
        </a:xfrm>
        <a:prstGeom prst="trapezoid">
          <a:avLst>
            <a:gd name="adj" fmla="val 70976"/>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b="1" kern="1200" dirty="0" smtClean="0"/>
            <a:t>Thementage</a:t>
          </a:r>
        </a:p>
      </dsp:txBody>
      <dsp:txXfrm>
        <a:off x="1111452" y="3345967"/>
        <a:ext cx="4128252" cy="111853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07DB82D8-3E15-4234-9540-B36826F30330}" type="datetimeFigureOut">
              <a:rPr lang="de-DE" smtClean="0"/>
              <a:pPr/>
              <a:t>26.01.2016</a:t>
            </a:fld>
            <a:endParaRPr lang="de-DE"/>
          </a:p>
        </p:txBody>
      </p:sp>
      <p:sp>
        <p:nvSpPr>
          <p:cNvPr id="4" name="Fußzeilenplatzhalt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9581503D-0912-44B2-AE82-16F1EF13BB14}" type="slidenum">
              <a:rPr lang="de-DE" smtClean="0"/>
              <a:pPr/>
              <a:t>‹Nr.›</a:t>
            </a:fld>
            <a:endParaRPr lang="de-DE"/>
          </a:p>
        </p:txBody>
      </p:sp>
    </p:spTree>
    <p:extLst>
      <p:ext uri="{BB962C8B-B14F-4D97-AF65-F5344CB8AC3E}">
        <p14:creationId xmlns:p14="http://schemas.microsoft.com/office/powerpoint/2010/main" val="249763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2F1F90D-0EB5-480D-88FD-82A5FDDD2E15}" type="datetimeFigureOut">
              <a:rPr lang="de-DE" smtClean="0"/>
              <a:pPr/>
              <a:t>26.01.2016</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C41A2DF2-E317-4A31-9A2F-C2BC55A8925E}" type="slidenum">
              <a:rPr lang="de-DE" smtClean="0"/>
              <a:pPr/>
              <a:t>‹Nr.›</a:t>
            </a:fld>
            <a:endParaRPr lang="de-DE"/>
          </a:p>
        </p:txBody>
      </p:sp>
    </p:spTree>
    <p:extLst>
      <p:ext uri="{BB962C8B-B14F-4D97-AF65-F5344CB8AC3E}">
        <p14:creationId xmlns:p14="http://schemas.microsoft.com/office/powerpoint/2010/main" val="2689563244"/>
      </p:ext>
    </p:extLst>
  </p:cSld>
  <p:clrMap bg1="lt1" tx1="dk1" bg2="lt2" tx2="dk2" accent1="accent1" accent2="accent2" accent3="accent3" accent4="accent4" accent5="accent5" accent6="accent6" hlink="hlink" folHlink="folHlink"/>
  <p:notesStyle>
    <a:lvl1pPr marL="0" algn="l" defTabSz="1300460" rtl="0" eaLnBrk="1" latinLnBrk="0" hangingPunct="1">
      <a:defRPr sz="1400" kern="1200">
        <a:solidFill>
          <a:schemeClr val="tx1"/>
        </a:solidFill>
        <a:latin typeface="Arial" pitchFamily="34" charset="0"/>
        <a:ea typeface="+mn-ea"/>
        <a:cs typeface="Arial" pitchFamily="34" charset="0"/>
      </a:defRPr>
    </a:lvl1pPr>
    <a:lvl2pPr marL="650230" algn="l" defTabSz="1300460" rtl="0" eaLnBrk="1" latinLnBrk="0" hangingPunct="1">
      <a:defRPr sz="1400" kern="1200">
        <a:solidFill>
          <a:schemeClr val="tx1"/>
        </a:solidFill>
        <a:latin typeface="Arial" pitchFamily="34" charset="0"/>
        <a:ea typeface="+mn-ea"/>
        <a:cs typeface="Arial" pitchFamily="34" charset="0"/>
      </a:defRPr>
    </a:lvl2pPr>
    <a:lvl3pPr marL="1300460" algn="l" defTabSz="1300460" rtl="0" eaLnBrk="1" latinLnBrk="0" hangingPunct="1">
      <a:defRPr sz="1400" kern="1200">
        <a:solidFill>
          <a:schemeClr val="tx1"/>
        </a:solidFill>
        <a:latin typeface="Arial" pitchFamily="34" charset="0"/>
        <a:ea typeface="+mn-ea"/>
        <a:cs typeface="Arial" pitchFamily="34" charset="0"/>
      </a:defRPr>
    </a:lvl3pPr>
    <a:lvl4pPr marL="1950690" algn="l" defTabSz="1300460" rtl="0" eaLnBrk="1" latinLnBrk="0" hangingPunct="1">
      <a:defRPr sz="1400" kern="1200">
        <a:solidFill>
          <a:schemeClr val="tx1"/>
        </a:solidFill>
        <a:latin typeface="Arial" pitchFamily="34" charset="0"/>
        <a:ea typeface="+mn-ea"/>
        <a:cs typeface="Arial" pitchFamily="34" charset="0"/>
      </a:defRPr>
    </a:lvl4pPr>
    <a:lvl5pPr marL="2600919" algn="l" defTabSz="1300460" rtl="0" eaLnBrk="1" latinLnBrk="0" hangingPunct="1">
      <a:defRPr sz="1400" kern="1200">
        <a:solidFill>
          <a:schemeClr val="tx1"/>
        </a:solidFill>
        <a:latin typeface="Arial" pitchFamily="34" charset="0"/>
        <a:ea typeface="+mn-ea"/>
        <a:cs typeface="Arial" pitchFamily="34" charset="0"/>
      </a:defRPr>
    </a:lvl5pPr>
    <a:lvl6pPr marL="3251149" algn="l" defTabSz="1300460" rtl="0" eaLnBrk="1" latinLnBrk="0" hangingPunct="1">
      <a:defRPr sz="1700" kern="1200">
        <a:solidFill>
          <a:schemeClr val="tx1"/>
        </a:solidFill>
        <a:latin typeface="+mn-lt"/>
        <a:ea typeface="+mn-ea"/>
        <a:cs typeface="+mn-cs"/>
      </a:defRPr>
    </a:lvl6pPr>
    <a:lvl7pPr marL="3901379" algn="l" defTabSz="1300460" rtl="0" eaLnBrk="1" latinLnBrk="0" hangingPunct="1">
      <a:defRPr sz="1700" kern="1200">
        <a:solidFill>
          <a:schemeClr val="tx1"/>
        </a:solidFill>
        <a:latin typeface="+mn-lt"/>
        <a:ea typeface="+mn-ea"/>
        <a:cs typeface="+mn-cs"/>
      </a:defRPr>
    </a:lvl7pPr>
    <a:lvl8pPr marL="4551609" algn="l" defTabSz="1300460" rtl="0" eaLnBrk="1" latinLnBrk="0" hangingPunct="1">
      <a:defRPr sz="1700" kern="1200">
        <a:solidFill>
          <a:schemeClr val="tx1"/>
        </a:solidFill>
        <a:latin typeface="+mn-lt"/>
        <a:ea typeface="+mn-ea"/>
        <a:cs typeface="+mn-cs"/>
      </a:defRPr>
    </a:lvl8pPr>
    <a:lvl9pPr marL="5201839" algn="l" defTabSz="130046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41A2DF2-E317-4A31-9A2F-C2BC55A8925E}" type="slidenum">
              <a:rPr lang="de-DE" smtClean="0"/>
              <a:pPr/>
              <a:t>1</a:t>
            </a:fld>
            <a:endParaRPr lang="de-DE"/>
          </a:p>
        </p:txBody>
      </p:sp>
    </p:spTree>
    <p:extLst>
      <p:ext uri="{BB962C8B-B14F-4D97-AF65-F5344CB8AC3E}">
        <p14:creationId xmlns:p14="http://schemas.microsoft.com/office/powerpoint/2010/main" val="1990358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sz="2000" dirty="0" smtClean="0"/>
              <a:t>Für alle teilnehmenden Länder gibt es gedruckte Seminarbroschüren</a:t>
            </a:r>
            <a:r>
              <a:rPr lang="de-DE" sz="2000" baseline="0" dirty="0" smtClean="0"/>
              <a:t> und eine Webseite mit Möglichkeit zur Onlinebuchung. Aktuell ist für Deutschland das neue Seminarprogramm 2016 fertig und auch im KIS bestellbar. Inhaltlich werden insbesondere strategisch wichtige Themen wie Konnektivität, Sanierung und HCL angeboten. </a:t>
            </a:r>
          </a:p>
          <a:p>
            <a:pPr marL="0" marR="0" indent="0" algn="l" defTabSz="1300460" rtl="0" eaLnBrk="1" fontAlgn="auto" latinLnBrk="0" hangingPunct="1">
              <a:lnSpc>
                <a:spcPct val="100000"/>
              </a:lnSpc>
              <a:spcBef>
                <a:spcPts val="0"/>
              </a:spcBef>
              <a:spcAft>
                <a:spcPts val="0"/>
              </a:spcAft>
              <a:buClrTx/>
              <a:buSzTx/>
              <a:buFontTx/>
              <a:buNone/>
              <a:tabLst/>
              <a:defRPr/>
            </a:pPr>
            <a:r>
              <a:rPr lang="de-DE" sz="2000" kern="1200" dirty="0" smtClean="0">
                <a:solidFill>
                  <a:schemeClr val="tx1"/>
                </a:solidFill>
                <a:effectLst/>
                <a:latin typeface="Arial" pitchFamily="34" charset="0"/>
                <a:ea typeface="+mn-ea"/>
                <a:cs typeface="Arial" pitchFamily="34" charset="0"/>
              </a:rPr>
              <a:t>Das breitgefächerte Programm an Thementagen, Seminaren und Webinaren ermöglicht es gestandenen Lichtprofis </a:t>
            </a:r>
            <a:r>
              <a:rPr lang="de-DE" sz="2000" kern="1200" dirty="0" err="1" smtClean="0">
                <a:solidFill>
                  <a:schemeClr val="tx1"/>
                </a:solidFill>
                <a:effectLst/>
                <a:latin typeface="Arial" pitchFamily="34" charset="0"/>
                <a:ea typeface="+mn-ea"/>
                <a:cs typeface="Arial" pitchFamily="34" charset="0"/>
              </a:rPr>
              <a:t>up</a:t>
            </a:r>
            <a:r>
              <a:rPr lang="de-DE" sz="2000" kern="1200" dirty="0" smtClean="0">
                <a:solidFill>
                  <a:schemeClr val="tx1"/>
                </a:solidFill>
                <a:effectLst/>
                <a:latin typeface="Arial" pitchFamily="34" charset="0"/>
                <a:ea typeface="+mn-ea"/>
                <a:cs typeface="Arial" pitchFamily="34" charset="0"/>
              </a:rPr>
              <a:t>-</a:t>
            </a:r>
            <a:r>
              <a:rPr lang="de-DE" sz="2000" kern="1200" dirty="0" err="1" smtClean="0">
                <a:solidFill>
                  <a:schemeClr val="tx1"/>
                </a:solidFill>
                <a:effectLst/>
                <a:latin typeface="Arial" pitchFamily="34" charset="0"/>
                <a:ea typeface="+mn-ea"/>
                <a:cs typeface="Arial" pitchFamily="34" charset="0"/>
              </a:rPr>
              <a:t>to</a:t>
            </a:r>
            <a:r>
              <a:rPr lang="de-DE" sz="2000" kern="1200" dirty="0" smtClean="0">
                <a:solidFill>
                  <a:schemeClr val="tx1"/>
                </a:solidFill>
                <a:effectLst/>
                <a:latin typeface="Arial" pitchFamily="34" charset="0"/>
                <a:ea typeface="+mn-ea"/>
                <a:cs typeface="Arial" pitchFamily="34" charset="0"/>
              </a:rPr>
              <a:t>-date zu bleiben.</a:t>
            </a:r>
            <a:endParaRPr lang="de-DE" sz="200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de-DE" sz="2000" kern="1200" dirty="0" smtClean="0">
              <a:solidFill>
                <a:schemeClr val="tx1"/>
              </a:solidFill>
              <a:effectLst/>
              <a:latin typeface="Arial" pitchFamily="34" charset="0"/>
              <a:ea typeface="+mn-ea"/>
              <a:cs typeface="Arial" pitchFamily="34" charset="0"/>
            </a:endParaRPr>
          </a:p>
          <a:p>
            <a:pPr marL="0" marR="0" indent="0" algn="l" defTabSz="1300460" rtl="0" eaLnBrk="1" fontAlgn="auto" latinLnBrk="0" hangingPunct="1">
              <a:lnSpc>
                <a:spcPct val="100000"/>
              </a:lnSpc>
              <a:spcBef>
                <a:spcPts val="0"/>
              </a:spcBef>
              <a:spcAft>
                <a:spcPts val="0"/>
              </a:spcAft>
              <a:buClrTx/>
              <a:buSzTx/>
              <a:buFontTx/>
              <a:buNone/>
              <a:tabLst/>
              <a:defRPr/>
            </a:pPr>
            <a:r>
              <a:rPr lang="de-DE" sz="2000" kern="1200" dirty="0" smtClean="0">
                <a:solidFill>
                  <a:schemeClr val="tx1"/>
                </a:solidFill>
                <a:effectLst/>
                <a:latin typeface="Arial" pitchFamily="34" charset="0"/>
                <a:ea typeface="+mn-ea"/>
                <a:cs typeface="Arial" pitchFamily="34" charset="0"/>
              </a:rPr>
              <a:t>Auch für Berufseinsteiger gibt es Lehrgänge, die ein solides Fundament für die spätere Tätigkeit legen.</a:t>
            </a:r>
          </a:p>
          <a:p>
            <a:r>
              <a:rPr lang="de-DE" sz="2000" dirty="0" smtClean="0"/>
              <a:t>Anmerkung: Wir haben einen Wettbewerbsvorteil </a:t>
            </a:r>
            <a:r>
              <a:rPr lang="de-DE" sz="2000" baseline="0" dirty="0" smtClean="0"/>
              <a:t>bei Planungssoftware-Schulungen, da wir hier herstellerübergreifend und praxisorientiert schulen.</a:t>
            </a:r>
          </a:p>
          <a:p>
            <a:endParaRPr lang="de-DE" sz="2000" dirty="0" smtClean="0"/>
          </a:p>
          <a:p>
            <a:r>
              <a:rPr lang="de-DE" sz="2000" dirty="0" smtClean="0"/>
              <a:t>Besonders erwähnenswert ist auch das hohe</a:t>
            </a:r>
            <a:r>
              <a:rPr lang="de-DE" sz="2000" baseline="0" dirty="0" smtClean="0"/>
              <a:t> Engagement der Kollegen bei </a:t>
            </a:r>
            <a:r>
              <a:rPr lang="de-DE" sz="2000" baseline="0" dirty="0" err="1" smtClean="0"/>
              <a:t>Oktalite</a:t>
            </a:r>
            <a:r>
              <a:rPr lang="de-DE" sz="2000" baseline="0" dirty="0" smtClean="0"/>
              <a:t>: Hier bieten wir vor Ort in Köln eine Reihe von Schulungen im Retail an.</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10</a:t>
            </a:fld>
            <a:endParaRPr lang="de-DE"/>
          </a:p>
        </p:txBody>
      </p:sp>
    </p:spTree>
    <p:extLst>
      <p:ext uri="{BB962C8B-B14F-4D97-AF65-F5344CB8AC3E}">
        <p14:creationId xmlns:p14="http://schemas.microsoft.com/office/powerpoint/2010/main" val="975156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3A6773C-B3CB-4387-841C-393EEC32AF03}" type="slidenum">
              <a:rPr lang="de-DE" smtClean="0"/>
              <a:t>11</a:t>
            </a:fld>
            <a:endParaRPr lang="de-DE"/>
          </a:p>
        </p:txBody>
      </p:sp>
    </p:spTree>
    <p:extLst>
      <p:ext uri="{BB962C8B-B14F-4D97-AF65-F5344CB8AC3E}">
        <p14:creationId xmlns:p14="http://schemas.microsoft.com/office/powerpoint/2010/main" val="958009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de-DE" sz="2000" kern="1200" dirty="0" smtClean="0">
                <a:solidFill>
                  <a:schemeClr val="tx1"/>
                </a:solidFill>
                <a:effectLst/>
                <a:latin typeface="Arial" pitchFamily="34" charset="0"/>
                <a:ea typeface="+mn-ea"/>
                <a:cs typeface="Arial" pitchFamily="34" charset="0"/>
              </a:rPr>
              <a:t>Zertifikatslehrgänge ermöglichen neutrale Abschlüsse z. B. von IHK oder DIN CERTCO.</a:t>
            </a:r>
            <a:r>
              <a:rPr lang="de-DE" sz="2000" b="1" kern="1200" dirty="0" smtClean="0">
                <a:solidFill>
                  <a:schemeClr val="tx1"/>
                </a:solidFill>
                <a:effectLst/>
                <a:latin typeface="Arial" pitchFamily="34" charset="0"/>
                <a:ea typeface="+mn-ea"/>
                <a:cs typeface="Arial" pitchFamily="34" charset="0"/>
              </a:rPr>
              <a:t> </a:t>
            </a:r>
            <a:endParaRPr lang="de-DE" sz="2000" kern="1200" dirty="0" smtClean="0">
              <a:solidFill>
                <a:schemeClr val="tx1"/>
              </a:solidFill>
              <a:effectLst/>
              <a:latin typeface="Arial" pitchFamily="34" charset="0"/>
              <a:ea typeface="+mn-ea"/>
              <a:cs typeface="Arial" pitchFamily="34" charset="0"/>
            </a:endParaRPr>
          </a:p>
          <a:p>
            <a:endParaRPr lang="en-US" sz="2000" dirty="0" smtClean="0"/>
          </a:p>
          <a:p>
            <a:r>
              <a:rPr lang="de-DE" sz="2000" b="0" i="0" u="none" strike="noStrike" kern="1200" baseline="0" dirty="0" smtClean="0">
                <a:solidFill>
                  <a:schemeClr val="tx1"/>
                </a:solidFill>
                <a:latin typeface="Arial" pitchFamily="34" charset="0"/>
                <a:ea typeface="+mn-ea"/>
                <a:cs typeface="Arial" pitchFamily="34" charset="0"/>
              </a:rPr>
              <a:t>1. Neu ist die Fachkraft für LED-Beleuchtung (IHK). Dieses Format wird bevorzugt vom Großhandel belegt. Die 50 Unterrichtsstunden verteilen sich auf vorgelagerte Online-Schulungen (Webinare) und eine Präsenzwoche. Neben allen technischen Aspekten beinhaltet dieser Kurs zudem auch ein praktisches Argumentationstraining für erfolgreiche Beratungsgespräche.</a:t>
            </a:r>
          </a:p>
          <a:p>
            <a:pPr marL="0" marR="0" indent="0" algn="l" defTabSz="1300460" rtl="0" eaLnBrk="1" fontAlgn="auto" latinLnBrk="0" hangingPunct="1">
              <a:lnSpc>
                <a:spcPct val="100000"/>
              </a:lnSpc>
              <a:spcBef>
                <a:spcPts val="0"/>
              </a:spcBef>
              <a:spcAft>
                <a:spcPts val="0"/>
              </a:spcAft>
              <a:buClrTx/>
              <a:buSzTx/>
              <a:buFontTx/>
              <a:buNone/>
              <a:tabLst/>
              <a:defRPr/>
            </a:pPr>
            <a:endParaRPr lang="de-DE" sz="2000" b="0" i="0" u="none" strike="noStrike" kern="1200" baseline="0" dirty="0" smtClean="0">
              <a:solidFill>
                <a:schemeClr val="tx1"/>
              </a:solidFill>
              <a:latin typeface="Arial" pitchFamily="34" charset="0"/>
              <a:ea typeface="+mn-ea"/>
              <a:cs typeface="Arial" pitchFamily="34" charset="0"/>
            </a:endParaRPr>
          </a:p>
          <a:p>
            <a:pPr marL="0" marR="0" indent="0" algn="l" defTabSz="1300460" rtl="0" eaLnBrk="1" fontAlgn="auto" latinLnBrk="0" hangingPunct="1">
              <a:lnSpc>
                <a:spcPct val="100000"/>
              </a:lnSpc>
              <a:spcBef>
                <a:spcPts val="0"/>
              </a:spcBef>
              <a:spcAft>
                <a:spcPts val="0"/>
              </a:spcAft>
              <a:buClrTx/>
              <a:buSzTx/>
              <a:buFontTx/>
              <a:buNone/>
              <a:tabLst/>
              <a:defRPr/>
            </a:pPr>
            <a:r>
              <a:rPr lang="de-DE" sz="2000" b="0" i="0" u="none" strike="noStrike" kern="1200" baseline="0" dirty="0" smtClean="0">
                <a:solidFill>
                  <a:schemeClr val="tx1"/>
                </a:solidFill>
                <a:latin typeface="Arial" pitchFamily="34" charset="0"/>
                <a:ea typeface="+mn-ea"/>
                <a:cs typeface="Arial" pitchFamily="34" charset="0"/>
              </a:rPr>
              <a:t>2. Der „Lichttechniker Innenbeleuchtung“ vermittelt physikalisches und elektrotechnisches Fachwissen und bereitet auf die Zertifizierungsprüfung durch DIN CERTCO vor. Die TRILUX Akademie ist anerkannter Schulungspartner.</a:t>
            </a:r>
            <a:endParaRPr lang="de-DE" sz="2000" dirty="0" smtClean="0"/>
          </a:p>
          <a:p>
            <a:endParaRPr lang="de-DE" sz="2000" b="0" i="0" u="none" strike="noStrike" kern="1200" baseline="0" dirty="0" smtClean="0">
              <a:solidFill>
                <a:schemeClr val="tx1"/>
              </a:solidFill>
              <a:latin typeface="Arial" pitchFamily="34" charset="0"/>
              <a:ea typeface="+mn-ea"/>
              <a:cs typeface="Arial" pitchFamily="34" charset="0"/>
            </a:endParaRPr>
          </a:p>
          <a:p>
            <a:endParaRPr lang="de-DE" sz="2000" dirty="0"/>
          </a:p>
        </p:txBody>
      </p:sp>
      <p:sp>
        <p:nvSpPr>
          <p:cNvPr id="4" name="Foliennummernplatzhalter 3"/>
          <p:cNvSpPr>
            <a:spLocks noGrp="1"/>
          </p:cNvSpPr>
          <p:nvPr>
            <p:ph type="sldNum" sz="quarter" idx="10"/>
          </p:nvPr>
        </p:nvSpPr>
        <p:spPr/>
        <p:txBody>
          <a:bodyPr/>
          <a:lstStyle/>
          <a:p>
            <a:fld id="{53A6773C-B3CB-4387-841C-393EEC32AF03}" type="slidenum">
              <a:rPr lang="de-DE" smtClean="0"/>
              <a:t>12</a:t>
            </a:fld>
            <a:endParaRPr lang="de-DE"/>
          </a:p>
        </p:txBody>
      </p:sp>
    </p:spTree>
    <p:extLst>
      <p:ext uri="{BB962C8B-B14F-4D97-AF65-F5344CB8AC3E}">
        <p14:creationId xmlns:p14="http://schemas.microsoft.com/office/powerpoint/2010/main" val="93728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Der Zertifikatslehrgang zum DIN-Geprüften Lichttechniker Innenbeleuchtung kommt aus</a:t>
            </a:r>
            <a:r>
              <a:rPr lang="de-DE" sz="2000" baseline="0" dirty="0" smtClean="0"/>
              <a:t> der Startphase heraus. In 2016 werden ca. 50 Absolventen zertifiziert sein.</a:t>
            </a:r>
          </a:p>
          <a:p>
            <a:r>
              <a:rPr lang="de-DE" sz="2000" baseline="0" dirty="0" smtClean="0"/>
              <a:t>Ab Herbst wird die Anmeldung vereinfacht und der Lehrgang ausschließlich als Komplettkurs (3 x3 Tage + 1 separates Planungsseminar) buchbar sein. </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13</a:t>
            </a:fld>
            <a:endParaRPr lang="de-DE"/>
          </a:p>
        </p:txBody>
      </p:sp>
    </p:spTree>
    <p:extLst>
      <p:ext uri="{BB962C8B-B14F-4D97-AF65-F5344CB8AC3E}">
        <p14:creationId xmlns:p14="http://schemas.microsoft.com/office/powerpoint/2010/main" val="1515401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sz="2000" b="0" i="0" u="none" strike="noStrike" kern="1200" baseline="0" dirty="0" smtClean="0">
                <a:solidFill>
                  <a:schemeClr val="tx1"/>
                </a:solidFill>
                <a:latin typeface="Arial" pitchFamily="34" charset="0"/>
                <a:ea typeface="+mn-ea"/>
                <a:cs typeface="Arial" pitchFamily="34" charset="0"/>
              </a:rPr>
              <a:t>3. Die Technische Regel für Arbeitsstätten (ASR) A3.4 fordert, dass Beleuchtungsanlagen die Sicherheit und Gesundheit der Beschäftigten nicht gefährden. </a:t>
            </a:r>
          </a:p>
          <a:p>
            <a:r>
              <a:rPr lang="de-DE" sz="2000" b="0" i="0" u="none" strike="noStrike" kern="1200" baseline="0" dirty="0" smtClean="0">
                <a:solidFill>
                  <a:schemeClr val="tx1"/>
                </a:solidFill>
                <a:latin typeface="Arial" pitchFamily="34" charset="0"/>
                <a:ea typeface="+mn-ea"/>
                <a:cs typeface="Arial" pitchFamily="34" charset="0"/>
              </a:rPr>
              <a:t>Deshalb sind die Beleuchtungsanlagen </a:t>
            </a:r>
            <a:r>
              <a:rPr lang="de-DE" sz="2000" b="1" i="0" u="none" strike="noStrike" kern="1200" baseline="0" dirty="0" smtClean="0">
                <a:solidFill>
                  <a:schemeClr val="tx1"/>
                </a:solidFill>
                <a:latin typeface="Arial" pitchFamily="34" charset="0"/>
                <a:ea typeface="+mn-ea"/>
                <a:cs typeface="Arial" pitchFamily="34" charset="0"/>
              </a:rPr>
              <a:t>durch Fachkundige zu planen</a:t>
            </a:r>
            <a:r>
              <a:rPr lang="de-DE" sz="2000" b="0" i="0" u="none" strike="noStrike" kern="1200" baseline="0" dirty="0" smtClean="0">
                <a:solidFill>
                  <a:schemeClr val="tx1"/>
                </a:solidFill>
                <a:latin typeface="Arial" pitchFamily="34" charset="0"/>
                <a:ea typeface="+mn-ea"/>
                <a:cs typeface="Arial" pitchFamily="34" charset="0"/>
              </a:rPr>
              <a:t> und zu installieren sowie regelmäßig zu überprüfen und instand zu halten. </a:t>
            </a:r>
          </a:p>
          <a:p>
            <a:endParaRPr lang="de-DE" sz="2000" b="0" i="0" u="none" strike="noStrike" kern="1200" baseline="0" dirty="0" smtClean="0">
              <a:solidFill>
                <a:schemeClr val="tx1"/>
              </a:solidFill>
              <a:latin typeface="Arial" pitchFamily="34" charset="0"/>
              <a:ea typeface="+mn-ea"/>
              <a:cs typeface="Arial" pitchFamily="34" charset="0"/>
            </a:endParaRPr>
          </a:p>
          <a:p>
            <a:r>
              <a:rPr lang="de-DE" sz="2000" b="0" i="0" u="none" strike="noStrike" kern="1200" baseline="0" dirty="0" smtClean="0">
                <a:solidFill>
                  <a:schemeClr val="tx1"/>
                </a:solidFill>
                <a:latin typeface="Arial" pitchFamily="34" charset="0"/>
                <a:ea typeface="+mn-ea"/>
                <a:cs typeface="Arial" pitchFamily="34" charset="0"/>
              </a:rPr>
              <a:t>Die Anforderungen an die Ausbildung beschreibt die Deutsche Gesetzliche Unfallversicherung im Grundsatz DGUV-G-315-201. </a:t>
            </a:r>
          </a:p>
          <a:p>
            <a:r>
              <a:rPr lang="de-DE" sz="2000" b="0" i="0" u="none" strike="noStrike" kern="1200" baseline="0" dirty="0" smtClean="0">
                <a:solidFill>
                  <a:schemeClr val="tx1"/>
                </a:solidFill>
                <a:latin typeface="Arial" pitchFamily="34" charset="0"/>
                <a:ea typeface="+mn-ea"/>
                <a:cs typeface="Arial" pitchFamily="34" charset="0"/>
              </a:rPr>
              <a:t>Die TRILUX Akademie ist anerkannter Ausbildungsträger für eine entsprechende Qualifizierung (</a:t>
            </a:r>
            <a:r>
              <a:rPr lang="de-DE" sz="2000" b="0" i="0" u="none" strike="noStrike" kern="1200" baseline="0" dirty="0" err="1" smtClean="0">
                <a:solidFill>
                  <a:schemeClr val="tx1"/>
                </a:solidFill>
                <a:latin typeface="Arial" pitchFamily="34" charset="0"/>
                <a:ea typeface="+mn-ea"/>
                <a:cs typeface="Arial" pitchFamily="34" charset="0"/>
              </a:rPr>
              <a:t>Seminar„Grundlagen</a:t>
            </a:r>
            <a:r>
              <a:rPr lang="de-DE" sz="2000" b="0" i="0" u="none" strike="noStrike" kern="1200" baseline="0" dirty="0" smtClean="0">
                <a:solidFill>
                  <a:schemeClr val="tx1"/>
                </a:solidFill>
                <a:latin typeface="Arial" pitchFamily="34" charset="0"/>
                <a:ea typeface="+mn-ea"/>
                <a:cs typeface="Arial" pitchFamily="34" charset="0"/>
              </a:rPr>
              <a:t> der Innenraumbeleuchtung“).</a:t>
            </a:r>
          </a:p>
          <a:p>
            <a:endParaRPr lang="de-DE" sz="2000" b="0" i="0" u="none" strike="noStrike" kern="1200" baseline="0" dirty="0" smtClean="0">
              <a:solidFill>
                <a:schemeClr val="tx1"/>
              </a:solidFill>
              <a:latin typeface="Arial" pitchFamily="34" charset="0"/>
              <a:ea typeface="+mn-ea"/>
              <a:cs typeface="Arial" pitchFamily="34" charset="0"/>
            </a:endParaRPr>
          </a:p>
          <a:p>
            <a:endParaRPr lang="de-DE" sz="2000" dirty="0"/>
          </a:p>
        </p:txBody>
      </p:sp>
      <p:sp>
        <p:nvSpPr>
          <p:cNvPr id="4" name="Foliennummernplatzhalter 3"/>
          <p:cNvSpPr>
            <a:spLocks noGrp="1"/>
          </p:cNvSpPr>
          <p:nvPr>
            <p:ph type="sldNum" sz="quarter" idx="10"/>
          </p:nvPr>
        </p:nvSpPr>
        <p:spPr/>
        <p:txBody>
          <a:bodyPr/>
          <a:lstStyle/>
          <a:p>
            <a:fld id="{53A6773C-B3CB-4387-841C-393EEC32AF03}" type="slidenum">
              <a:rPr lang="de-DE" smtClean="0"/>
              <a:t>14</a:t>
            </a:fld>
            <a:endParaRPr lang="de-DE"/>
          </a:p>
        </p:txBody>
      </p:sp>
    </p:spTree>
    <p:extLst>
      <p:ext uri="{BB962C8B-B14F-4D97-AF65-F5344CB8AC3E}">
        <p14:creationId xmlns:p14="http://schemas.microsoft.com/office/powerpoint/2010/main" val="116786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Die Bewerbung von Seminare erfolgt</a:t>
            </a:r>
            <a:r>
              <a:rPr lang="de-DE" sz="2000" baseline="0" dirty="0" smtClean="0"/>
              <a:t> über Newsletter, PR und Print. Wichtig sind die Face-</a:t>
            </a:r>
            <a:r>
              <a:rPr lang="de-DE" sz="2000" baseline="0" dirty="0" err="1" smtClean="0"/>
              <a:t>to</a:t>
            </a:r>
            <a:r>
              <a:rPr lang="de-DE" sz="2000" baseline="0" dirty="0" smtClean="0"/>
              <a:t>-face-Infos im Vertriebsgespräch. Seminar- oder Hotelgutscheine sollten selektiv eingesetzt werden. </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15</a:t>
            </a:fld>
            <a:endParaRPr lang="de-DE"/>
          </a:p>
        </p:txBody>
      </p:sp>
    </p:spTree>
    <p:extLst>
      <p:ext uri="{BB962C8B-B14F-4D97-AF65-F5344CB8AC3E}">
        <p14:creationId xmlns:p14="http://schemas.microsoft.com/office/powerpoint/2010/main" val="4072082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2000" dirty="0" err="1" smtClean="0"/>
              <a:t>Im</a:t>
            </a:r>
            <a:r>
              <a:rPr lang="en-GB" sz="2000" dirty="0" smtClean="0"/>
              <a:t> </a:t>
            </a:r>
            <a:r>
              <a:rPr lang="en-GB" sz="2000" dirty="0" err="1" smtClean="0"/>
              <a:t>wesentlichen</a:t>
            </a:r>
            <a:r>
              <a:rPr lang="en-GB" sz="2000" dirty="0" smtClean="0"/>
              <a:t> </a:t>
            </a:r>
            <a:r>
              <a:rPr lang="en-GB" sz="2000" dirty="0" err="1" smtClean="0"/>
              <a:t>unterscheiden</a:t>
            </a:r>
            <a:r>
              <a:rPr lang="en-GB" sz="2000" dirty="0" smtClean="0"/>
              <a:t> </a:t>
            </a:r>
            <a:r>
              <a:rPr lang="en-GB" sz="2000" dirty="0" err="1" smtClean="0"/>
              <a:t>wir</a:t>
            </a:r>
            <a:r>
              <a:rPr lang="en-GB" sz="2000" dirty="0" smtClean="0"/>
              <a:t> 3 </a:t>
            </a:r>
            <a:r>
              <a:rPr lang="en-GB" sz="2000" dirty="0" err="1" smtClean="0"/>
              <a:t>Schulungsformate</a:t>
            </a:r>
            <a:r>
              <a:rPr lang="en-GB" sz="2000" dirty="0" smtClean="0"/>
              <a:t>: (Lunchtime-)</a:t>
            </a:r>
            <a:r>
              <a:rPr lang="en-GB" sz="2000" dirty="0" err="1" smtClean="0"/>
              <a:t>Seminare</a:t>
            </a:r>
            <a:r>
              <a:rPr lang="en-GB" sz="2000" dirty="0" smtClean="0"/>
              <a:t>, </a:t>
            </a:r>
            <a:r>
              <a:rPr lang="en-GB" sz="2000" dirty="0" err="1" smtClean="0"/>
              <a:t>Webinare</a:t>
            </a:r>
            <a:r>
              <a:rPr lang="en-GB" sz="2000" dirty="0" smtClean="0"/>
              <a:t> und </a:t>
            </a:r>
            <a:r>
              <a:rPr lang="en-GB" sz="2000" dirty="0" err="1" smtClean="0"/>
              <a:t>Thementage</a:t>
            </a:r>
            <a:r>
              <a:rPr lang="en-GB" sz="2000" dirty="0" smtClean="0"/>
              <a:t>. </a:t>
            </a:r>
          </a:p>
          <a:p>
            <a:r>
              <a:rPr lang="en-GB" sz="2000" dirty="0" err="1" smtClean="0"/>
              <a:t>Jedes</a:t>
            </a:r>
            <a:r>
              <a:rPr lang="en-GB" sz="2000" dirty="0" smtClean="0"/>
              <a:t> Format hat </a:t>
            </a:r>
            <a:r>
              <a:rPr lang="en-GB" sz="2000" dirty="0" err="1" smtClean="0"/>
              <a:t>unterschiedliche</a:t>
            </a:r>
            <a:r>
              <a:rPr lang="en-GB" sz="2000" dirty="0" smtClean="0"/>
              <a:t> </a:t>
            </a:r>
            <a:r>
              <a:rPr lang="en-GB" sz="2000" dirty="0" err="1" smtClean="0"/>
              <a:t>Stärken</a:t>
            </a:r>
            <a:r>
              <a:rPr lang="en-GB" sz="2000" dirty="0" smtClean="0"/>
              <a:t>.</a:t>
            </a:r>
          </a:p>
          <a:p>
            <a:endParaRPr lang="en-GB" sz="2000" dirty="0" smtClean="0"/>
          </a:p>
        </p:txBody>
      </p:sp>
      <p:sp>
        <p:nvSpPr>
          <p:cNvPr id="4" name="Foliennummernplatzhalter 3"/>
          <p:cNvSpPr>
            <a:spLocks noGrp="1"/>
          </p:cNvSpPr>
          <p:nvPr>
            <p:ph type="sldNum" sz="quarter" idx="10"/>
          </p:nvPr>
        </p:nvSpPr>
        <p:spPr/>
        <p:txBody>
          <a:bodyPr/>
          <a:lstStyle/>
          <a:p>
            <a:fld id="{53A6773C-B3CB-4387-841C-393EEC32AF03}" type="slidenum">
              <a:rPr lang="de-DE" smtClean="0"/>
              <a:t>16</a:t>
            </a:fld>
            <a:endParaRPr lang="de-DE"/>
          </a:p>
        </p:txBody>
      </p:sp>
    </p:spTree>
    <p:extLst>
      <p:ext uri="{BB962C8B-B14F-4D97-AF65-F5344CB8AC3E}">
        <p14:creationId xmlns:p14="http://schemas.microsoft.com/office/powerpoint/2010/main" val="2304364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de-DE" sz="2000" b="0" kern="1200" dirty="0" smtClean="0">
                <a:solidFill>
                  <a:schemeClr val="tx1"/>
                </a:solidFill>
                <a:effectLst/>
                <a:latin typeface="Arial" pitchFamily="34" charset="0"/>
                <a:ea typeface="+mn-ea"/>
                <a:cs typeface="Arial" pitchFamily="34" charset="0"/>
              </a:rPr>
              <a:t>Mit den verschiedenen Formaten und Angeboten holen</a:t>
            </a:r>
            <a:r>
              <a:rPr lang="de-DE" sz="2000" b="0" kern="1200" baseline="0" dirty="0" smtClean="0">
                <a:solidFill>
                  <a:schemeClr val="tx1"/>
                </a:solidFill>
                <a:effectLst/>
                <a:latin typeface="Arial" pitchFamily="34" charset="0"/>
                <a:ea typeface="+mn-ea"/>
                <a:cs typeface="Arial" pitchFamily="34" charset="0"/>
              </a:rPr>
              <a:t> wir Interessenten und Kunden unterschiedlich ab. Ziel ist es, die Markenwahrnehmung zu stärken und Interessenten systematisch zu Kunden aufzubauen, bzw. die Kundenbindung zu intensivieren.</a:t>
            </a:r>
          </a:p>
          <a:p>
            <a:pPr marL="0" marR="0" indent="0" algn="l" defTabSz="1300460" rtl="0" eaLnBrk="1" fontAlgn="auto" latinLnBrk="0" hangingPunct="1">
              <a:lnSpc>
                <a:spcPct val="100000"/>
              </a:lnSpc>
              <a:spcBef>
                <a:spcPts val="0"/>
              </a:spcBef>
              <a:spcAft>
                <a:spcPts val="0"/>
              </a:spcAft>
              <a:buClrTx/>
              <a:buSzTx/>
              <a:buFontTx/>
              <a:buNone/>
              <a:tabLst/>
              <a:defRPr/>
            </a:pPr>
            <a:endParaRPr lang="de-DE" sz="2000" b="0" kern="1200" dirty="0" smtClean="0">
              <a:solidFill>
                <a:schemeClr val="tx1"/>
              </a:solidFill>
              <a:effectLst/>
              <a:latin typeface="Arial" pitchFamily="34" charset="0"/>
              <a:ea typeface="+mn-ea"/>
              <a:cs typeface="Arial" pitchFamily="34" charset="0"/>
            </a:endParaRPr>
          </a:p>
          <a:p>
            <a:pPr marL="0" marR="0" indent="0" algn="l" defTabSz="1300460" rtl="0" eaLnBrk="1" fontAlgn="auto" latinLnBrk="0" hangingPunct="1">
              <a:lnSpc>
                <a:spcPct val="100000"/>
              </a:lnSpc>
              <a:spcBef>
                <a:spcPts val="0"/>
              </a:spcBef>
              <a:spcAft>
                <a:spcPts val="0"/>
              </a:spcAft>
              <a:buClrTx/>
              <a:buSzTx/>
              <a:buFontTx/>
              <a:buNone/>
              <a:tabLst/>
              <a:defRPr/>
            </a:pPr>
            <a:r>
              <a:rPr lang="de-DE" sz="2000" b="1" kern="1200" dirty="0" smtClean="0">
                <a:solidFill>
                  <a:schemeClr val="tx1"/>
                </a:solidFill>
                <a:effectLst/>
                <a:latin typeface="Arial" pitchFamily="34" charset="0"/>
                <a:ea typeface="+mn-ea"/>
                <a:cs typeface="Arial" pitchFamily="34" charset="0"/>
              </a:rPr>
              <a:t>Lichtwissen nach Maß: </a:t>
            </a:r>
            <a:r>
              <a:rPr lang="de-DE" sz="2000" kern="1200" dirty="0" smtClean="0">
                <a:solidFill>
                  <a:schemeClr val="tx1"/>
                </a:solidFill>
                <a:effectLst/>
                <a:latin typeface="Arial" pitchFamily="34" charset="0"/>
                <a:ea typeface="+mn-ea"/>
                <a:cs typeface="Arial" pitchFamily="34" charset="0"/>
              </a:rPr>
              <a:t>Die TRILUX Akademie erarbeitet individuelle Qualifizierungskonzepte und setzt diese um, etwa für die Stadtwerke Düsseldorf, </a:t>
            </a:r>
            <a:r>
              <a:rPr lang="de-DE" sz="2000" kern="1200" dirty="0" err="1" smtClean="0">
                <a:solidFill>
                  <a:schemeClr val="tx1"/>
                </a:solidFill>
                <a:effectLst/>
                <a:latin typeface="Arial" pitchFamily="34" charset="0"/>
                <a:ea typeface="+mn-ea"/>
                <a:cs typeface="Arial" pitchFamily="34" charset="0"/>
              </a:rPr>
              <a:t>Fega</a:t>
            </a:r>
            <a:r>
              <a:rPr lang="de-DE" sz="2000" kern="1200" dirty="0" smtClean="0">
                <a:solidFill>
                  <a:schemeClr val="tx1"/>
                </a:solidFill>
                <a:effectLst/>
                <a:latin typeface="Arial" pitchFamily="34" charset="0"/>
                <a:ea typeface="+mn-ea"/>
                <a:cs typeface="Arial" pitchFamily="34" charset="0"/>
              </a:rPr>
              <a:t>-Schmitt, oder die Lichtzentrale.</a:t>
            </a:r>
          </a:p>
          <a:p>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17</a:t>
            </a:fld>
            <a:endParaRPr lang="de-DE"/>
          </a:p>
        </p:txBody>
      </p:sp>
    </p:spTree>
    <p:extLst>
      <p:ext uri="{BB962C8B-B14F-4D97-AF65-F5344CB8AC3E}">
        <p14:creationId xmlns:p14="http://schemas.microsoft.com/office/powerpoint/2010/main" val="2831151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IQE: Innovation,</a:t>
            </a:r>
            <a:r>
              <a:rPr lang="de-DE" sz="2000" baseline="0" dirty="0" smtClean="0"/>
              <a:t> Qualität und Erreichbarkeit. Diese Punkte sind nicht nur intern für uns von Bedeutung, sondern genau das erwartet der Kunde. </a:t>
            </a:r>
          </a:p>
          <a:p>
            <a:r>
              <a:rPr lang="de-DE" sz="2000" baseline="0" dirty="0" smtClean="0"/>
              <a:t>Mit unseren landesspezifischen Akademiekonzepten zahlen wir intensiv auf alle 3 Punkte ein – qualitativ und </a:t>
            </a:r>
            <a:r>
              <a:rPr lang="de-DE" sz="2000" baseline="0" dirty="0" err="1" smtClean="0"/>
              <a:t>quantitiv</a:t>
            </a:r>
            <a:r>
              <a:rPr lang="de-DE" sz="2000" baseline="0" dirty="0" smtClean="0"/>
              <a:t>. </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18</a:t>
            </a:fld>
            <a:endParaRPr lang="de-DE"/>
          </a:p>
        </p:txBody>
      </p:sp>
    </p:spTree>
    <p:extLst>
      <p:ext uri="{BB962C8B-B14F-4D97-AF65-F5344CB8AC3E}">
        <p14:creationId xmlns:p14="http://schemas.microsoft.com/office/powerpoint/2010/main" val="592148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IQE: Innovation,</a:t>
            </a:r>
            <a:r>
              <a:rPr lang="de-DE" sz="2000" baseline="0" dirty="0" smtClean="0"/>
              <a:t> Qualität und Erreichbarkeit. Diese Punkte sind nicht nur intern für uns von Bedeutung, sondern genau das erwartet der Kunde. </a:t>
            </a:r>
          </a:p>
          <a:p>
            <a:r>
              <a:rPr lang="de-DE" sz="2000" baseline="0" dirty="0" smtClean="0"/>
              <a:t>Mit unseren landesspezifischen Akademiekonzepten zahlen wir intensiv auf alle 3 Punkte ein – qualitativ und </a:t>
            </a:r>
            <a:r>
              <a:rPr lang="de-DE" sz="2000" baseline="0" dirty="0" smtClean="0"/>
              <a:t>quantitativ</a:t>
            </a:r>
            <a:r>
              <a:rPr lang="de-DE" sz="2000" baseline="0" dirty="0" smtClean="0"/>
              <a:t>. </a:t>
            </a:r>
            <a:endParaRPr lang="de-DE" sz="2000" dirty="0" smtClean="0"/>
          </a:p>
          <a:p>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19</a:t>
            </a:fld>
            <a:endParaRPr lang="de-DE"/>
          </a:p>
        </p:txBody>
      </p:sp>
    </p:spTree>
    <p:extLst>
      <p:ext uri="{BB962C8B-B14F-4D97-AF65-F5344CB8AC3E}">
        <p14:creationId xmlns:p14="http://schemas.microsoft.com/office/powerpoint/2010/main" val="421920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Dieser Cartoon zeigt die Bedeutung von Qualifizierungsmaßnahmen in Zeiten zunehmender Digitalisierung und Vernetzung / Konnektivität </a:t>
            </a:r>
            <a:r>
              <a:rPr lang="de-DE" sz="2000" dirty="0" smtClean="0">
                <a:sym typeface="Wingdings" panose="05000000000000000000" pitchFamily="2" charset="2"/>
              </a:rPr>
              <a:t> </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2</a:t>
            </a:fld>
            <a:endParaRPr lang="de-DE"/>
          </a:p>
        </p:txBody>
      </p:sp>
    </p:spTree>
    <p:extLst>
      <p:ext uri="{BB962C8B-B14F-4D97-AF65-F5344CB8AC3E}">
        <p14:creationId xmlns:p14="http://schemas.microsoft.com/office/powerpoint/2010/main" val="383231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20</a:t>
            </a:fld>
            <a:endParaRPr lang="de-DE"/>
          </a:p>
        </p:txBody>
      </p:sp>
    </p:spTree>
    <p:extLst>
      <p:ext uri="{BB962C8B-B14F-4D97-AF65-F5344CB8AC3E}">
        <p14:creationId xmlns:p14="http://schemas.microsoft.com/office/powerpoint/2010/main" val="344492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Die TRILUX Akademie wurde 2011 gegründet. Nach der Aufbauphase begann 2015 die Internationalisierung:</a:t>
            </a:r>
            <a:r>
              <a:rPr lang="de-DE" sz="2000" baseline="0" dirty="0" smtClean="0"/>
              <a:t> Es wurden Standorte in den Niederlanden, Belgien, England und Österreich eröffnet.</a:t>
            </a:r>
          </a:p>
        </p:txBody>
      </p:sp>
      <p:sp>
        <p:nvSpPr>
          <p:cNvPr id="4" name="Foliennummernplatzhalter 3"/>
          <p:cNvSpPr>
            <a:spLocks noGrp="1"/>
          </p:cNvSpPr>
          <p:nvPr>
            <p:ph type="sldNum" sz="quarter" idx="10"/>
          </p:nvPr>
        </p:nvSpPr>
        <p:spPr/>
        <p:txBody>
          <a:bodyPr/>
          <a:lstStyle/>
          <a:p>
            <a:fld id="{C41A2DF2-E317-4A31-9A2F-C2BC55A8925E}" type="slidenum">
              <a:rPr lang="de-DE" smtClean="0"/>
              <a:pPr/>
              <a:t>3</a:t>
            </a:fld>
            <a:endParaRPr lang="de-DE"/>
          </a:p>
        </p:txBody>
      </p:sp>
    </p:spTree>
    <p:extLst>
      <p:ext uri="{BB962C8B-B14F-4D97-AF65-F5344CB8AC3E}">
        <p14:creationId xmlns:p14="http://schemas.microsoft.com/office/powerpoint/2010/main" val="396607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Für</a:t>
            </a:r>
            <a:r>
              <a:rPr lang="de-DE" sz="2000" baseline="0" dirty="0" smtClean="0"/>
              <a:t> die Akademiestandorte in Benelux hat sich besonders </a:t>
            </a:r>
            <a:r>
              <a:rPr lang="de-DE" sz="2000" baseline="0" dirty="0" err="1" smtClean="0"/>
              <a:t>Willelm</a:t>
            </a:r>
            <a:r>
              <a:rPr lang="de-DE" sz="2000" baseline="0" dirty="0" smtClean="0"/>
              <a:t> Dammers stark gemacht. Als Akademieleiter und Trainer zeigt Jan van Riel dabei besonderes Engagement. </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4</a:t>
            </a:fld>
            <a:endParaRPr lang="de-DE"/>
          </a:p>
        </p:txBody>
      </p:sp>
    </p:spTree>
    <p:extLst>
      <p:ext uri="{BB962C8B-B14F-4D97-AF65-F5344CB8AC3E}">
        <p14:creationId xmlns:p14="http://schemas.microsoft.com/office/powerpoint/2010/main" val="55941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de-DE" sz="2000" dirty="0" smtClean="0"/>
              <a:t>Beeindruckend auch</a:t>
            </a:r>
            <a:r>
              <a:rPr lang="de-DE" sz="2000" baseline="0" dirty="0" smtClean="0"/>
              <a:t> das Engagement der Kollegen in England: Hier wurde ein eigener Eingangsbereich gebrandet. Für Richard Holt war es wichtig, das Akademie vor Ort spürbar wird, sowohl für Kunden als auch beim Training der eigenen Kollegen. Die Akademieleitung in England hat Rebecca Ryan übernommen.  </a:t>
            </a:r>
            <a:endParaRPr lang="de-DE" sz="2000" dirty="0" smtClean="0"/>
          </a:p>
          <a:p>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5</a:t>
            </a:fld>
            <a:endParaRPr lang="de-DE"/>
          </a:p>
        </p:txBody>
      </p:sp>
    </p:spTree>
    <p:extLst>
      <p:ext uri="{BB962C8B-B14F-4D97-AF65-F5344CB8AC3E}">
        <p14:creationId xmlns:p14="http://schemas.microsoft.com/office/powerpoint/2010/main" val="235535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Sie wird unterstützt durch die Trainer Jamie Yates,</a:t>
            </a:r>
            <a:r>
              <a:rPr lang="de-DE" sz="2000" baseline="0" dirty="0" smtClean="0"/>
              <a:t> Helen Loomes und Andrew Christopher. Ein in England wichtiges Format sind die individuell zu vereinbarenden Lunchtime-Seminare beim Kunden. </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6</a:t>
            </a:fld>
            <a:endParaRPr lang="de-DE"/>
          </a:p>
        </p:txBody>
      </p:sp>
    </p:spTree>
    <p:extLst>
      <p:ext uri="{BB962C8B-B14F-4D97-AF65-F5344CB8AC3E}">
        <p14:creationId xmlns:p14="http://schemas.microsoft.com/office/powerpoint/2010/main" val="88105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In Österreich gibt es ein spezielles Akademiekonzept mit Lunchtime-Seminaren. Unter anderem wird der Außendienst befähigt,</a:t>
            </a:r>
            <a:r>
              <a:rPr lang="de-DE" sz="2000" baseline="0" dirty="0" smtClean="0"/>
              <a:t> im Rahmen von kurzen Themen-Präsentationen vor Ort seine Kompetenz zu beweisen.  </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7</a:t>
            </a:fld>
            <a:endParaRPr lang="de-DE"/>
          </a:p>
        </p:txBody>
      </p:sp>
    </p:spTree>
    <p:extLst>
      <p:ext uri="{BB962C8B-B14F-4D97-AF65-F5344CB8AC3E}">
        <p14:creationId xmlns:p14="http://schemas.microsoft.com/office/powerpoint/2010/main" val="2145817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In Arnsberg wurde der Akademie</a:t>
            </a:r>
            <a:r>
              <a:rPr lang="de-DE" sz="2000" baseline="0" dirty="0" smtClean="0"/>
              <a:t> ein neues Gesicht verpasst: Der ehemals kräftige </a:t>
            </a:r>
            <a:r>
              <a:rPr lang="de-DE" sz="2000" baseline="0" dirty="0" err="1" smtClean="0"/>
              <a:t>magentafarbene</a:t>
            </a:r>
            <a:r>
              <a:rPr lang="de-DE" sz="2000" baseline="0" dirty="0" smtClean="0"/>
              <a:t> Eingang wurde </a:t>
            </a:r>
            <a:r>
              <a:rPr lang="de-DE" sz="2000" baseline="0" dirty="0" err="1" smtClean="0"/>
              <a:t>aufgehübscht</a:t>
            </a:r>
            <a:r>
              <a:rPr lang="de-DE" sz="2000" baseline="0" dirty="0" smtClean="0"/>
              <a:t> und nimmt sich nun etwas mehr zurück.</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8</a:t>
            </a:fld>
            <a:endParaRPr lang="de-DE"/>
          </a:p>
        </p:txBody>
      </p:sp>
    </p:spTree>
    <p:extLst>
      <p:ext uri="{BB962C8B-B14F-4D97-AF65-F5344CB8AC3E}">
        <p14:creationId xmlns:p14="http://schemas.microsoft.com/office/powerpoint/2010/main" val="192470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Das neue</a:t>
            </a:r>
            <a:r>
              <a:rPr lang="de-DE" sz="2000" baseline="0" dirty="0" smtClean="0"/>
              <a:t> Farbkonzept wurde auch in den Seminarräumen umgesetzt.</a:t>
            </a:r>
            <a:endParaRPr lang="de-DE" sz="2000" dirty="0"/>
          </a:p>
        </p:txBody>
      </p:sp>
      <p:sp>
        <p:nvSpPr>
          <p:cNvPr id="4" name="Foliennummernplatzhalter 3"/>
          <p:cNvSpPr>
            <a:spLocks noGrp="1"/>
          </p:cNvSpPr>
          <p:nvPr>
            <p:ph type="sldNum" sz="quarter" idx="10"/>
          </p:nvPr>
        </p:nvSpPr>
        <p:spPr/>
        <p:txBody>
          <a:bodyPr/>
          <a:lstStyle/>
          <a:p>
            <a:fld id="{C41A2DF2-E317-4A31-9A2F-C2BC55A8925E}" type="slidenum">
              <a:rPr lang="de-DE" smtClean="0"/>
              <a:pPr/>
              <a:t>9</a:t>
            </a:fld>
            <a:endParaRPr lang="de-DE"/>
          </a:p>
        </p:txBody>
      </p:sp>
    </p:spTree>
    <p:extLst>
      <p:ext uri="{BB962C8B-B14F-4D97-AF65-F5344CB8AC3E}">
        <p14:creationId xmlns:p14="http://schemas.microsoft.com/office/powerpoint/2010/main" val="1194501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0298" t="27932"/>
          <a:stretch/>
        </p:blipFill>
        <p:spPr bwMode="auto">
          <a:xfrm>
            <a:off x="-1" y="-1"/>
            <a:ext cx="6210288" cy="6414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6718424" y="384000"/>
            <a:ext cx="5439836" cy="614116"/>
          </a:xfrm>
          <a:prstGeom prst="rect">
            <a:avLst/>
          </a:prstGeom>
        </p:spPr>
        <p:txBody>
          <a:bodyPr lIns="130046" tIns="65023" rIns="130046" bIns="65023"/>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6707859" y="994904"/>
            <a:ext cx="5427167" cy="2151663"/>
          </a:xfrm>
          <a:prstGeom prst="rect">
            <a:avLst/>
          </a:prstGeom>
        </p:spPr>
        <p:txBody>
          <a:bodyPr lIns="130046" tIns="65023" rIns="130046" bIns="65023"/>
          <a:lstStyle>
            <a:lvl1pPr marL="0" indent="0" algn="r">
              <a:buNone/>
              <a:defRPr sz="2400" b="1" cap="all" baseline="0">
                <a:solidFill>
                  <a:schemeClr val="tx1"/>
                </a:solidFill>
              </a:defRPr>
            </a:lvl1pPr>
          </a:lstStyle>
          <a:p>
            <a:pPr lvl="0"/>
            <a:r>
              <a:rPr lang="de-DE" dirty="0" smtClean="0"/>
              <a:t>HEADLINE OF PRESENTATION</a:t>
            </a:r>
            <a:endParaRPr lang="de-DE" dirty="0"/>
          </a:p>
        </p:txBody>
      </p:sp>
      <p:sp>
        <p:nvSpPr>
          <p:cNvPr id="16" name="Textplatzhalter 11"/>
          <p:cNvSpPr>
            <a:spLocks noGrp="1"/>
          </p:cNvSpPr>
          <p:nvPr>
            <p:ph type="body" sz="quarter" idx="13"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9" name="Textplatzhalter 8"/>
          <p:cNvSpPr>
            <a:spLocks noGrp="1"/>
          </p:cNvSpPr>
          <p:nvPr>
            <p:ph type="body" sz="quarter" idx="11" hasCustomPrompt="1"/>
          </p:nvPr>
        </p:nvSpPr>
        <p:spPr>
          <a:xfrm>
            <a:off x="767363" y="1810468"/>
            <a:ext cx="11367663" cy="4066257"/>
          </a:xfrm>
          <a:prstGeom prst="rect">
            <a:avLst/>
          </a:prstGeom>
        </p:spPr>
        <p:txBody>
          <a:bodyPr lIns="130046" tIns="65023" rIns="130046" bIns="65023"/>
          <a:lstStyle>
            <a:lvl1pPr marL="261898" indent="-261898">
              <a:defRPr sz="1600">
                <a:solidFill>
                  <a:schemeClr val="tx1"/>
                </a:solidFill>
                <a:latin typeface="Arial" pitchFamily="34" charset="0"/>
                <a:cs typeface="Arial" pitchFamily="34" charset="0"/>
              </a:defRPr>
            </a:lvl1pPr>
            <a:lvl2pPr marL="512508" indent="-252867">
              <a:defRPr sz="1400">
                <a:latin typeface="Arial" pitchFamily="34" charset="0"/>
                <a:cs typeface="Arial" pitchFamily="34" charset="0"/>
              </a:defRPr>
            </a:lvl2pPr>
            <a:lvl3pPr marL="767632" indent="-259641">
              <a:defRPr sz="1200">
                <a:latin typeface="Arial" pitchFamily="34" charset="0"/>
                <a:cs typeface="Arial" pitchFamily="34" charset="0"/>
              </a:defRPr>
            </a:lvl3pPr>
            <a:lvl4pPr marL="1020500" indent="-250610">
              <a:defRPr sz="1200">
                <a:latin typeface="Arial" pitchFamily="34" charset="0"/>
                <a:cs typeface="Arial" pitchFamily="34" charset="0"/>
              </a:defRPr>
            </a:lvl4pPr>
            <a:lvl5pPr marL="1275625" indent="-257383">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8" name="Diagrammplatzhalter 7"/>
          <p:cNvSpPr>
            <a:spLocks noGrp="1"/>
          </p:cNvSpPr>
          <p:nvPr>
            <p:ph type="chart" sz="quarter" idx="12"/>
          </p:nvPr>
        </p:nvSpPr>
        <p:spPr>
          <a:xfrm>
            <a:off x="767363" y="1815042"/>
            <a:ext cx="11367912" cy="4095609"/>
          </a:xfrm>
          <a:prstGeom prst="rect">
            <a:avLst/>
          </a:prstGeom>
        </p:spPr>
        <p:txBody>
          <a:bodyPr lIns="130046" tIns="65023" rIns="130046" bIns="65023"/>
          <a:lstStyle>
            <a:lvl1pPr marL="261898" indent="-228033">
              <a:defRPr sz="1600">
                <a:solidFill>
                  <a:schemeClr val="tx1"/>
                </a:solidFill>
              </a:defRPr>
            </a:lvl1pPr>
          </a:lstStyle>
          <a:p>
            <a:r>
              <a:rPr lang="de-DE" dirty="0" smtClean="0"/>
              <a:t>Diagramm	</a:t>
            </a:r>
            <a:endParaRPr lang="de-DE" dirty="0"/>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3"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5" y="1814196"/>
            <a:ext cx="11367912"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3" name="Textplatzhalter 11"/>
          <p:cNvSpPr>
            <a:spLocks noGrp="1"/>
          </p:cNvSpPr>
          <p:nvPr>
            <p:ph type="body" sz="quarter" idx="15"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6"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6502400"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14" name="Textplatzhalter 11"/>
          <p:cNvSpPr>
            <a:spLocks noGrp="1"/>
          </p:cNvSpPr>
          <p:nvPr>
            <p:ph type="body" sz="quarter" idx="16"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4329" t="48970"/>
          <a:stretch/>
        </p:blipFill>
        <p:spPr bwMode="auto">
          <a:xfrm>
            <a:off x="1" y="1"/>
            <a:ext cx="5851126" cy="4542110"/>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5990344" y="5091290"/>
            <a:ext cx="6145213" cy="1126630"/>
          </a:xfrm>
          <a:prstGeom prst="rect">
            <a:avLst/>
          </a:prstGeom>
        </p:spPr>
        <p:txBody>
          <a:bodyPr lIns="130046" tIns="65023" rIns="130046" bIns="65023"/>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
        <p:nvSpPr>
          <p:cNvPr id="9" name="Textplatzhalter 11"/>
          <p:cNvSpPr>
            <a:spLocks noGrp="1"/>
          </p:cNvSpPr>
          <p:nvPr>
            <p:ph type="body" sz="quarter" idx="13"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6799403"/>
            <a:ext cx="13004800" cy="515891"/>
          </a:xfrm>
          <a:prstGeom prst="rect">
            <a:avLst/>
          </a:prstGeom>
          <a:solidFill>
            <a:srgbClr val="C4C4C4"/>
          </a:solidFill>
          <a:ln>
            <a:noFill/>
          </a:ln>
          <a:extLst/>
        </p:spPr>
        <p:txBody>
          <a:bodyPr vert="horz" wrap="square" lIns="130046" tIns="65023" rIns="130046" bIns="65023" numCol="1" anchor="t" anchorCtr="0" compatLnSpc="1">
            <a:prstTxWarp prst="textNoShape">
              <a:avLst/>
            </a:prstTxWarp>
          </a:bodyPr>
          <a:lstStyle/>
          <a:p>
            <a:endParaRPr lang="de-DE"/>
          </a:p>
        </p:txBody>
      </p:sp>
      <p:sp>
        <p:nvSpPr>
          <p:cNvPr id="7" name="Textplatzhalter 14"/>
          <p:cNvSpPr txBox="1">
            <a:spLocks/>
          </p:cNvSpPr>
          <p:nvPr userDrawn="1"/>
        </p:nvSpPr>
        <p:spPr>
          <a:xfrm>
            <a:off x="743611" y="6934765"/>
            <a:ext cx="3198505" cy="195514"/>
          </a:xfrm>
          <a:prstGeom prst="rect">
            <a:avLst/>
          </a:prstGeom>
        </p:spPr>
        <p:txBody>
          <a:bodyPr lIns="130046" tIns="65023" rIns="130046" bIns="65023"/>
          <a:lstStyle>
            <a:lvl1pPr>
              <a:buNone/>
              <a:defRPr sz="800" baseline="0">
                <a:solidFill>
                  <a:schemeClr val="bg1"/>
                </a:solidFill>
              </a:defRPr>
            </a:lvl1pPr>
          </a:lstStyle>
          <a:p>
            <a:pPr marL="487672" marR="0" lvl="0" indent="-487672" algn="l" defTabSz="1300460" rtl="0" eaLnBrk="1" fontAlgn="auto" latinLnBrk="0" hangingPunct="1">
              <a:lnSpc>
                <a:spcPct val="100000"/>
              </a:lnSpc>
              <a:spcBef>
                <a:spcPct val="20000"/>
              </a:spcBef>
              <a:spcAft>
                <a:spcPts val="0"/>
              </a:spcAft>
              <a:buClrTx/>
              <a:buSzTx/>
              <a:buFont typeface="Arial" pitchFamily="34" charset="0"/>
              <a:buNone/>
              <a:tabLst/>
              <a:defRPr/>
            </a:pPr>
            <a:r>
              <a:rPr kumimoji="0" lang="de-DE"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21.01.2016 / </a:t>
            </a:r>
            <a:fld id="{B9CAB69C-20BF-4716-AEA2-E9776588D1E1}" type="slidenum">
              <a:rPr kumimoji="0" lang="de-DE" sz="1100" b="0" i="0" u="none" strike="noStrike" kern="1200" cap="none" spc="0" normalizeH="0" baseline="0" noProof="0" smtClean="0">
                <a:ln>
                  <a:noFill/>
                </a:ln>
                <a:solidFill>
                  <a:schemeClr val="bg1"/>
                </a:solidFill>
                <a:effectLst/>
                <a:uLnTx/>
                <a:uFillTx/>
                <a:latin typeface="Arial" pitchFamily="34" charset="0"/>
                <a:ea typeface="+mn-ea"/>
                <a:cs typeface="Arial" pitchFamily="34" charset="0"/>
              </a:rPr>
              <a:pPr marL="487672" marR="0" lvl="0" indent="-487672" algn="l" defTabSz="1300460" rtl="0" eaLnBrk="1" fontAlgn="auto" latinLnBrk="0" hangingPunct="1">
                <a:lnSpc>
                  <a:spcPct val="100000"/>
                </a:lnSpc>
                <a:spcBef>
                  <a:spcPct val="20000"/>
                </a:spcBef>
                <a:spcAft>
                  <a:spcPts val="0"/>
                </a:spcAft>
                <a:buClrTx/>
                <a:buSzTx/>
                <a:buFont typeface="Arial" pitchFamily="34" charset="0"/>
                <a:buNone/>
                <a:tabLst/>
                <a:defRPr/>
              </a:pPr>
              <a:t>‹Nr.›</a:t>
            </a:fld>
            <a:r>
              <a:rPr kumimoji="0" lang="de-DE"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p>
        </p:txBody>
      </p:sp>
      <p:pic>
        <p:nvPicPr>
          <p:cNvPr id="1026" name="Picture 2" descr="C:\Users\awagner\AppData\Local\Microsoft\Windows\Temporary Internet Files\Content.Outlook\SWN8Z4MB\ppt_neu.jpg"/>
          <p:cNvPicPr>
            <a:picLocks noChangeAspect="1" noChangeArrowheads="1"/>
          </p:cNvPicPr>
          <p:nvPr userDrawn="1"/>
        </p:nvPicPr>
        <p:blipFill>
          <a:blip r:embed="rId8" cstate="print"/>
          <a:srcRect/>
          <a:stretch>
            <a:fillRect/>
          </a:stretch>
        </p:blipFill>
        <p:spPr bwMode="auto">
          <a:xfrm>
            <a:off x="9669163" y="6804094"/>
            <a:ext cx="2449861" cy="5112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3" r:id="rId2"/>
    <p:sldLayoutId id="2147483660" r:id="rId3"/>
    <p:sldLayoutId id="2147483662" r:id="rId4"/>
    <p:sldLayoutId id="2147483664" r:id="rId5"/>
    <p:sldLayoutId id="2147483665" r:id="rId6"/>
  </p:sldLayoutIdLst>
  <p:timing>
    <p:tnLst>
      <p:par>
        <p:cTn id="1" dur="indefinite" restart="never" nodeType="tmRoot"/>
      </p:par>
    </p:tnLst>
  </p:timing>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lang="en-GB" sz="1000" kern="1200" baseline="0" dirty="0" smtClean="0">
          <a:solidFill>
            <a:srgbClr val="9C9D9D"/>
          </a:solidFill>
          <a:latin typeface="Arial" pitchFamily="34" charset="0"/>
          <a:ea typeface="+mn-ea"/>
          <a:cs typeface="Arial" pitchFamily="34" charset="0"/>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err="1" smtClean="0"/>
              <a:t>Driver´s</a:t>
            </a:r>
            <a:r>
              <a:rPr lang="de-DE" dirty="0" smtClean="0"/>
              <a:t> </a:t>
            </a:r>
            <a:r>
              <a:rPr lang="de-DE" dirty="0" err="1" smtClean="0"/>
              <a:t>Licence</a:t>
            </a:r>
            <a:endParaRPr lang="de-DE" dirty="0"/>
          </a:p>
        </p:txBody>
      </p:sp>
      <p:sp>
        <p:nvSpPr>
          <p:cNvPr id="3" name="Textplatzhalter 2"/>
          <p:cNvSpPr>
            <a:spLocks noGrp="1"/>
          </p:cNvSpPr>
          <p:nvPr>
            <p:ph type="body" sz="quarter" idx="12"/>
          </p:nvPr>
        </p:nvSpPr>
        <p:spPr/>
        <p:txBody>
          <a:bodyPr/>
          <a:lstStyle/>
          <a:p>
            <a:r>
              <a:rPr lang="de-DE" dirty="0" smtClean="0"/>
              <a:t>Akademie</a:t>
            </a:r>
            <a:endParaRPr lang="de-DE" dirty="0"/>
          </a:p>
        </p:txBody>
      </p:sp>
      <p:sp>
        <p:nvSpPr>
          <p:cNvPr id="4" name="Textplatzhalter 3"/>
          <p:cNvSpPr>
            <a:spLocks noGrp="1"/>
          </p:cNvSpPr>
          <p:nvPr>
            <p:ph type="body" sz="quarter" idx="13"/>
          </p:nvPr>
        </p:nvSpPr>
        <p:spPr/>
        <p:txBody>
          <a:bodyPr/>
          <a:lstStyle/>
          <a:p>
            <a:r>
              <a:rPr lang="de-DE" dirty="0" smtClean="0"/>
              <a:t>Christian Vielhaber</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Neues Seminarprogramm 2016 (D)</a:t>
            </a:r>
            <a:endParaRPr lang="de-DE" dirty="0"/>
          </a:p>
        </p:txBody>
      </p:sp>
      <p:sp>
        <p:nvSpPr>
          <p:cNvPr id="9" name="Textplatzhalter 8"/>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pic>
        <p:nvPicPr>
          <p:cNvPr id="7" name="Inhaltsplatzhalter 6"/>
          <p:cNvPicPr>
            <a:picLocks noGrp="1" noChangeAspect="1"/>
          </p:cNvPicPr>
          <p:nvPr>
            <p:ph sz="quarter" idx="14"/>
          </p:nvPr>
        </p:nvPicPr>
        <p:blipFill>
          <a:blip r:embed="rId3"/>
          <a:stretch>
            <a:fillRect/>
          </a:stretch>
        </p:blipFill>
        <p:spPr>
          <a:xfrm>
            <a:off x="813768" y="1814513"/>
            <a:ext cx="3194688" cy="409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Inhaltsplatzhalter 9"/>
          <p:cNvSpPr>
            <a:spLocks noGrp="1"/>
          </p:cNvSpPr>
          <p:nvPr>
            <p:ph sz="quarter" idx="15"/>
          </p:nvPr>
        </p:nvSpPr>
        <p:spPr>
          <a:xfrm>
            <a:off x="4245198" y="1814196"/>
            <a:ext cx="8017842" cy="4095609"/>
          </a:xfrm>
        </p:spPr>
        <p:txBody>
          <a:bodyPr/>
          <a:lstStyle/>
          <a:p>
            <a:r>
              <a:rPr lang="de-DE" dirty="0" smtClean="0">
                <a:latin typeface="TriluxDIN-Normal"/>
              </a:rPr>
              <a:t>Top-Themen(tage</a:t>
            </a:r>
            <a:r>
              <a:rPr lang="de-DE" dirty="0">
                <a:latin typeface="TriluxDIN-Normal"/>
              </a:rPr>
              <a:t>): Konnektivität, Effiziente Sanierung, </a:t>
            </a:r>
            <a:r>
              <a:rPr lang="de-DE" dirty="0" smtClean="0">
                <a:latin typeface="TriluxDIN-Normal"/>
              </a:rPr>
              <a:t>HCL und Architektur</a:t>
            </a:r>
            <a:endParaRPr lang="de-DE" dirty="0">
              <a:latin typeface="TriluxDIN-Normal"/>
            </a:endParaRPr>
          </a:p>
          <a:p>
            <a:r>
              <a:rPr lang="de-DE" dirty="0" smtClean="0">
                <a:latin typeface="TriluxDIN-Normal"/>
              </a:rPr>
              <a:t>Neu</a:t>
            </a:r>
            <a:r>
              <a:rPr lang="de-DE" dirty="0">
                <a:latin typeface="TriluxDIN-Normal"/>
              </a:rPr>
              <a:t>: Fachkraft für LED-Beleuchtung (IHK)</a:t>
            </a:r>
          </a:p>
          <a:p>
            <a:r>
              <a:rPr lang="de-DE" dirty="0" smtClean="0">
                <a:latin typeface="TriluxDIN-Normal"/>
              </a:rPr>
              <a:t>Neue </a:t>
            </a:r>
            <a:r>
              <a:rPr lang="de-DE" dirty="0">
                <a:latin typeface="TriluxDIN-Normal"/>
              </a:rPr>
              <a:t>Termine: DIN-Geprüfter Lichttechniker Innenbeleuchtung</a:t>
            </a:r>
          </a:p>
          <a:p>
            <a:r>
              <a:rPr lang="de-DE" dirty="0" smtClean="0">
                <a:latin typeface="TriluxDIN-Normal"/>
              </a:rPr>
              <a:t>Zusatztermine</a:t>
            </a:r>
            <a:r>
              <a:rPr lang="de-DE" dirty="0">
                <a:latin typeface="TriluxDIN-Normal"/>
              </a:rPr>
              <a:t>: DGUV-anerkanntes Grundlagenseminar</a:t>
            </a:r>
          </a:p>
          <a:p>
            <a:r>
              <a:rPr lang="de-DE" dirty="0" smtClean="0">
                <a:latin typeface="TriluxDIN-Normal"/>
              </a:rPr>
              <a:t>Besser </a:t>
            </a:r>
            <a:r>
              <a:rPr lang="de-DE" dirty="0">
                <a:latin typeface="TriluxDIN-Normal"/>
              </a:rPr>
              <a:t>Planen: Seminare zu </a:t>
            </a:r>
            <a:r>
              <a:rPr lang="de-DE" dirty="0" err="1">
                <a:latin typeface="TriluxDIN-Normal"/>
              </a:rPr>
              <a:t>Relux</a:t>
            </a:r>
            <a:r>
              <a:rPr lang="de-DE" dirty="0">
                <a:latin typeface="TriluxDIN-Normal"/>
              </a:rPr>
              <a:t>, </a:t>
            </a:r>
            <a:r>
              <a:rPr lang="de-DE" dirty="0" err="1">
                <a:latin typeface="TriluxDIN-Normal"/>
              </a:rPr>
              <a:t>DIALux</a:t>
            </a:r>
            <a:r>
              <a:rPr lang="de-DE" dirty="0">
                <a:latin typeface="TriluxDIN-Normal"/>
              </a:rPr>
              <a:t> und </a:t>
            </a:r>
            <a:r>
              <a:rPr lang="de-DE" dirty="0" err="1">
                <a:latin typeface="TriluxDIN-Normal"/>
              </a:rPr>
              <a:t>DIALux</a:t>
            </a:r>
            <a:r>
              <a:rPr lang="de-DE" dirty="0">
                <a:latin typeface="TriluxDIN-Normal"/>
              </a:rPr>
              <a:t> </a:t>
            </a:r>
            <a:r>
              <a:rPr lang="de-DE" dirty="0" err="1">
                <a:latin typeface="TriluxDIN-Normal"/>
              </a:rPr>
              <a:t>evo</a:t>
            </a:r>
            <a:endParaRPr lang="de-DE" dirty="0">
              <a:latin typeface="TriluxDIN-Normal"/>
            </a:endParaRPr>
          </a:p>
          <a:p>
            <a:r>
              <a:rPr lang="de-DE" dirty="0" smtClean="0">
                <a:latin typeface="TriluxDIN-Normal"/>
              </a:rPr>
              <a:t>Retail</a:t>
            </a:r>
            <a:r>
              <a:rPr lang="de-DE" dirty="0">
                <a:latin typeface="TriluxDIN-Normal"/>
              </a:rPr>
              <a:t>: Seminare zu Planung, HCL und Lichtmanagement</a:t>
            </a:r>
          </a:p>
          <a:p>
            <a:r>
              <a:rPr lang="de-DE" dirty="0" smtClean="0">
                <a:latin typeface="TriluxDIN-Normal"/>
              </a:rPr>
              <a:t>Webinare</a:t>
            </a:r>
            <a:r>
              <a:rPr lang="de-DE" dirty="0">
                <a:latin typeface="TriluxDIN-Normal"/>
              </a:rPr>
              <a:t>: u.a. zur neuen EN 13201 (Straßenbeleuchtung)</a:t>
            </a:r>
            <a:endParaRPr lang="de-DE" dirty="0"/>
          </a:p>
          <a:p>
            <a:endParaRPr lang="de-DE" dirty="0"/>
          </a:p>
        </p:txBody>
      </p:sp>
      <p:sp>
        <p:nvSpPr>
          <p:cNvPr id="11" name="Textplatzhalter 10"/>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2682165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hteck 10"/>
          <p:cNvSpPr/>
          <p:nvPr/>
        </p:nvSpPr>
        <p:spPr>
          <a:xfrm>
            <a:off x="454411" y="3304295"/>
            <a:ext cx="12385376" cy="2664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platzhalter 1"/>
          <p:cNvSpPr>
            <a:spLocks noGrp="1"/>
          </p:cNvSpPr>
          <p:nvPr>
            <p:ph type="body" sz="quarter" idx="11"/>
          </p:nvPr>
        </p:nvSpPr>
        <p:spPr>
          <a:xfrm>
            <a:off x="741760" y="1569368"/>
            <a:ext cx="10801200" cy="2016224"/>
          </a:xfrm>
        </p:spPr>
        <p:txBody>
          <a:bodyPr/>
          <a:lstStyle/>
          <a:p>
            <a:pPr marL="0" indent="0">
              <a:buNone/>
            </a:pPr>
            <a:r>
              <a:rPr lang="en-GB" dirty="0" smtClean="0"/>
              <a:t>The expertise gained by our customers in the TRILUX Akademie can be certified by independent authorities, e.g.</a:t>
            </a:r>
          </a:p>
          <a:p>
            <a:pPr lvl="1"/>
            <a:r>
              <a:rPr lang="en-GB" dirty="0" smtClean="0"/>
              <a:t>Expert for lighting technology (IHK – Industrial and Commercial Association)</a:t>
            </a:r>
          </a:p>
          <a:p>
            <a:pPr lvl="1"/>
            <a:r>
              <a:rPr lang="en-GB" dirty="0" smtClean="0"/>
              <a:t>DIN-certified lighting technician (personal certification by DIN-Certco)</a:t>
            </a:r>
          </a:p>
          <a:p>
            <a:pPr lvl="1"/>
            <a:r>
              <a:rPr lang="en-GB" dirty="0" smtClean="0"/>
              <a:t>Expert for testing and evaluating the lighting of workplaces (German Statutory Accident Insurance)</a:t>
            </a:r>
          </a:p>
          <a:p>
            <a:endParaRPr lang="en-GB" dirty="0" smtClean="0"/>
          </a:p>
          <a:p>
            <a:pPr marL="0" indent="0">
              <a:buNone/>
            </a:pPr>
            <a:endParaRPr lang="en-GB" dirty="0"/>
          </a:p>
        </p:txBody>
      </p:sp>
      <p:sp>
        <p:nvSpPr>
          <p:cNvPr id="3" name="Titel 2"/>
          <p:cNvSpPr>
            <a:spLocks noGrp="1"/>
          </p:cNvSpPr>
          <p:nvPr>
            <p:ph type="title"/>
          </p:nvPr>
        </p:nvSpPr>
        <p:spPr/>
        <p:txBody>
          <a:bodyPr/>
          <a:lstStyle/>
          <a:p>
            <a:r>
              <a:rPr lang="en-GB" dirty="0" smtClean="0"/>
              <a:t>Outstandingly qualified – independently certified</a:t>
            </a:r>
            <a:endParaRPr lang="en-GB" dirty="0"/>
          </a:p>
        </p:txBody>
      </p:sp>
      <p:sp>
        <p:nvSpPr>
          <p:cNvPr id="4" name="Textplatzhalter 3"/>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p:txBody>
      </p:sp>
      <p:sp>
        <p:nvSpPr>
          <p:cNvPr id="5" name="Textplatzhalter 4"/>
          <p:cNvSpPr>
            <a:spLocks noGrp="1"/>
          </p:cNvSpPr>
          <p:nvPr>
            <p:ph type="body" sz="quarter" idx="14"/>
          </p:nvPr>
        </p:nvSpPr>
        <p:spPr/>
        <p:txBody>
          <a:bodyPr/>
          <a:lstStyle/>
          <a:p>
            <a:endParaRPr lang="de-DE"/>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1" b="67733"/>
          <a:stretch/>
        </p:blipFill>
        <p:spPr bwMode="auto">
          <a:xfrm>
            <a:off x="669752" y="3600599"/>
            <a:ext cx="3231038" cy="207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168"/>
          <a:stretch/>
        </p:blipFill>
        <p:spPr bwMode="auto">
          <a:xfrm>
            <a:off x="9297310" y="3600599"/>
            <a:ext cx="3109745" cy="207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569" b="32716"/>
          <a:stretch/>
        </p:blipFill>
        <p:spPr bwMode="auto">
          <a:xfrm>
            <a:off x="5134248" y="3600597"/>
            <a:ext cx="3025702" cy="207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a:picLocks noChangeAspect="1"/>
          </p:cNvPicPr>
          <p:nvPr/>
        </p:nvPicPr>
        <p:blipFill>
          <a:blip r:embed="rId5"/>
          <a:stretch>
            <a:fillRect/>
          </a:stretch>
        </p:blipFill>
        <p:spPr>
          <a:xfrm>
            <a:off x="5141922" y="4079861"/>
            <a:ext cx="1262162" cy="1113164"/>
          </a:xfrm>
          <a:prstGeom prst="rect">
            <a:avLst/>
          </a:prstGeom>
        </p:spPr>
      </p:pic>
      <p:pic>
        <p:nvPicPr>
          <p:cNvPr id="12" name="Inhaltsplatzhalter 9"/>
          <p:cNvPicPr>
            <a:picLocks noChangeAspect="1"/>
          </p:cNvPicPr>
          <p:nvPr/>
        </p:nvPicPr>
        <p:blipFill>
          <a:blip r:embed="rId6"/>
          <a:stretch>
            <a:fillRect/>
          </a:stretch>
        </p:blipFill>
        <p:spPr>
          <a:xfrm>
            <a:off x="669752" y="3965899"/>
            <a:ext cx="1372029" cy="843830"/>
          </a:xfrm>
          <a:prstGeom prst="rect">
            <a:avLst/>
          </a:prstGeom>
        </p:spPr>
      </p:pic>
      <p:pic>
        <p:nvPicPr>
          <p:cNvPr id="13" name="Grafik 12"/>
          <p:cNvPicPr>
            <a:picLocks noChangeAspect="1"/>
          </p:cNvPicPr>
          <p:nvPr/>
        </p:nvPicPr>
        <p:blipFill>
          <a:blip r:embed="rId7"/>
          <a:stretch>
            <a:fillRect/>
          </a:stretch>
        </p:blipFill>
        <p:spPr>
          <a:xfrm>
            <a:off x="9297310" y="4251433"/>
            <a:ext cx="1458494" cy="770020"/>
          </a:xfrm>
          <a:prstGeom prst="rect">
            <a:avLst/>
          </a:prstGeom>
        </p:spPr>
      </p:pic>
    </p:spTree>
    <p:extLst>
      <p:ext uri="{BB962C8B-B14F-4D97-AF65-F5344CB8AC3E}">
        <p14:creationId xmlns:p14="http://schemas.microsoft.com/office/powerpoint/2010/main" val="310117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323796" y="2721496"/>
            <a:ext cx="12385376" cy="2664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platzhalter 1"/>
          <p:cNvSpPr>
            <a:spLocks noGrp="1"/>
          </p:cNvSpPr>
          <p:nvPr>
            <p:ph type="body" sz="quarter" idx="11"/>
          </p:nvPr>
        </p:nvSpPr>
        <p:spPr>
          <a:xfrm>
            <a:off x="741760" y="1569368"/>
            <a:ext cx="10801200" cy="1084089"/>
          </a:xfrm>
        </p:spPr>
        <p:txBody>
          <a:bodyPr/>
          <a:lstStyle/>
          <a:p>
            <a:r>
              <a:rPr lang="de-DE" dirty="0" smtClean="0"/>
              <a:t>Fachkraft </a:t>
            </a:r>
            <a:r>
              <a:rPr lang="de-DE" dirty="0"/>
              <a:t>für </a:t>
            </a:r>
            <a:r>
              <a:rPr lang="de-DE" dirty="0" smtClean="0"/>
              <a:t>LED-Beleuchtung (neu!)</a:t>
            </a:r>
            <a:endParaRPr lang="de-DE" dirty="0"/>
          </a:p>
          <a:p>
            <a:r>
              <a:rPr lang="de-DE" dirty="0"/>
              <a:t>DIN-Geprüfter Lichttechniker </a:t>
            </a:r>
            <a:r>
              <a:rPr lang="de-DE" dirty="0" smtClean="0"/>
              <a:t>Innenbeleuchtung</a:t>
            </a:r>
          </a:p>
          <a:p>
            <a:r>
              <a:rPr lang="de-DE" dirty="0" smtClean="0"/>
              <a:t>Fachkundige </a:t>
            </a:r>
            <a:r>
              <a:rPr lang="de-DE" dirty="0"/>
              <a:t>Person für die Überprüfung und Beurteilung der Beleuchtung von </a:t>
            </a:r>
            <a:r>
              <a:rPr lang="de-DE" dirty="0" smtClean="0"/>
              <a:t>Arbeitsstätten</a:t>
            </a:r>
            <a:endParaRPr lang="de-DE" dirty="0"/>
          </a:p>
        </p:txBody>
      </p:sp>
      <p:sp>
        <p:nvSpPr>
          <p:cNvPr id="3" name="Titel 2"/>
          <p:cNvSpPr>
            <a:spLocks noGrp="1"/>
          </p:cNvSpPr>
          <p:nvPr>
            <p:ph type="title"/>
          </p:nvPr>
        </p:nvSpPr>
        <p:spPr/>
        <p:txBody>
          <a:bodyPr/>
          <a:lstStyle/>
          <a:p>
            <a:r>
              <a:rPr lang="en-GB" dirty="0" err="1" smtClean="0"/>
              <a:t>Hervorragend</a:t>
            </a:r>
            <a:r>
              <a:rPr lang="en-GB" dirty="0" smtClean="0"/>
              <a:t> </a:t>
            </a:r>
            <a:r>
              <a:rPr lang="en-GB" dirty="0" err="1" smtClean="0"/>
              <a:t>qualifiziert</a:t>
            </a:r>
            <a:r>
              <a:rPr lang="en-GB" dirty="0" smtClean="0"/>
              <a:t>– </a:t>
            </a:r>
            <a:r>
              <a:rPr lang="en-GB" dirty="0" err="1" smtClean="0"/>
              <a:t>unabhängig</a:t>
            </a:r>
            <a:r>
              <a:rPr lang="en-GB" dirty="0" smtClean="0"/>
              <a:t> </a:t>
            </a:r>
            <a:r>
              <a:rPr lang="en-GB" dirty="0" err="1" smtClean="0"/>
              <a:t>Zertifiziert</a:t>
            </a:r>
            <a:endParaRPr lang="en-GB" dirty="0"/>
          </a:p>
        </p:txBody>
      </p:sp>
      <p:sp>
        <p:nvSpPr>
          <p:cNvPr id="4" name="Textplatzhalter 3"/>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p:txBody>
      </p:sp>
      <p:sp>
        <p:nvSpPr>
          <p:cNvPr id="5" name="Textplatzhalter 4"/>
          <p:cNvSpPr>
            <a:spLocks noGrp="1"/>
          </p:cNvSpPr>
          <p:nvPr>
            <p:ph type="body" sz="quarter" idx="14"/>
          </p:nvPr>
        </p:nvSpPr>
        <p:spPr/>
        <p:txBody>
          <a:bodyPr/>
          <a:lstStyle/>
          <a:p>
            <a:endParaRPr lang="de-DE"/>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1" b="67733"/>
          <a:stretch/>
        </p:blipFill>
        <p:spPr bwMode="auto">
          <a:xfrm>
            <a:off x="539137" y="3017800"/>
            <a:ext cx="3231038" cy="207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168"/>
          <a:stretch/>
        </p:blipFill>
        <p:spPr bwMode="auto">
          <a:xfrm>
            <a:off x="9166695" y="3017800"/>
            <a:ext cx="3109745" cy="207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569" b="32716"/>
          <a:stretch/>
        </p:blipFill>
        <p:spPr bwMode="auto">
          <a:xfrm>
            <a:off x="5003633" y="3017798"/>
            <a:ext cx="3025702" cy="207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a:picLocks noChangeAspect="1"/>
          </p:cNvPicPr>
          <p:nvPr/>
        </p:nvPicPr>
        <p:blipFill>
          <a:blip r:embed="rId5"/>
          <a:stretch>
            <a:fillRect/>
          </a:stretch>
        </p:blipFill>
        <p:spPr>
          <a:xfrm>
            <a:off x="5011307" y="3497062"/>
            <a:ext cx="1262162" cy="1113164"/>
          </a:xfrm>
          <a:prstGeom prst="rect">
            <a:avLst/>
          </a:prstGeom>
        </p:spPr>
      </p:pic>
      <p:pic>
        <p:nvPicPr>
          <p:cNvPr id="12" name="Inhaltsplatzhalter 9"/>
          <p:cNvPicPr>
            <a:picLocks noChangeAspect="1"/>
          </p:cNvPicPr>
          <p:nvPr/>
        </p:nvPicPr>
        <p:blipFill>
          <a:blip r:embed="rId6"/>
          <a:stretch>
            <a:fillRect/>
          </a:stretch>
        </p:blipFill>
        <p:spPr>
          <a:xfrm>
            <a:off x="539137" y="3383100"/>
            <a:ext cx="1372029" cy="843830"/>
          </a:xfrm>
          <a:prstGeom prst="rect">
            <a:avLst/>
          </a:prstGeom>
        </p:spPr>
      </p:pic>
      <p:pic>
        <p:nvPicPr>
          <p:cNvPr id="13" name="Grafik 12"/>
          <p:cNvPicPr>
            <a:picLocks noChangeAspect="1"/>
          </p:cNvPicPr>
          <p:nvPr/>
        </p:nvPicPr>
        <p:blipFill>
          <a:blip r:embed="rId7"/>
          <a:stretch>
            <a:fillRect/>
          </a:stretch>
        </p:blipFill>
        <p:spPr>
          <a:xfrm>
            <a:off x="9166695" y="3668634"/>
            <a:ext cx="1458494" cy="770020"/>
          </a:xfrm>
          <a:prstGeom prst="rect">
            <a:avLst/>
          </a:prstGeom>
        </p:spPr>
      </p:pic>
      <p:sp>
        <p:nvSpPr>
          <p:cNvPr id="6" name="Textfeld 5"/>
          <p:cNvSpPr txBox="1"/>
          <p:nvPr/>
        </p:nvSpPr>
        <p:spPr>
          <a:xfrm>
            <a:off x="9108089" y="5472551"/>
            <a:ext cx="3109745" cy="338554"/>
          </a:xfrm>
          <a:prstGeom prst="rect">
            <a:avLst/>
          </a:prstGeom>
          <a:noFill/>
        </p:spPr>
        <p:txBody>
          <a:bodyPr wrap="square" rtlCol="0">
            <a:spAutoFit/>
          </a:bodyPr>
          <a:lstStyle/>
          <a:p>
            <a:r>
              <a:rPr lang="de-DE" sz="1600" b="1" dirty="0" smtClean="0">
                <a:solidFill>
                  <a:srgbClr val="0070C0"/>
                </a:solidFill>
                <a:latin typeface="Arial" pitchFamily="34" charset="0"/>
                <a:cs typeface="Arial" pitchFamily="34" charset="0"/>
              </a:rPr>
              <a:t>Anwender, Installateure</a:t>
            </a:r>
          </a:p>
        </p:txBody>
      </p:sp>
      <p:sp>
        <p:nvSpPr>
          <p:cNvPr id="15" name="Textfeld 14"/>
          <p:cNvSpPr txBox="1"/>
          <p:nvPr/>
        </p:nvSpPr>
        <p:spPr>
          <a:xfrm>
            <a:off x="4961611" y="5416817"/>
            <a:ext cx="3109745" cy="338554"/>
          </a:xfrm>
          <a:prstGeom prst="rect">
            <a:avLst/>
          </a:prstGeom>
          <a:noFill/>
        </p:spPr>
        <p:txBody>
          <a:bodyPr wrap="square" rtlCol="0">
            <a:spAutoFit/>
          </a:bodyPr>
          <a:lstStyle/>
          <a:p>
            <a:r>
              <a:rPr lang="de-DE" sz="1600" b="1" dirty="0" smtClean="0">
                <a:solidFill>
                  <a:srgbClr val="0070C0"/>
                </a:solidFill>
                <a:latin typeface="Arial" pitchFamily="34" charset="0"/>
                <a:cs typeface="Arial" pitchFamily="34" charset="0"/>
              </a:rPr>
              <a:t>Planer und Techniker</a:t>
            </a:r>
          </a:p>
        </p:txBody>
      </p:sp>
      <p:sp>
        <p:nvSpPr>
          <p:cNvPr id="16" name="Textfeld 15"/>
          <p:cNvSpPr txBox="1"/>
          <p:nvPr/>
        </p:nvSpPr>
        <p:spPr>
          <a:xfrm>
            <a:off x="237704" y="5451065"/>
            <a:ext cx="3109745" cy="338554"/>
          </a:xfrm>
          <a:prstGeom prst="rect">
            <a:avLst/>
          </a:prstGeom>
          <a:noFill/>
        </p:spPr>
        <p:txBody>
          <a:bodyPr wrap="square" rtlCol="0">
            <a:spAutoFit/>
          </a:bodyPr>
          <a:lstStyle/>
          <a:p>
            <a:r>
              <a:rPr lang="de-DE" sz="1600" b="1" smtClean="0">
                <a:solidFill>
                  <a:srgbClr val="0070C0"/>
                </a:solidFill>
                <a:latin typeface="Arial" pitchFamily="34" charset="0"/>
                <a:cs typeface="Arial" pitchFamily="34" charset="0"/>
              </a:rPr>
              <a:t>Großhändler</a:t>
            </a:r>
            <a:endParaRPr lang="de-DE" sz="1600" b="1" dirty="0" smtClean="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470140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13004800" cy="7546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6"/>
          <p:cNvSpPr>
            <a:spLocks noGrp="1"/>
          </p:cNvSpPr>
          <p:nvPr>
            <p:ph type="title"/>
          </p:nvPr>
        </p:nvSpPr>
        <p:spPr/>
        <p:txBody>
          <a:bodyPr/>
          <a:lstStyle/>
          <a:p>
            <a:r>
              <a:rPr lang="de-DE" dirty="0" smtClean="0"/>
              <a:t>DIN-Geprüfter Lichttechniker</a:t>
            </a:r>
            <a:endParaRPr lang="de-DE" dirty="0"/>
          </a:p>
        </p:txBody>
      </p:sp>
      <p:sp>
        <p:nvSpPr>
          <p:cNvPr id="12" name="Textplatzhalter 11"/>
          <p:cNvSpPr>
            <a:spLocks noGrp="1"/>
          </p:cNvSpPr>
          <p:nvPr>
            <p:ph type="body" sz="quarter" idx="13"/>
          </p:nvPr>
        </p:nvSpPr>
        <p:spPr/>
        <p:txBody>
          <a:bodyPr/>
          <a:lstStyle/>
          <a:p>
            <a:endParaRPr lang="de-DE"/>
          </a:p>
        </p:txBody>
      </p:sp>
      <p:sp>
        <p:nvSpPr>
          <p:cNvPr id="13" name="Inhaltsplatzhalter 12"/>
          <p:cNvSpPr>
            <a:spLocks noGrp="1"/>
          </p:cNvSpPr>
          <p:nvPr>
            <p:ph sz="quarter" idx="14"/>
          </p:nvPr>
        </p:nvSpPr>
        <p:spPr/>
        <p:txBody>
          <a:bodyPr/>
          <a:lstStyle/>
          <a:p>
            <a:r>
              <a:rPr lang="de-DE" dirty="0" smtClean="0"/>
              <a:t>Bereits 50 Absolventen</a:t>
            </a:r>
            <a:endParaRPr lang="de-DE" dirty="0"/>
          </a:p>
        </p:txBody>
      </p:sp>
      <p:pic>
        <p:nvPicPr>
          <p:cNvPr id="16" name="Inhaltsplatzhalter 15"/>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523653" y="469611"/>
            <a:ext cx="9957494" cy="6375978"/>
          </a:xfrm>
        </p:spPr>
      </p:pic>
      <p:sp>
        <p:nvSpPr>
          <p:cNvPr id="15" name="Textplatzhalter 14"/>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4259685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323796" y="2721496"/>
            <a:ext cx="12385376" cy="2664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platzhalter 1"/>
          <p:cNvSpPr>
            <a:spLocks noGrp="1"/>
          </p:cNvSpPr>
          <p:nvPr>
            <p:ph type="body" sz="quarter" idx="11"/>
          </p:nvPr>
        </p:nvSpPr>
        <p:spPr>
          <a:xfrm>
            <a:off x="741760" y="1569368"/>
            <a:ext cx="10801200" cy="1084089"/>
          </a:xfrm>
        </p:spPr>
        <p:txBody>
          <a:bodyPr/>
          <a:lstStyle/>
          <a:p>
            <a:r>
              <a:rPr lang="de-DE" dirty="0" smtClean="0"/>
              <a:t>Fachkraft </a:t>
            </a:r>
            <a:r>
              <a:rPr lang="de-DE" dirty="0"/>
              <a:t>für </a:t>
            </a:r>
            <a:r>
              <a:rPr lang="de-DE" dirty="0" smtClean="0"/>
              <a:t>LED-Beleuchtung (neu!)</a:t>
            </a:r>
            <a:endParaRPr lang="de-DE" dirty="0"/>
          </a:p>
          <a:p>
            <a:r>
              <a:rPr lang="de-DE" dirty="0"/>
              <a:t>DIN-Geprüfter Lichttechniker </a:t>
            </a:r>
            <a:r>
              <a:rPr lang="de-DE" dirty="0" smtClean="0"/>
              <a:t>Innenbeleuchtung</a:t>
            </a:r>
          </a:p>
          <a:p>
            <a:r>
              <a:rPr lang="de-DE" dirty="0" smtClean="0"/>
              <a:t>Fachkundige </a:t>
            </a:r>
            <a:r>
              <a:rPr lang="de-DE" dirty="0"/>
              <a:t>Person für die Überprüfung und Beurteilung der Beleuchtung von </a:t>
            </a:r>
            <a:r>
              <a:rPr lang="de-DE" dirty="0" smtClean="0"/>
              <a:t>Arbeitsstätten</a:t>
            </a:r>
            <a:endParaRPr lang="de-DE" dirty="0"/>
          </a:p>
        </p:txBody>
      </p:sp>
      <p:sp>
        <p:nvSpPr>
          <p:cNvPr id="3" name="Titel 2"/>
          <p:cNvSpPr>
            <a:spLocks noGrp="1"/>
          </p:cNvSpPr>
          <p:nvPr>
            <p:ph type="title"/>
          </p:nvPr>
        </p:nvSpPr>
        <p:spPr/>
        <p:txBody>
          <a:bodyPr/>
          <a:lstStyle/>
          <a:p>
            <a:r>
              <a:rPr lang="en-GB" dirty="0" err="1" smtClean="0"/>
              <a:t>Hervorragend</a:t>
            </a:r>
            <a:r>
              <a:rPr lang="en-GB" dirty="0" smtClean="0"/>
              <a:t> </a:t>
            </a:r>
            <a:r>
              <a:rPr lang="en-GB" dirty="0" err="1" smtClean="0"/>
              <a:t>qualifiziert</a:t>
            </a:r>
            <a:r>
              <a:rPr lang="en-GB" dirty="0" smtClean="0"/>
              <a:t>– </a:t>
            </a:r>
            <a:r>
              <a:rPr lang="en-GB" dirty="0" err="1" smtClean="0"/>
              <a:t>unabhängig</a:t>
            </a:r>
            <a:r>
              <a:rPr lang="en-GB" dirty="0" smtClean="0"/>
              <a:t> </a:t>
            </a:r>
            <a:r>
              <a:rPr lang="en-GB" dirty="0" err="1" smtClean="0"/>
              <a:t>Zertifiziert</a:t>
            </a:r>
            <a:endParaRPr lang="en-GB" dirty="0"/>
          </a:p>
        </p:txBody>
      </p:sp>
      <p:sp>
        <p:nvSpPr>
          <p:cNvPr id="4" name="Textplatzhalter 3"/>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p:txBody>
      </p:sp>
      <p:sp>
        <p:nvSpPr>
          <p:cNvPr id="5" name="Textplatzhalter 4"/>
          <p:cNvSpPr>
            <a:spLocks noGrp="1"/>
          </p:cNvSpPr>
          <p:nvPr>
            <p:ph type="body" sz="quarter" idx="14"/>
          </p:nvPr>
        </p:nvSpPr>
        <p:spPr/>
        <p:txBody>
          <a:bodyPr/>
          <a:lstStyle/>
          <a:p>
            <a:endParaRPr lang="de-DE"/>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1" b="67733"/>
          <a:stretch/>
        </p:blipFill>
        <p:spPr bwMode="auto">
          <a:xfrm>
            <a:off x="539137" y="3017800"/>
            <a:ext cx="3231038" cy="207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168"/>
          <a:stretch/>
        </p:blipFill>
        <p:spPr bwMode="auto">
          <a:xfrm>
            <a:off x="9166695" y="3017800"/>
            <a:ext cx="3109745" cy="207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569" b="32716"/>
          <a:stretch/>
        </p:blipFill>
        <p:spPr bwMode="auto">
          <a:xfrm>
            <a:off x="5003633" y="3017798"/>
            <a:ext cx="3025702" cy="207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a:picLocks noChangeAspect="1"/>
          </p:cNvPicPr>
          <p:nvPr/>
        </p:nvPicPr>
        <p:blipFill>
          <a:blip r:embed="rId5"/>
          <a:stretch>
            <a:fillRect/>
          </a:stretch>
        </p:blipFill>
        <p:spPr>
          <a:xfrm>
            <a:off x="5011307" y="3497062"/>
            <a:ext cx="1262162" cy="1113164"/>
          </a:xfrm>
          <a:prstGeom prst="rect">
            <a:avLst/>
          </a:prstGeom>
        </p:spPr>
      </p:pic>
      <p:pic>
        <p:nvPicPr>
          <p:cNvPr id="12" name="Inhaltsplatzhalter 9"/>
          <p:cNvPicPr>
            <a:picLocks noChangeAspect="1"/>
          </p:cNvPicPr>
          <p:nvPr/>
        </p:nvPicPr>
        <p:blipFill>
          <a:blip r:embed="rId6"/>
          <a:stretch>
            <a:fillRect/>
          </a:stretch>
        </p:blipFill>
        <p:spPr>
          <a:xfrm>
            <a:off x="539137" y="3383100"/>
            <a:ext cx="1372029" cy="843830"/>
          </a:xfrm>
          <a:prstGeom prst="rect">
            <a:avLst/>
          </a:prstGeom>
        </p:spPr>
      </p:pic>
      <p:pic>
        <p:nvPicPr>
          <p:cNvPr id="13" name="Grafik 12"/>
          <p:cNvPicPr>
            <a:picLocks noChangeAspect="1"/>
          </p:cNvPicPr>
          <p:nvPr/>
        </p:nvPicPr>
        <p:blipFill>
          <a:blip r:embed="rId7"/>
          <a:stretch>
            <a:fillRect/>
          </a:stretch>
        </p:blipFill>
        <p:spPr>
          <a:xfrm>
            <a:off x="9166695" y="3668634"/>
            <a:ext cx="1458494" cy="770020"/>
          </a:xfrm>
          <a:prstGeom prst="rect">
            <a:avLst/>
          </a:prstGeom>
        </p:spPr>
      </p:pic>
      <p:sp>
        <p:nvSpPr>
          <p:cNvPr id="6" name="Textfeld 5"/>
          <p:cNvSpPr txBox="1"/>
          <p:nvPr/>
        </p:nvSpPr>
        <p:spPr>
          <a:xfrm>
            <a:off x="9108089" y="5472551"/>
            <a:ext cx="3109745" cy="338554"/>
          </a:xfrm>
          <a:prstGeom prst="rect">
            <a:avLst/>
          </a:prstGeom>
          <a:noFill/>
        </p:spPr>
        <p:txBody>
          <a:bodyPr wrap="square" rtlCol="0">
            <a:spAutoFit/>
          </a:bodyPr>
          <a:lstStyle/>
          <a:p>
            <a:r>
              <a:rPr lang="de-DE" sz="1600" b="1" dirty="0" smtClean="0">
                <a:solidFill>
                  <a:srgbClr val="0070C0"/>
                </a:solidFill>
                <a:latin typeface="Arial" pitchFamily="34" charset="0"/>
                <a:cs typeface="Arial" pitchFamily="34" charset="0"/>
              </a:rPr>
              <a:t>Anwender, Installateure</a:t>
            </a:r>
          </a:p>
        </p:txBody>
      </p:sp>
      <p:sp>
        <p:nvSpPr>
          <p:cNvPr id="15" name="Textfeld 14"/>
          <p:cNvSpPr txBox="1"/>
          <p:nvPr/>
        </p:nvSpPr>
        <p:spPr>
          <a:xfrm>
            <a:off x="4961611" y="5416817"/>
            <a:ext cx="3109745" cy="338554"/>
          </a:xfrm>
          <a:prstGeom prst="rect">
            <a:avLst/>
          </a:prstGeom>
          <a:noFill/>
        </p:spPr>
        <p:txBody>
          <a:bodyPr wrap="square" rtlCol="0">
            <a:spAutoFit/>
          </a:bodyPr>
          <a:lstStyle/>
          <a:p>
            <a:r>
              <a:rPr lang="de-DE" sz="1600" b="1" dirty="0" smtClean="0">
                <a:solidFill>
                  <a:srgbClr val="0070C0"/>
                </a:solidFill>
                <a:latin typeface="Arial" pitchFamily="34" charset="0"/>
                <a:cs typeface="Arial" pitchFamily="34" charset="0"/>
              </a:rPr>
              <a:t>Planer und Techniker</a:t>
            </a:r>
          </a:p>
        </p:txBody>
      </p:sp>
      <p:sp>
        <p:nvSpPr>
          <p:cNvPr id="16" name="Textfeld 15"/>
          <p:cNvSpPr txBox="1"/>
          <p:nvPr/>
        </p:nvSpPr>
        <p:spPr>
          <a:xfrm>
            <a:off x="237704" y="5451065"/>
            <a:ext cx="3109745" cy="338554"/>
          </a:xfrm>
          <a:prstGeom prst="rect">
            <a:avLst/>
          </a:prstGeom>
          <a:noFill/>
        </p:spPr>
        <p:txBody>
          <a:bodyPr wrap="square" rtlCol="0">
            <a:spAutoFit/>
          </a:bodyPr>
          <a:lstStyle/>
          <a:p>
            <a:r>
              <a:rPr lang="de-DE" sz="1600" b="1" dirty="0" smtClean="0">
                <a:solidFill>
                  <a:srgbClr val="0070C0"/>
                </a:solidFill>
                <a:latin typeface="Arial" pitchFamily="34" charset="0"/>
                <a:cs typeface="Arial" pitchFamily="34" charset="0"/>
              </a:rPr>
              <a:t>Großhändler</a:t>
            </a:r>
          </a:p>
        </p:txBody>
      </p:sp>
    </p:spTree>
    <p:extLst>
      <p:ext uri="{BB962C8B-B14F-4D97-AF65-F5344CB8AC3E}">
        <p14:creationId xmlns:p14="http://schemas.microsoft.com/office/powerpoint/2010/main" val="2589729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Gutscheine: Wann sinnvoll?</a:t>
            </a:r>
            <a:endParaRPr lang="de-DE" dirty="0"/>
          </a:p>
        </p:txBody>
      </p:sp>
      <p:sp>
        <p:nvSpPr>
          <p:cNvPr id="3" name="Textplatzhalter 2"/>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sp>
        <p:nvSpPr>
          <p:cNvPr id="5" name="Textplatzhalter 4"/>
          <p:cNvSpPr>
            <a:spLocks noGrp="1"/>
          </p:cNvSpPr>
          <p:nvPr>
            <p:ph type="body" sz="quarter" idx="15"/>
          </p:nvPr>
        </p:nvSpPr>
        <p:spPr/>
        <p:txBody>
          <a:bodyPr/>
          <a:lstStyle/>
          <a:p>
            <a:endParaRPr lang="de-DE"/>
          </a:p>
        </p:txBody>
      </p:sp>
      <p:pic>
        <p:nvPicPr>
          <p:cNvPr id="7" name="Inhaltsplatzhalter 6"/>
          <p:cNvPicPr>
            <a:picLocks noGrp="1" noChangeAspect="1"/>
          </p:cNvPicPr>
          <p:nvPr>
            <p:ph sz="quarter" idx="14"/>
          </p:nvPr>
        </p:nvPicPr>
        <p:blipFill>
          <a:blip r:embed="rId3"/>
          <a:stretch>
            <a:fillRect/>
          </a:stretch>
        </p:blipFill>
        <p:spPr>
          <a:xfrm>
            <a:off x="2309893" y="1814513"/>
            <a:ext cx="8283414" cy="4095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1281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767363" y="1534548"/>
            <a:ext cx="11367663" cy="4066257"/>
          </a:xfrm>
        </p:spPr>
        <p:txBody>
          <a:bodyPr/>
          <a:lstStyle/>
          <a:p>
            <a:endParaRPr lang="de-DE"/>
          </a:p>
        </p:txBody>
      </p:sp>
      <p:sp>
        <p:nvSpPr>
          <p:cNvPr id="3" name="Titel 2"/>
          <p:cNvSpPr>
            <a:spLocks noGrp="1"/>
          </p:cNvSpPr>
          <p:nvPr>
            <p:ph type="title"/>
          </p:nvPr>
        </p:nvSpPr>
        <p:spPr>
          <a:xfrm>
            <a:off x="767363" y="319075"/>
            <a:ext cx="11367663" cy="1219200"/>
          </a:xfrm>
        </p:spPr>
        <p:txBody>
          <a:bodyPr/>
          <a:lstStyle/>
          <a:p>
            <a:endParaRPr lang="de-DE"/>
          </a:p>
        </p:txBody>
      </p:sp>
      <p:sp>
        <p:nvSpPr>
          <p:cNvPr id="4" name="Textplatzhalter 3"/>
          <p:cNvSpPr>
            <a:spLocks noGrp="1"/>
          </p:cNvSpPr>
          <p:nvPr>
            <p:ph type="body" sz="quarter" idx="13"/>
          </p:nvPr>
        </p:nvSpPr>
        <p:spPr>
          <a:xfrm>
            <a:off x="767115" y="1787"/>
            <a:ext cx="11367912" cy="307058"/>
          </a:xfrm>
        </p:spPr>
        <p:txBody>
          <a:bodyPr/>
          <a:lstStyle/>
          <a:p>
            <a:endParaRPr lang="de-DE"/>
          </a:p>
        </p:txBody>
      </p:sp>
      <p:sp>
        <p:nvSpPr>
          <p:cNvPr id="5" name="Textplatzhalter 4"/>
          <p:cNvSpPr>
            <a:spLocks noGrp="1"/>
          </p:cNvSpPr>
          <p:nvPr>
            <p:ph type="body" sz="quarter" idx="14"/>
          </p:nvPr>
        </p:nvSpPr>
        <p:spPr>
          <a:xfrm>
            <a:off x="1893888" y="6658844"/>
            <a:ext cx="3584398" cy="336091"/>
          </a:xfrm>
        </p:spPr>
        <p:txBody>
          <a:bodyPr/>
          <a:lstStyle/>
          <a:p>
            <a:endParaRPr lang="de-DE"/>
          </a:p>
        </p:txBody>
      </p:sp>
      <p:sp>
        <p:nvSpPr>
          <p:cNvPr id="6" name="Rechteck 5"/>
          <p:cNvSpPr/>
          <p:nvPr/>
        </p:nvSpPr>
        <p:spPr>
          <a:xfrm>
            <a:off x="0" y="-44346"/>
            <a:ext cx="13052315" cy="73595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970" y="-14808"/>
            <a:ext cx="3581192" cy="254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Grafik 13"/>
          <p:cNvPicPr>
            <a:picLocks noChangeAspect="1"/>
          </p:cNvPicPr>
          <p:nvPr/>
        </p:nvPicPr>
        <p:blipFill>
          <a:blip r:embed="rId4"/>
          <a:stretch>
            <a:fillRect/>
          </a:stretch>
        </p:blipFill>
        <p:spPr>
          <a:xfrm>
            <a:off x="3606305" y="1211183"/>
            <a:ext cx="3922846" cy="2269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366" y="2644523"/>
            <a:ext cx="3589368" cy="254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0598" y="3842006"/>
            <a:ext cx="3578466" cy="254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a:picLocks noChangeAspect="1"/>
          </p:cNvPicPr>
          <p:nvPr/>
        </p:nvPicPr>
        <p:blipFill>
          <a:blip r:embed="rId7"/>
          <a:stretch>
            <a:fillRect/>
          </a:stretch>
        </p:blipFill>
        <p:spPr>
          <a:xfrm>
            <a:off x="3236258" y="3190632"/>
            <a:ext cx="1107178" cy="1103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rafik 7"/>
          <p:cNvPicPr>
            <a:picLocks noChangeAspect="1"/>
          </p:cNvPicPr>
          <p:nvPr/>
        </p:nvPicPr>
        <p:blipFill>
          <a:blip r:embed="rId8"/>
          <a:stretch>
            <a:fillRect/>
          </a:stretch>
        </p:blipFill>
        <p:spPr>
          <a:xfrm>
            <a:off x="8351500" y="5698106"/>
            <a:ext cx="1112843" cy="1119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rafik 12"/>
          <p:cNvPicPr>
            <a:picLocks noChangeAspect="1"/>
          </p:cNvPicPr>
          <p:nvPr/>
        </p:nvPicPr>
        <p:blipFill>
          <a:blip r:embed="rId9"/>
          <a:stretch>
            <a:fillRect/>
          </a:stretch>
        </p:blipFill>
        <p:spPr>
          <a:xfrm>
            <a:off x="5854328" y="4777897"/>
            <a:ext cx="1192615" cy="1196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fik 9"/>
          <p:cNvPicPr>
            <a:picLocks noChangeAspect="1"/>
          </p:cNvPicPr>
          <p:nvPr/>
        </p:nvPicPr>
        <p:blipFill>
          <a:blip r:embed="rId10"/>
          <a:stretch>
            <a:fillRect/>
          </a:stretch>
        </p:blipFill>
        <p:spPr>
          <a:xfrm>
            <a:off x="874076" y="2118952"/>
            <a:ext cx="1152340" cy="1142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feld 14"/>
          <p:cNvSpPr txBox="1"/>
          <p:nvPr/>
        </p:nvSpPr>
        <p:spPr>
          <a:xfrm>
            <a:off x="874076" y="3237664"/>
            <a:ext cx="1152340" cy="338554"/>
          </a:xfrm>
          <a:prstGeom prst="rect">
            <a:avLst/>
          </a:prstGeom>
          <a:noFill/>
        </p:spPr>
        <p:txBody>
          <a:bodyPr wrap="square" rtlCol="0">
            <a:spAutoFit/>
          </a:bodyPr>
          <a:lstStyle/>
          <a:p>
            <a:r>
              <a:rPr lang="de-DE" sz="1600" dirty="0" smtClean="0">
                <a:solidFill>
                  <a:schemeClr val="bg1"/>
                </a:solidFill>
                <a:latin typeface="Arial" pitchFamily="34" charset="0"/>
                <a:cs typeface="Arial" pitchFamily="34" charset="0"/>
              </a:rPr>
              <a:t>Seminar</a:t>
            </a:r>
          </a:p>
        </p:txBody>
      </p:sp>
      <p:sp>
        <p:nvSpPr>
          <p:cNvPr id="23" name="Textfeld 22"/>
          <p:cNvSpPr txBox="1"/>
          <p:nvPr/>
        </p:nvSpPr>
        <p:spPr>
          <a:xfrm>
            <a:off x="3189820" y="4317784"/>
            <a:ext cx="1296356" cy="584775"/>
          </a:xfrm>
          <a:prstGeom prst="rect">
            <a:avLst/>
          </a:prstGeom>
          <a:noFill/>
        </p:spPr>
        <p:txBody>
          <a:bodyPr wrap="square" rtlCol="0">
            <a:spAutoFit/>
          </a:bodyPr>
          <a:lstStyle/>
          <a:p>
            <a:r>
              <a:rPr lang="de-DE" sz="1600" dirty="0" smtClean="0">
                <a:solidFill>
                  <a:schemeClr val="bg1"/>
                </a:solidFill>
                <a:latin typeface="Arial" pitchFamily="34" charset="0"/>
                <a:cs typeface="Arial" pitchFamily="34" charset="0"/>
              </a:rPr>
              <a:t>Lunchtime-Seminar</a:t>
            </a:r>
          </a:p>
        </p:txBody>
      </p:sp>
      <p:sp>
        <p:nvSpPr>
          <p:cNvPr id="24" name="Textfeld 23"/>
          <p:cNvSpPr txBox="1"/>
          <p:nvPr/>
        </p:nvSpPr>
        <p:spPr>
          <a:xfrm>
            <a:off x="5854116" y="5973968"/>
            <a:ext cx="1296356" cy="338554"/>
          </a:xfrm>
          <a:prstGeom prst="rect">
            <a:avLst/>
          </a:prstGeom>
          <a:noFill/>
        </p:spPr>
        <p:txBody>
          <a:bodyPr wrap="square" rtlCol="0">
            <a:spAutoFit/>
          </a:bodyPr>
          <a:lstStyle/>
          <a:p>
            <a:r>
              <a:rPr lang="de-DE" sz="1600" dirty="0" smtClean="0">
                <a:solidFill>
                  <a:schemeClr val="bg1"/>
                </a:solidFill>
                <a:latin typeface="Arial" pitchFamily="34" charset="0"/>
                <a:cs typeface="Arial" pitchFamily="34" charset="0"/>
              </a:rPr>
              <a:t>Thementag</a:t>
            </a:r>
          </a:p>
        </p:txBody>
      </p:sp>
      <p:sp>
        <p:nvSpPr>
          <p:cNvPr id="25" name="Textfeld 24"/>
          <p:cNvSpPr txBox="1"/>
          <p:nvPr/>
        </p:nvSpPr>
        <p:spPr>
          <a:xfrm>
            <a:off x="8374396" y="6847438"/>
            <a:ext cx="1152340" cy="338554"/>
          </a:xfrm>
          <a:prstGeom prst="rect">
            <a:avLst/>
          </a:prstGeom>
          <a:noFill/>
        </p:spPr>
        <p:txBody>
          <a:bodyPr wrap="square" rtlCol="0">
            <a:spAutoFit/>
          </a:bodyPr>
          <a:lstStyle/>
          <a:p>
            <a:r>
              <a:rPr lang="de-DE" sz="1600" dirty="0" smtClean="0">
                <a:solidFill>
                  <a:schemeClr val="bg1"/>
                </a:solidFill>
                <a:latin typeface="Arial" pitchFamily="34" charset="0"/>
                <a:cs typeface="Arial" pitchFamily="34" charset="0"/>
              </a:rPr>
              <a:t>Webinar</a:t>
            </a:r>
          </a:p>
        </p:txBody>
      </p:sp>
    </p:spTree>
    <p:extLst>
      <p:ext uri="{BB962C8B-B14F-4D97-AF65-F5344CB8AC3E}">
        <p14:creationId xmlns:p14="http://schemas.microsoft.com/office/powerpoint/2010/main" val="288481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1"/>
          </p:nvPr>
        </p:nvSpPr>
        <p:spPr>
          <a:xfrm>
            <a:off x="885776" y="1738867"/>
            <a:ext cx="11367663" cy="4066257"/>
          </a:xfrm>
        </p:spPr>
        <p:txBody>
          <a:bodyPr/>
          <a:lstStyle/>
          <a:p>
            <a:endParaRPr lang="de-DE" dirty="0"/>
          </a:p>
        </p:txBody>
      </p:sp>
      <p:sp>
        <p:nvSpPr>
          <p:cNvPr id="7" name="Titel 6"/>
          <p:cNvSpPr>
            <a:spLocks noGrp="1"/>
          </p:cNvSpPr>
          <p:nvPr>
            <p:ph type="title"/>
          </p:nvPr>
        </p:nvSpPr>
        <p:spPr/>
        <p:txBody>
          <a:bodyPr/>
          <a:lstStyle/>
          <a:p>
            <a:r>
              <a:rPr lang="de-DE" dirty="0" smtClean="0"/>
              <a:t>Systematik der Akademie-</a:t>
            </a:r>
            <a:r>
              <a:rPr lang="de-DE" dirty="0" err="1" smtClean="0"/>
              <a:t>ANgebote</a:t>
            </a:r>
            <a:endParaRPr lang="de-DE" dirty="0"/>
          </a:p>
        </p:txBody>
      </p:sp>
      <p:sp>
        <p:nvSpPr>
          <p:cNvPr id="9" name="Textplatzhalter 8"/>
          <p:cNvSpPr>
            <a:spLocks noGrp="1"/>
          </p:cNvSpPr>
          <p:nvPr>
            <p:ph type="body" sz="quarter" idx="13"/>
          </p:nvPr>
        </p:nvSpPr>
        <p:spPr/>
        <p:txBody>
          <a:bodyPr/>
          <a:lstStyle/>
          <a:p>
            <a:endParaRPr lang="de-DE"/>
          </a:p>
        </p:txBody>
      </p:sp>
      <p:sp>
        <p:nvSpPr>
          <p:cNvPr id="10" name="Textplatzhalter 9"/>
          <p:cNvSpPr>
            <a:spLocks noGrp="1"/>
          </p:cNvSpPr>
          <p:nvPr>
            <p:ph type="body" sz="quarter" idx="14"/>
          </p:nvPr>
        </p:nvSpPr>
        <p:spPr/>
        <p:txBody>
          <a:bodyPr/>
          <a:lstStyle/>
          <a:p>
            <a:endParaRPr lang="de-DE"/>
          </a:p>
        </p:txBody>
      </p:sp>
      <p:graphicFrame>
        <p:nvGraphicFramePr>
          <p:cNvPr id="2" name="Diagramm 1"/>
          <p:cNvGraphicFramePr/>
          <p:nvPr>
            <p:extLst>
              <p:ext uri="{D42A27DB-BD31-4B8C-83A1-F6EECF244321}">
                <p14:modId xmlns:p14="http://schemas.microsoft.com/office/powerpoint/2010/main" val="2224569940"/>
              </p:ext>
            </p:extLst>
          </p:nvPr>
        </p:nvGraphicFramePr>
        <p:xfrm>
          <a:off x="2685976" y="1497360"/>
          <a:ext cx="6351158" cy="4474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feld 3"/>
          <p:cNvSpPr txBox="1"/>
          <p:nvPr/>
        </p:nvSpPr>
        <p:spPr>
          <a:xfrm>
            <a:off x="9005066" y="5036108"/>
            <a:ext cx="2232248" cy="584775"/>
          </a:xfrm>
          <a:prstGeom prst="rect">
            <a:avLst/>
          </a:prstGeom>
          <a:noFill/>
        </p:spPr>
        <p:txBody>
          <a:bodyPr wrap="square" rtlCol="0">
            <a:spAutoFit/>
          </a:bodyPr>
          <a:lstStyle/>
          <a:p>
            <a:r>
              <a:rPr lang="de-DE" sz="1600" dirty="0" smtClean="0">
                <a:solidFill>
                  <a:srgbClr val="00B0F0"/>
                </a:solidFill>
                <a:latin typeface="Arial" pitchFamily="34" charset="0"/>
                <a:cs typeface="Arial" pitchFamily="34" charset="0"/>
              </a:rPr>
              <a:t>Interessieren:</a:t>
            </a:r>
            <a:r>
              <a:rPr lang="de-DE" sz="1600" dirty="0" smtClean="0">
                <a:latin typeface="Arial" pitchFamily="34" charset="0"/>
                <a:cs typeface="Arial" pitchFamily="34" charset="0"/>
              </a:rPr>
              <a:t/>
            </a:r>
            <a:br>
              <a:rPr lang="de-DE" sz="1600" dirty="0" smtClean="0">
                <a:latin typeface="Arial" pitchFamily="34" charset="0"/>
                <a:cs typeface="Arial" pitchFamily="34" charset="0"/>
              </a:rPr>
            </a:br>
            <a:r>
              <a:rPr lang="de-DE" sz="1600" dirty="0" smtClean="0">
                <a:latin typeface="Arial" pitchFamily="34" charset="0"/>
                <a:cs typeface="Arial" pitchFamily="34" charset="0"/>
              </a:rPr>
              <a:t>Kontakte herstellen</a:t>
            </a:r>
          </a:p>
        </p:txBody>
      </p:sp>
      <p:sp>
        <p:nvSpPr>
          <p:cNvPr id="12" name="Textfeld 11"/>
          <p:cNvSpPr txBox="1"/>
          <p:nvPr/>
        </p:nvSpPr>
        <p:spPr>
          <a:xfrm>
            <a:off x="8230592" y="3843596"/>
            <a:ext cx="3099505" cy="584775"/>
          </a:xfrm>
          <a:prstGeom prst="rect">
            <a:avLst/>
          </a:prstGeom>
          <a:noFill/>
        </p:spPr>
        <p:txBody>
          <a:bodyPr wrap="square" rtlCol="0">
            <a:spAutoFit/>
          </a:bodyPr>
          <a:lstStyle/>
          <a:p>
            <a:r>
              <a:rPr lang="de-DE" sz="1600" dirty="0" smtClean="0">
                <a:solidFill>
                  <a:srgbClr val="00B0F0"/>
                </a:solidFill>
                <a:latin typeface="Arial" pitchFamily="34" charset="0"/>
                <a:cs typeface="Arial" pitchFamily="34" charset="0"/>
              </a:rPr>
              <a:t>Informieren:</a:t>
            </a:r>
          </a:p>
          <a:p>
            <a:r>
              <a:rPr lang="de-DE" sz="1600" dirty="0" smtClean="0">
                <a:latin typeface="Arial" pitchFamily="34" charset="0"/>
                <a:cs typeface="Arial" pitchFamily="34" charset="0"/>
              </a:rPr>
              <a:t>Interesse und Bedarf wecken</a:t>
            </a:r>
          </a:p>
        </p:txBody>
      </p:sp>
      <p:sp>
        <p:nvSpPr>
          <p:cNvPr id="13" name="Textfeld 12"/>
          <p:cNvSpPr txBox="1"/>
          <p:nvPr/>
        </p:nvSpPr>
        <p:spPr>
          <a:xfrm>
            <a:off x="7582520" y="2693427"/>
            <a:ext cx="4320480" cy="584775"/>
          </a:xfrm>
          <a:prstGeom prst="rect">
            <a:avLst/>
          </a:prstGeom>
          <a:noFill/>
        </p:spPr>
        <p:txBody>
          <a:bodyPr wrap="square" rtlCol="0">
            <a:spAutoFit/>
          </a:bodyPr>
          <a:lstStyle/>
          <a:p>
            <a:r>
              <a:rPr lang="de-DE" sz="1600" dirty="0" smtClean="0">
                <a:solidFill>
                  <a:srgbClr val="00B0F0"/>
                </a:solidFill>
                <a:latin typeface="Arial" pitchFamily="34" charset="0"/>
                <a:cs typeface="Arial" pitchFamily="34" charset="0"/>
              </a:rPr>
              <a:t>Weiterhelfen:</a:t>
            </a:r>
            <a:r>
              <a:rPr lang="de-DE" sz="1600" dirty="0" smtClean="0">
                <a:latin typeface="Arial" pitchFamily="34" charset="0"/>
                <a:cs typeface="Arial" pitchFamily="34" charset="0"/>
              </a:rPr>
              <a:t/>
            </a:r>
            <a:br>
              <a:rPr lang="de-DE" sz="1600" dirty="0" smtClean="0">
                <a:latin typeface="Arial" pitchFamily="34" charset="0"/>
                <a:cs typeface="Arial" pitchFamily="34" charset="0"/>
              </a:rPr>
            </a:br>
            <a:r>
              <a:rPr lang="de-DE" sz="1600" dirty="0" smtClean="0">
                <a:latin typeface="Arial" pitchFamily="34" charset="0"/>
                <a:cs typeface="Arial" pitchFamily="34" charset="0"/>
              </a:rPr>
              <a:t>Kundenbindung, Kundengewinnung</a:t>
            </a:r>
          </a:p>
        </p:txBody>
      </p:sp>
      <p:sp>
        <p:nvSpPr>
          <p:cNvPr id="14" name="Textfeld 13"/>
          <p:cNvSpPr txBox="1"/>
          <p:nvPr/>
        </p:nvSpPr>
        <p:spPr>
          <a:xfrm>
            <a:off x="6934448" y="1738867"/>
            <a:ext cx="4896544" cy="584775"/>
          </a:xfrm>
          <a:prstGeom prst="rect">
            <a:avLst/>
          </a:prstGeom>
          <a:noFill/>
        </p:spPr>
        <p:txBody>
          <a:bodyPr wrap="square" rtlCol="0">
            <a:spAutoFit/>
          </a:bodyPr>
          <a:lstStyle/>
          <a:p>
            <a:r>
              <a:rPr lang="de-DE" sz="1600" dirty="0" smtClean="0">
                <a:solidFill>
                  <a:srgbClr val="00B0F0"/>
                </a:solidFill>
                <a:latin typeface="Arial" pitchFamily="34" charset="0"/>
                <a:cs typeface="Arial" pitchFamily="34" charset="0"/>
              </a:rPr>
              <a:t>Qualifizieren:</a:t>
            </a:r>
            <a:r>
              <a:rPr lang="de-DE" sz="1600" dirty="0" smtClean="0">
                <a:latin typeface="Arial" pitchFamily="34" charset="0"/>
                <a:cs typeface="Arial" pitchFamily="34" charset="0"/>
              </a:rPr>
              <a:t/>
            </a:r>
            <a:br>
              <a:rPr lang="de-DE" sz="1600" dirty="0" smtClean="0">
                <a:latin typeface="Arial" pitchFamily="34" charset="0"/>
                <a:cs typeface="Arial" pitchFamily="34" charset="0"/>
              </a:rPr>
            </a:br>
            <a:r>
              <a:rPr lang="de-DE" sz="1600" dirty="0" smtClean="0">
                <a:latin typeface="Arial" pitchFamily="34" charset="0"/>
                <a:cs typeface="Arial" pitchFamily="34" charset="0"/>
              </a:rPr>
              <a:t>Kundenbindung intensiv, Kundengewinnung</a:t>
            </a:r>
            <a:endParaRPr lang="de-DE" sz="1600" dirty="0">
              <a:latin typeface="Arial" pitchFamily="34" charset="0"/>
              <a:cs typeface="Arial" pitchFamily="34" charset="0"/>
            </a:endParaRPr>
          </a:p>
        </p:txBody>
      </p:sp>
      <p:grpSp>
        <p:nvGrpSpPr>
          <p:cNvPr id="18" name="Gruppieren 17"/>
          <p:cNvGrpSpPr/>
          <p:nvPr/>
        </p:nvGrpSpPr>
        <p:grpSpPr>
          <a:xfrm>
            <a:off x="2521898" y="873989"/>
            <a:ext cx="2449645" cy="5230672"/>
            <a:chOff x="2521898" y="873989"/>
            <a:chExt cx="2449645" cy="5230672"/>
          </a:xfrm>
        </p:grpSpPr>
        <p:sp>
          <p:nvSpPr>
            <p:cNvPr id="6" name="Pfeil nach rechts 5"/>
            <p:cNvSpPr/>
            <p:nvPr/>
          </p:nvSpPr>
          <p:spPr>
            <a:xfrm rot="18350043">
              <a:off x="1154117" y="3067512"/>
              <a:ext cx="5230672" cy="843625"/>
            </a:xfrm>
            <a:prstGeom prst="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n w="0"/>
                  <a:solidFill>
                    <a:srgbClr val="00B050"/>
                  </a:solidFill>
                  <a:effectLst>
                    <a:outerShdw blurRad="38100" dist="19050" dir="2700000" algn="tl" rotWithShape="0">
                      <a:schemeClr val="dk1">
                        <a:alpha val="40000"/>
                      </a:schemeClr>
                    </a:outerShdw>
                  </a:effectLst>
                </a:rPr>
                <a:t>Markenwahrnehmung</a:t>
              </a:r>
            </a:p>
          </p:txBody>
        </p:sp>
        <p:pic>
          <p:nvPicPr>
            <p:cNvPr id="16" name="Grafik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919271">
              <a:off x="2491427" y="4872029"/>
              <a:ext cx="389098" cy="328155"/>
            </a:xfrm>
            <a:prstGeom prst="rect">
              <a:avLst/>
            </a:prstGeom>
          </p:spPr>
        </p:pic>
        <p:pic>
          <p:nvPicPr>
            <p:cNvPr id="17" name="Grafi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921015">
              <a:off x="4602136" y="1896017"/>
              <a:ext cx="369546" cy="369269"/>
            </a:xfrm>
            <a:prstGeom prst="rect">
              <a:avLst/>
            </a:prstGeom>
          </p:spPr>
        </p:pic>
      </p:grpSp>
    </p:spTree>
    <p:extLst>
      <p:ext uri="{BB962C8B-B14F-4D97-AF65-F5344CB8AC3E}">
        <p14:creationId xmlns:p14="http://schemas.microsoft.com/office/powerpoint/2010/main" val="659560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Innovative Lernformate – qualitative Angebote - Erreichbar</a:t>
            </a:r>
            <a:endParaRPr lang="de-DE" dirty="0"/>
          </a:p>
        </p:txBody>
      </p:sp>
      <p:sp>
        <p:nvSpPr>
          <p:cNvPr id="4" name="Textplatzhalter 3"/>
          <p:cNvSpPr>
            <a:spLocks noGrp="1"/>
          </p:cNvSpPr>
          <p:nvPr>
            <p:ph type="body" sz="quarter" idx="13"/>
          </p:nvPr>
        </p:nvSpPr>
        <p:spPr/>
        <p:txBody>
          <a:bodyPr/>
          <a:lstStyle/>
          <a:p>
            <a:r>
              <a:rPr lang="de-DE" dirty="0" err="1" smtClean="0"/>
              <a:t>Driver´s</a:t>
            </a:r>
            <a:r>
              <a:rPr lang="de-DE" dirty="0" smtClean="0"/>
              <a:t> </a:t>
            </a:r>
            <a:r>
              <a:rPr lang="de-DE" dirty="0" err="1" smtClean="0"/>
              <a:t>Licence</a:t>
            </a:r>
            <a:r>
              <a:rPr lang="de-DE" dirty="0" smtClean="0"/>
              <a:t>: Akademie</a:t>
            </a:r>
            <a:endParaRPr lang="de-DE" dirty="0"/>
          </a:p>
        </p:txBody>
      </p:sp>
      <p:pic>
        <p:nvPicPr>
          <p:cNvPr id="7" name="Inhaltsplatzhalter 6"/>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6626225" y="2065338"/>
            <a:ext cx="5384800" cy="3594100"/>
          </a:xfrm>
        </p:spPr>
      </p:pic>
      <p:sp>
        <p:nvSpPr>
          <p:cNvPr id="6" name="Textplatzhalter 5"/>
          <p:cNvSpPr>
            <a:spLocks noGrp="1"/>
          </p:cNvSpPr>
          <p:nvPr>
            <p:ph type="body" sz="quarter" idx="16"/>
          </p:nvPr>
        </p:nvSpPr>
        <p:spPr/>
        <p:txBody>
          <a:bodyPr/>
          <a:lstStyle/>
          <a:p>
            <a:endParaRPr lang="de-DE"/>
          </a:p>
        </p:txBody>
      </p:sp>
      <p:sp>
        <p:nvSpPr>
          <p:cNvPr id="8" name="Inhaltsplatzhalter 1"/>
          <p:cNvSpPr txBox="1">
            <a:spLocks/>
          </p:cNvSpPr>
          <p:nvPr/>
        </p:nvSpPr>
        <p:spPr>
          <a:xfrm>
            <a:off x="920046" y="19665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buChar char="•"/>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buChar char="–"/>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buChar char="•"/>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buChar char="–"/>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buChar char="»"/>
              <a:defRPr lang="de-DE" sz="1700" kern="1200" baseline="0" dirty="0">
                <a:solidFill>
                  <a:schemeClr val="tx1"/>
                </a:solidFill>
                <a:latin typeface="Arial" pitchFamily="34" charset="0"/>
                <a:ea typeface="+mn-ea"/>
                <a:cs typeface="Arial" pitchFamily="34" charset="0"/>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de-DE" dirty="0" smtClean="0"/>
              <a:t>&gt; 1300 Veranstaltungen</a:t>
            </a:r>
          </a:p>
          <a:p>
            <a:pPr lvl="1"/>
            <a:r>
              <a:rPr lang="de-DE" dirty="0" smtClean="0"/>
              <a:t>160 – Seminaren/Webinaren/Thementage</a:t>
            </a:r>
          </a:p>
          <a:p>
            <a:pPr lvl="1"/>
            <a:r>
              <a:rPr lang="de-DE" dirty="0" smtClean="0"/>
              <a:t>50 – externe Veranstaltungen</a:t>
            </a:r>
          </a:p>
          <a:p>
            <a:pPr lvl="1"/>
            <a:r>
              <a:rPr lang="de-DE" dirty="0" smtClean="0"/>
              <a:t>100 – Besuchergruppen</a:t>
            </a:r>
          </a:p>
          <a:p>
            <a:pPr lvl="1"/>
            <a:r>
              <a:rPr lang="de-DE" dirty="0" smtClean="0"/>
              <a:t>995 – Mitarbeitertrainings</a:t>
            </a:r>
          </a:p>
          <a:p>
            <a:endParaRPr lang="de-DE" dirty="0" smtClean="0"/>
          </a:p>
          <a:p>
            <a:pPr marL="0" indent="0">
              <a:buFont typeface="Arial" pitchFamily="34" charset="0"/>
              <a:buNone/>
            </a:pPr>
            <a:r>
              <a:rPr lang="de-DE" dirty="0" smtClean="0"/>
              <a:t>Mitarbeiter</a:t>
            </a:r>
          </a:p>
          <a:p>
            <a:r>
              <a:rPr lang="de-DE" dirty="0" smtClean="0"/>
              <a:t>6.542 Teilnehmer</a:t>
            </a:r>
          </a:p>
          <a:p>
            <a:endParaRPr lang="de-DE" dirty="0" smtClean="0"/>
          </a:p>
          <a:p>
            <a:pPr marL="0" indent="0">
              <a:buFont typeface="Arial" pitchFamily="34" charset="0"/>
              <a:buNone/>
            </a:pPr>
            <a:r>
              <a:rPr lang="de-DE" dirty="0" smtClean="0"/>
              <a:t>Kunden</a:t>
            </a:r>
          </a:p>
          <a:p>
            <a:r>
              <a:rPr lang="de-DE" dirty="0" smtClean="0"/>
              <a:t>ca. 7.560 Teilnehmer</a:t>
            </a:r>
          </a:p>
          <a:p>
            <a:pPr marL="0" indent="0">
              <a:buFont typeface="Arial" pitchFamily="34" charset="0"/>
              <a:buNone/>
            </a:pPr>
            <a:endParaRPr lang="de-DE" dirty="0" smtClean="0"/>
          </a:p>
          <a:p>
            <a:r>
              <a:rPr lang="de-DE" dirty="0" smtClean="0"/>
              <a:t>Gesamt 2015: </a:t>
            </a:r>
            <a:r>
              <a:rPr lang="de-DE" b="1" dirty="0" smtClean="0"/>
              <a:t>14.102 Teilnehmer</a:t>
            </a:r>
            <a:endParaRPr lang="de-DE" b="1" dirty="0"/>
          </a:p>
        </p:txBody>
      </p:sp>
    </p:spTree>
    <p:extLst>
      <p:ext uri="{BB962C8B-B14F-4D97-AF65-F5344CB8AC3E}">
        <p14:creationId xmlns:p14="http://schemas.microsoft.com/office/powerpoint/2010/main" val="380800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I – q </a:t>
            </a:r>
            <a:r>
              <a:rPr lang="de-DE" dirty="0"/>
              <a:t>–</a:t>
            </a:r>
            <a:r>
              <a:rPr lang="de-DE" dirty="0" smtClean="0"/>
              <a:t> E</a:t>
            </a:r>
            <a:endParaRPr lang="de-DE" dirty="0"/>
          </a:p>
        </p:txBody>
      </p:sp>
      <p:sp>
        <p:nvSpPr>
          <p:cNvPr id="4" name="Textplatzhalter 3"/>
          <p:cNvSpPr>
            <a:spLocks noGrp="1"/>
          </p:cNvSpPr>
          <p:nvPr>
            <p:ph type="body" sz="quarter" idx="13"/>
          </p:nvPr>
        </p:nvSpPr>
        <p:spPr/>
        <p:txBody>
          <a:bodyPr/>
          <a:lstStyle/>
          <a:p>
            <a:r>
              <a:rPr lang="de-DE" dirty="0" err="1" smtClean="0"/>
              <a:t>Driver´s</a:t>
            </a:r>
            <a:r>
              <a:rPr lang="de-DE" dirty="0" smtClean="0"/>
              <a:t> </a:t>
            </a:r>
            <a:r>
              <a:rPr lang="de-DE" dirty="0" err="1" smtClean="0"/>
              <a:t>Licence</a:t>
            </a:r>
            <a:r>
              <a:rPr lang="de-DE" dirty="0" smtClean="0"/>
              <a:t>: Akademie</a:t>
            </a:r>
            <a:endParaRPr lang="de-DE" dirty="0"/>
          </a:p>
        </p:txBody>
      </p:sp>
      <p:pic>
        <p:nvPicPr>
          <p:cNvPr id="7" name="Inhaltsplatzhalter 6"/>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6626225" y="2065338"/>
            <a:ext cx="5384800" cy="3594100"/>
          </a:xfrm>
        </p:spPr>
      </p:pic>
      <p:sp>
        <p:nvSpPr>
          <p:cNvPr id="6" name="Textplatzhalter 5"/>
          <p:cNvSpPr>
            <a:spLocks noGrp="1"/>
          </p:cNvSpPr>
          <p:nvPr>
            <p:ph type="body" sz="quarter" idx="16"/>
          </p:nvPr>
        </p:nvSpPr>
        <p:spPr/>
        <p:txBody>
          <a:bodyPr/>
          <a:lstStyle/>
          <a:p>
            <a:endParaRPr lang="de-DE"/>
          </a:p>
        </p:txBody>
      </p:sp>
      <p:sp>
        <p:nvSpPr>
          <p:cNvPr id="9" name="Inhaltsplatzhalter 1"/>
          <p:cNvSpPr txBox="1">
            <a:spLocks/>
          </p:cNvSpPr>
          <p:nvPr/>
        </p:nvSpPr>
        <p:spPr>
          <a:xfrm>
            <a:off x="920046" y="19665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buChar char="•"/>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buChar char="–"/>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buChar char="•"/>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buChar char="–"/>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buChar char="»"/>
              <a:defRPr lang="de-DE" sz="1700" kern="1200" baseline="0" dirty="0">
                <a:solidFill>
                  <a:schemeClr val="tx1"/>
                </a:solidFill>
                <a:latin typeface="Arial" pitchFamily="34" charset="0"/>
                <a:ea typeface="+mn-ea"/>
                <a:cs typeface="Arial" pitchFamily="34" charset="0"/>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de-DE" dirty="0" smtClean="0"/>
              <a:t>&gt; 1300 Veranstaltungen</a:t>
            </a:r>
          </a:p>
          <a:p>
            <a:pPr lvl="1"/>
            <a:r>
              <a:rPr lang="de-DE" dirty="0" smtClean="0"/>
              <a:t>160 – Seminaren/Webinaren/Thementage</a:t>
            </a:r>
          </a:p>
          <a:p>
            <a:pPr lvl="1"/>
            <a:r>
              <a:rPr lang="de-DE" dirty="0" smtClean="0"/>
              <a:t>50 – externe Veranstaltungen</a:t>
            </a:r>
          </a:p>
          <a:p>
            <a:pPr lvl="1"/>
            <a:r>
              <a:rPr lang="de-DE" dirty="0" smtClean="0"/>
              <a:t>100 – Besuchergruppen</a:t>
            </a:r>
          </a:p>
          <a:p>
            <a:pPr lvl="1"/>
            <a:r>
              <a:rPr lang="de-DE" dirty="0" smtClean="0"/>
              <a:t>995 – Mitarbeitertrainings</a:t>
            </a:r>
          </a:p>
          <a:p>
            <a:endParaRPr lang="de-DE" dirty="0" smtClean="0"/>
          </a:p>
          <a:p>
            <a:pPr marL="0" indent="0">
              <a:buFont typeface="Arial" pitchFamily="34" charset="0"/>
              <a:buNone/>
            </a:pPr>
            <a:r>
              <a:rPr lang="de-DE" dirty="0" smtClean="0"/>
              <a:t>Mitarbeiter</a:t>
            </a:r>
          </a:p>
          <a:p>
            <a:r>
              <a:rPr lang="de-DE" dirty="0" smtClean="0"/>
              <a:t>6.542 Teilnehmer</a:t>
            </a:r>
          </a:p>
          <a:p>
            <a:endParaRPr lang="de-DE" dirty="0" smtClean="0"/>
          </a:p>
          <a:p>
            <a:pPr marL="0" indent="0">
              <a:buFont typeface="Arial" pitchFamily="34" charset="0"/>
              <a:buNone/>
            </a:pPr>
            <a:r>
              <a:rPr lang="de-DE" dirty="0" smtClean="0"/>
              <a:t>Kunden</a:t>
            </a:r>
          </a:p>
          <a:p>
            <a:r>
              <a:rPr lang="de-DE" dirty="0" smtClean="0"/>
              <a:t>ca. 7.560 Teilnehmer</a:t>
            </a:r>
          </a:p>
          <a:p>
            <a:pPr marL="0" indent="0">
              <a:buFont typeface="Arial" pitchFamily="34" charset="0"/>
              <a:buNone/>
            </a:pPr>
            <a:endParaRPr lang="de-DE" dirty="0" smtClean="0"/>
          </a:p>
          <a:p>
            <a:r>
              <a:rPr lang="de-DE" dirty="0" smtClean="0"/>
              <a:t>Gesamt 2015: </a:t>
            </a:r>
            <a:r>
              <a:rPr lang="de-DE" b="1" dirty="0" smtClean="0"/>
              <a:t>14.102 Teilnehmer</a:t>
            </a:r>
            <a:endParaRPr lang="de-DE" b="1" dirty="0"/>
          </a:p>
        </p:txBody>
      </p:sp>
    </p:spTree>
    <p:extLst>
      <p:ext uri="{BB962C8B-B14F-4D97-AF65-F5344CB8AC3E}">
        <p14:creationId xmlns:p14="http://schemas.microsoft.com/office/powerpoint/2010/main" val="423990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Digitalisierung und Bildung</a:t>
            </a:r>
            <a:endParaRPr lang="de-DE" dirty="0"/>
          </a:p>
        </p:txBody>
      </p:sp>
      <p:sp>
        <p:nvSpPr>
          <p:cNvPr id="8" name="Textplatzhalter 7"/>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sp>
        <p:nvSpPr>
          <p:cNvPr id="9" name="Textplatzhalter 8"/>
          <p:cNvSpPr>
            <a:spLocks noGrp="1"/>
          </p:cNvSpPr>
          <p:nvPr>
            <p:ph type="body" sz="quarter" idx="14"/>
          </p:nvPr>
        </p:nvSpPr>
        <p:spPr/>
        <p:txBody>
          <a:bodyPr/>
          <a:lstStyle/>
          <a:p>
            <a:endParaRPr lang="de-DE"/>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037" y="1879070"/>
            <a:ext cx="5290068" cy="3967551"/>
          </a:xfrm>
          <a:prstGeom prst="rect">
            <a:avLst/>
          </a:prstGeom>
        </p:spPr>
      </p:pic>
      <p:sp>
        <p:nvSpPr>
          <p:cNvPr id="11" name="Textfeld 10"/>
          <p:cNvSpPr txBox="1"/>
          <p:nvPr/>
        </p:nvSpPr>
        <p:spPr>
          <a:xfrm>
            <a:off x="3190032" y="5479286"/>
            <a:ext cx="7200800" cy="338554"/>
          </a:xfrm>
          <a:prstGeom prst="rect">
            <a:avLst/>
          </a:prstGeom>
          <a:solidFill>
            <a:schemeClr val="bg1"/>
          </a:solidFill>
        </p:spPr>
        <p:txBody>
          <a:bodyPr wrap="square" rtlCol="0">
            <a:spAutoFit/>
          </a:bodyPr>
          <a:lstStyle/>
          <a:p>
            <a:r>
              <a:rPr lang="de-DE" sz="1600" b="1" i="1" dirty="0" smtClean="0">
                <a:latin typeface="Arial" pitchFamily="34" charset="0"/>
                <a:cs typeface="Arial" pitchFamily="34" charset="0"/>
              </a:rPr>
              <a:t>„Ich weiß, dass das falsch ist – ich warte bloß auf die Autokorrektur.“</a:t>
            </a:r>
          </a:p>
        </p:txBody>
      </p:sp>
    </p:spTree>
    <p:extLst>
      <p:ext uri="{BB962C8B-B14F-4D97-AF65-F5344CB8AC3E}">
        <p14:creationId xmlns:p14="http://schemas.microsoft.com/office/powerpoint/2010/main" val="4136200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smtClean="0"/>
              <a:t>Viel Erfolg auf der Light + Building 2016!</a:t>
            </a:r>
            <a:endParaRPr lang="de-DE" dirty="0"/>
          </a:p>
        </p:txBody>
      </p:sp>
      <p:sp>
        <p:nvSpPr>
          <p:cNvPr id="3" name="Textplatzhalter 2"/>
          <p:cNvSpPr>
            <a:spLocks noGrp="1"/>
          </p:cNvSpPr>
          <p:nvPr>
            <p:ph type="body" sz="quarter" idx="13"/>
          </p:nvPr>
        </p:nvSpPr>
        <p:spPr/>
        <p:txBody>
          <a:bodyPr/>
          <a:lstStyle/>
          <a:p>
            <a:endParaRPr lang="de-DE"/>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Internationale Standorte der TRILUX Akademie</a:t>
            </a:r>
            <a:endParaRPr lang="de-DE" dirty="0"/>
          </a:p>
        </p:txBody>
      </p:sp>
      <p:sp>
        <p:nvSpPr>
          <p:cNvPr id="4" name="Textplatzhalter 3"/>
          <p:cNvSpPr>
            <a:spLocks noGrp="1"/>
          </p:cNvSpPr>
          <p:nvPr>
            <p:ph type="body" sz="quarter" idx="13"/>
          </p:nvPr>
        </p:nvSpPr>
        <p:spPr/>
        <p:txBody>
          <a:bodyPr/>
          <a:lstStyle/>
          <a:p>
            <a:r>
              <a:rPr lang="de-DE" dirty="0" err="1" smtClean="0"/>
              <a:t>Driver´s</a:t>
            </a:r>
            <a:r>
              <a:rPr lang="de-DE" dirty="0" smtClean="0"/>
              <a:t> </a:t>
            </a:r>
            <a:r>
              <a:rPr lang="de-DE" dirty="0" err="1" smtClean="0"/>
              <a:t>Licence</a:t>
            </a:r>
            <a:r>
              <a:rPr lang="de-DE" dirty="0" smtClean="0"/>
              <a:t>: Akademie</a:t>
            </a:r>
            <a:endParaRPr lang="de-DE" dirty="0"/>
          </a:p>
        </p:txBody>
      </p:sp>
      <p:sp>
        <p:nvSpPr>
          <p:cNvPr id="16" name="Textplatzhalter 15"/>
          <p:cNvSpPr>
            <a:spLocks noGrp="1"/>
          </p:cNvSpPr>
          <p:nvPr>
            <p:ph type="body" sz="quarter" idx="15"/>
          </p:nvPr>
        </p:nvSpPr>
        <p:spPr/>
        <p:txBody>
          <a:bodyPr/>
          <a:lstStyle/>
          <a:p>
            <a:endParaRPr lang="de-DE"/>
          </a:p>
        </p:txBody>
      </p:sp>
      <p:pic>
        <p:nvPicPr>
          <p:cNvPr id="31" name="Inhaltsplatzhalter 24"/>
          <p:cNvPicPr>
            <a:picLocks noGrp="1" noChangeAspect="1"/>
          </p:cNvPicPr>
          <p:nvPr>
            <p:ph sz="quarter" idx="14"/>
          </p:nvPr>
        </p:nvPicPr>
        <p:blipFill rotWithShape="1">
          <a:blip r:embed="rId3" cstate="print">
            <a:extLst>
              <a:ext uri="{28A0092B-C50C-407E-A947-70E740481C1C}">
                <a14:useLocalDpi xmlns:a14="http://schemas.microsoft.com/office/drawing/2010/main" val="0"/>
              </a:ext>
            </a:extLst>
          </a:blip>
          <a:srcRect l="4844" t="18628" r="33150" b="46431"/>
          <a:stretch/>
        </p:blipFill>
        <p:spPr>
          <a:xfrm>
            <a:off x="1136135" y="1953705"/>
            <a:ext cx="10630929" cy="381736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Internationale Standorte der TRILUX Akademie</a:t>
            </a:r>
          </a:p>
        </p:txBody>
      </p:sp>
      <p:sp>
        <p:nvSpPr>
          <p:cNvPr id="19" name="Textplatzhalter 18"/>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pic>
        <p:nvPicPr>
          <p:cNvPr id="3" name="Inhaltsplatzhalter 2"/>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68350" y="1984349"/>
            <a:ext cx="5630863" cy="3756078"/>
          </a:xfrm>
        </p:spPr>
      </p:pic>
      <p:sp>
        <p:nvSpPr>
          <p:cNvPr id="21" name="Inhaltsplatzhalter 20"/>
          <p:cNvSpPr>
            <a:spLocks noGrp="1"/>
          </p:cNvSpPr>
          <p:nvPr>
            <p:ph sz="quarter" idx="15"/>
          </p:nvPr>
        </p:nvSpPr>
        <p:spPr>
          <a:xfrm>
            <a:off x="6502400" y="1814196"/>
            <a:ext cx="5832648" cy="4095609"/>
          </a:xfrm>
        </p:spPr>
        <p:txBody>
          <a:bodyPr/>
          <a:lstStyle/>
          <a:p>
            <a:r>
              <a:rPr lang="de-DE" dirty="0" smtClean="0"/>
              <a:t>TRILUX Akademie Benelux: Jan. 2015</a:t>
            </a:r>
          </a:p>
          <a:p>
            <a:r>
              <a:rPr lang="de-DE" dirty="0" smtClean="0"/>
              <a:t>Seminare, Webinare, Thementage</a:t>
            </a:r>
          </a:p>
          <a:p>
            <a:r>
              <a:rPr lang="de-DE" dirty="0" smtClean="0"/>
              <a:t>Akademieleitung Trainer: Jan van Riel</a:t>
            </a:r>
          </a:p>
          <a:p>
            <a:r>
              <a:rPr lang="de-DE" dirty="0" smtClean="0"/>
              <a:t>Webseite &amp; Broschüre </a:t>
            </a:r>
            <a:endParaRPr lang="de-DE" dirty="0"/>
          </a:p>
        </p:txBody>
      </p:sp>
      <p:sp>
        <p:nvSpPr>
          <p:cNvPr id="22" name="Textplatzhalter 21"/>
          <p:cNvSpPr>
            <a:spLocks noGrp="1"/>
          </p:cNvSpPr>
          <p:nvPr>
            <p:ph type="body" sz="quarter" idx="16"/>
          </p:nvPr>
        </p:nvSpPr>
        <p:spPr/>
        <p:txBody>
          <a:bodyPr/>
          <a:lstStyle/>
          <a:p>
            <a:endParaRPr lang="de-DE"/>
          </a:p>
        </p:txBody>
      </p:sp>
      <p:pic>
        <p:nvPicPr>
          <p:cNvPr id="5" name="Grafik 4"/>
          <p:cNvPicPr>
            <a:picLocks noChangeAspect="1"/>
          </p:cNvPicPr>
          <p:nvPr/>
        </p:nvPicPr>
        <p:blipFill>
          <a:blip r:embed="rId4"/>
          <a:stretch>
            <a:fillRect/>
          </a:stretch>
        </p:blipFill>
        <p:spPr>
          <a:xfrm>
            <a:off x="6862439" y="3346936"/>
            <a:ext cx="2709740" cy="2368261"/>
          </a:xfrm>
          <a:prstGeom prst="rect">
            <a:avLst/>
          </a:prstGeom>
        </p:spPr>
      </p:pic>
      <p:pic>
        <p:nvPicPr>
          <p:cNvPr id="6" name="Grafik 5"/>
          <p:cNvPicPr>
            <a:picLocks noChangeAspect="1"/>
          </p:cNvPicPr>
          <p:nvPr/>
        </p:nvPicPr>
        <p:blipFill>
          <a:blip r:embed="rId5"/>
          <a:stretch>
            <a:fillRect/>
          </a:stretch>
        </p:blipFill>
        <p:spPr>
          <a:xfrm>
            <a:off x="9735034" y="4148392"/>
            <a:ext cx="2960053" cy="1586161"/>
          </a:xfrm>
          <a:prstGeom prst="rect">
            <a:avLst/>
          </a:prstGeom>
        </p:spPr>
      </p:pic>
      <p:sp>
        <p:nvSpPr>
          <p:cNvPr id="4" name="Textfeld 3"/>
          <p:cNvSpPr txBox="1"/>
          <p:nvPr/>
        </p:nvSpPr>
        <p:spPr>
          <a:xfrm>
            <a:off x="767115" y="5745832"/>
            <a:ext cx="5632098" cy="338554"/>
          </a:xfrm>
          <a:prstGeom prst="rect">
            <a:avLst/>
          </a:prstGeom>
          <a:noFill/>
        </p:spPr>
        <p:txBody>
          <a:bodyPr wrap="square" rtlCol="0">
            <a:spAutoFit/>
          </a:bodyPr>
          <a:lstStyle/>
          <a:p>
            <a:r>
              <a:rPr lang="de-DE" sz="1600" i="1" dirty="0" smtClean="0">
                <a:latin typeface="Arial" pitchFamily="34" charset="0"/>
                <a:cs typeface="Arial" pitchFamily="34" charset="0"/>
              </a:rPr>
              <a:t>Heiner Hans, Willem Dammers, Jan van Riel</a:t>
            </a:r>
          </a:p>
        </p:txBody>
      </p:sp>
    </p:spTree>
    <p:extLst>
      <p:ext uri="{BB962C8B-B14F-4D97-AF65-F5344CB8AC3E}">
        <p14:creationId xmlns:p14="http://schemas.microsoft.com/office/powerpoint/2010/main" val="943063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rotWithShape="1">
          <a:blip r:embed="rId3" cstate="print">
            <a:extLst>
              <a:ext uri="{28A0092B-C50C-407E-A947-70E740481C1C}">
                <a14:useLocalDpi xmlns:a14="http://schemas.microsoft.com/office/drawing/2010/main" val="0"/>
              </a:ext>
            </a:extLst>
          </a:blip>
          <a:srcRect l="14140" r="29303"/>
          <a:stretch/>
        </p:blipFill>
        <p:spPr>
          <a:xfrm>
            <a:off x="9958784" y="3800170"/>
            <a:ext cx="1792379" cy="2112739"/>
          </a:xfrm>
          <a:prstGeom prst="rect">
            <a:avLst/>
          </a:prstGeom>
        </p:spPr>
      </p:pic>
      <p:sp>
        <p:nvSpPr>
          <p:cNvPr id="2" name="Titel 1"/>
          <p:cNvSpPr>
            <a:spLocks noGrp="1"/>
          </p:cNvSpPr>
          <p:nvPr>
            <p:ph type="title"/>
          </p:nvPr>
        </p:nvSpPr>
        <p:spPr/>
        <p:txBody>
          <a:bodyPr/>
          <a:lstStyle/>
          <a:p>
            <a:r>
              <a:rPr lang="de-DE" dirty="0"/>
              <a:t>Internationale Standorte der TRILUX Akademie</a:t>
            </a:r>
          </a:p>
        </p:txBody>
      </p:sp>
      <p:sp>
        <p:nvSpPr>
          <p:cNvPr id="3" name="Textplatzhalter 2"/>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sp>
        <p:nvSpPr>
          <p:cNvPr id="5" name="Textplatzhalter 4"/>
          <p:cNvSpPr>
            <a:spLocks noGrp="1"/>
          </p:cNvSpPr>
          <p:nvPr>
            <p:ph type="body" sz="quarter" idx="15"/>
          </p:nvPr>
        </p:nvSpPr>
        <p:spPr/>
        <p:txBody>
          <a:bodyPr/>
          <a:lstStyle/>
          <a:p>
            <a:endParaRPr lang="de-DE"/>
          </a:p>
        </p:txBody>
      </p:sp>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76" y="1569368"/>
            <a:ext cx="2891014" cy="4336522"/>
          </a:xfrm>
          <a:prstGeom prst="rect">
            <a:avLst/>
          </a:prstGeom>
        </p:spPr>
      </p:pic>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6790" y="1569368"/>
            <a:ext cx="6504783" cy="4336522"/>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0581" y="1564297"/>
            <a:ext cx="1490582" cy="2235873"/>
          </a:xfrm>
          <a:prstGeom prst="rect">
            <a:avLst/>
          </a:prstGeom>
        </p:spPr>
      </p:pic>
      <p:sp>
        <p:nvSpPr>
          <p:cNvPr id="9" name="Textfeld 8"/>
          <p:cNvSpPr txBox="1"/>
          <p:nvPr/>
        </p:nvSpPr>
        <p:spPr>
          <a:xfrm>
            <a:off x="767114" y="5911334"/>
            <a:ext cx="7175445" cy="338554"/>
          </a:xfrm>
          <a:prstGeom prst="rect">
            <a:avLst/>
          </a:prstGeom>
          <a:noFill/>
        </p:spPr>
        <p:txBody>
          <a:bodyPr wrap="square" rtlCol="0">
            <a:spAutoFit/>
          </a:bodyPr>
          <a:lstStyle/>
          <a:p>
            <a:r>
              <a:rPr lang="de-DE" sz="1600" i="1" dirty="0" smtClean="0">
                <a:latin typeface="Arial" pitchFamily="34" charset="0"/>
                <a:cs typeface="Arial" pitchFamily="34" charset="0"/>
              </a:rPr>
              <a:t>TRILUX Akademie England, Richard Holt und Rebecca Ryan</a:t>
            </a:r>
          </a:p>
        </p:txBody>
      </p:sp>
    </p:spTree>
    <p:extLst>
      <p:ext uri="{BB962C8B-B14F-4D97-AF65-F5344CB8AC3E}">
        <p14:creationId xmlns:p14="http://schemas.microsoft.com/office/powerpoint/2010/main" val="2709861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Internationale Standorte der TRILUX Akademie</a:t>
            </a:r>
          </a:p>
        </p:txBody>
      </p:sp>
      <p:sp>
        <p:nvSpPr>
          <p:cNvPr id="19" name="Textplatzhalter 18"/>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sp>
        <p:nvSpPr>
          <p:cNvPr id="20" name="Inhaltsplatzhalter 19"/>
          <p:cNvSpPr>
            <a:spLocks noGrp="1"/>
          </p:cNvSpPr>
          <p:nvPr>
            <p:ph sz="quarter" idx="14"/>
          </p:nvPr>
        </p:nvSpPr>
        <p:spPr/>
        <p:txBody>
          <a:bodyPr/>
          <a:lstStyle/>
          <a:p>
            <a:endParaRPr lang="de-DE"/>
          </a:p>
        </p:txBody>
      </p:sp>
      <p:sp>
        <p:nvSpPr>
          <p:cNvPr id="21" name="Inhaltsplatzhalter 20"/>
          <p:cNvSpPr>
            <a:spLocks noGrp="1"/>
          </p:cNvSpPr>
          <p:nvPr>
            <p:ph sz="quarter" idx="15"/>
          </p:nvPr>
        </p:nvSpPr>
        <p:spPr>
          <a:xfrm>
            <a:off x="6502400" y="1814196"/>
            <a:ext cx="5832648" cy="4095609"/>
          </a:xfrm>
        </p:spPr>
        <p:txBody>
          <a:bodyPr/>
          <a:lstStyle/>
          <a:p>
            <a:r>
              <a:rPr lang="de-DE" dirty="0" smtClean="0"/>
              <a:t>TRILUX Akademie England: Sept. 2015</a:t>
            </a:r>
          </a:p>
          <a:p>
            <a:r>
              <a:rPr lang="de-DE" dirty="0" smtClean="0"/>
              <a:t>Seminare, Webinare, Thementage</a:t>
            </a:r>
            <a:r>
              <a:rPr lang="de-DE" b="1" dirty="0" smtClean="0"/>
              <a:t>, Lunchtime-Seminare</a:t>
            </a:r>
          </a:p>
          <a:p>
            <a:r>
              <a:rPr lang="de-DE" dirty="0" smtClean="0"/>
              <a:t>Akademieleitung: Rebecca Ryan</a:t>
            </a:r>
          </a:p>
          <a:p>
            <a:r>
              <a:rPr lang="de-DE" dirty="0" smtClean="0"/>
              <a:t>Trainer: </a:t>
            </a:r>
            <a:r>
              <a:rPr lang="de-DE" b="1" dirty="0" smtClean="0"/>
              <a:t>Helen Loomes, Jamie Yates, Andrew Christopher, Terry Cramer</a:t>
            </a:r>
          </a:p>
          <a:p>
            <a:r>
              <a:rPr lang="de-DE" dirty="0" smtClean="0"/>
              <a:t>Webseite &amp; Broschüre </a:t>
            </a:r>
            <a:endParaRPr lang="de-DE" dirty="0"/>
          </a:p>
        </p:txBody>
      </p:sp>
      <p:sp>
        <p:nvSpPr>
          <p:cNvPr id="22" name="Textplatzhalter 21"/>
          <p:cNvSpPr>
            <a:spLocks noGrp="1"/>
          </p:cNvSpPr>
          <p:nvPr>
            <p:ph type="body" sz="quarter" idx="16"/>
          </p:nvPr>
        </p:nvSpPr>
        <p:spPr/>
        <p:txBody>
          <a:bodyPr/>
          <a:lstStyle/>
          <a:p>
            <a:endParaRPr lang="de-DE"/>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28" y="1829309"/>
            <a:ext cx="5659262" cy="3772507"/>
          </a:xfrm>
          <a:prstGeom prst="rect">
            <a:avLst/>
          </a:prstGeom>
        </p:spPr>
      </p:pic>
      <p:pic>
        <p:nvPicPr>
          <p:cNvPr id="23" name="Grafik 22"/>
          <p:cNvPicPr>
            <a:picLocks noChangeAspect="1"/>
          </p:cNvPicPr>
          <p:nvPr/>
        </p:nvPicPr>
        <p:blipFill>
          <a:blip r:embed="rId4"/>
          <a:stretch>
            <a:fillRect/>
          </a:stretch>
        </p:blipFill>
        <p:spPr>
          <a:xfrm>
            <a:off x="10678864" y="3401950"/>
            <a:ext cx="1769611" cy="2507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7815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Internationale Standorte der TRILUX Akademie</a:t>
            </a:r>
          </a:p>
        </p:txBody>
      </p:sp>
      <p:sp>
        <p:nvSpPr>
          <p:cNvPr id="19" name="Textplatzhalter 18"/>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sp>
        <p:nvSpPr>
          <p:cNvPr id="21" name="Inhaltsplatzhalter 20"/>
          <p:cNvSpPr>
            <a:spLocks noGrp="1"/>
          </p:cNvSpPr>
          <p:nvPr>
            <p:ph sz="quarter" idx="15"/>
          </p:nvPr>
        </p:nvSpPr>
        <p:spPr>
          <a:xfrm>
            <a:off x="7006456" y="1814196"/>
            <a:ext cx="5832648" cy="4095609"/>
          </a:xfrm>
        </p:spPr>
        <p:txBody>
          <a:bodyPr/>
          <a:lstStyle/>
          <a:p>
            <a:r>
              <a:rPr lang="de-DE" dirty="0" smtClean="0"/>
              <a:t>TRILUX Akademie Österreich 2015</a:t>
            </a:r>
          </a:p>
          <a:p>
            <a:r>
              <a:rPr lang="de-DE" dirty="0" smtClean="0"/>
              <a:t>Seminare, Webinare, Lunchtime-Seminare</a:t>
            </a:r>
          </a:p>
          <a:p>
            <a:r>
              <a:rPr lang="de-DE" dirty="0" smtClean="0"/>
              <a:t>Akademieleitung: Matthias Sporer</a:t>
            </a:r>
          </a:p>
        </p:txBody>
      </p:sp>
      <p:sp>
        <p:nvSpPr>
          <p:cNvPr id="22" name="Textplatzhalter 21"/>
          <p:cNvSpPr>
            <a:spLocks noGrp="1"/>
          </p:cNvSpPr>
          <p:nvPr>
            <p:ph type="body" sz="quarter" idx="16"/>
          </p:nvPr>
        </p:nvSpPr>
        <p:spPr/>
        <p:txBody>
          <a:bodyPr/>
          <a:lstStyle/>
          <a:p>
            <a:endParaRPr lang="de-DE"/>
          </a:p>
        </p:txBody>
      </p:sp>
      <p:pic>
        <p:nvPicPr>
          <p:cNvPr id="8" name="Grafik 7"/>
          <p:cNvPicPr>
            <a:picLocks noChangeAspect="1"/>
          </p:cNvPicPr>
          <p:nvPr/>
        </p:nvPicPr>
        <p:blipFill>
          <a:blip r:embed="rId3"/>
          <a:stretch>
            <a:fillRect/>
          </a:stretch>
        </p:blipFill>
        <p:spPr>
          <a:xfrm>
            <a:off x="888624" y="1713384"/>
            <a:ext cx="2809175" cy="3991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9230" y="1713383"/>
            <a:ext cx="2814837" cy="3991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Inhaltsplatzhalter 2"/>
          <p:cNvSpPr>
            <a:spLocks noGrp="1"/>
          </p:cNvSpPr>
          <p:nvPr>
            <p:ph sz="quarter" idx="14"/>
          </p:nvPr>
        </p:nvSpPr>
        <p:spPr/>
        <p:txBody>
          <a:bodyPr/>
          <a:lstStyle/>
          <a:p>
            <a:endParaRPr lang="de-DE" dirty="0"/>
          </a:p>
        </p:txBody>
      </p:sp>
    </p:spTree>
    <p:extLst>
      <p:ext uri="{BB962C8B-B14F-4D97-AF65-F5344CB8AC3E}">
        <p14:creationId xmlns:p14="http://schemas.microsoft.com/office/powerpoint/2010/main" val="3748783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Internationale Standorte der TRILUX Akademie</a:t>
            </a:r>
          </a:p>
        </p:txBody>
      </p:sp>
      <p:sp>
        <p:nvSpPr>
          <p:cNvPr id="3" name="Textplatzhalter 2"/>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pic>
        <p:nvPicPr>
          <p:cNvPr id="6" name="Inhaltsplatzhalt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784350" y="1957388"/>
            <a:ext cx="9334500" cy="3810000"/>
          </a:xfrm>
        </p:spPr>
      </p:pic>
      <p:sp>
        <p:nvSpPr>
          <p:cNvPr id="5" name="Textplatzhalter 4"/>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457329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TRILUX Akademie Arnsberg</a:t>
            </a:r>
            <a:endParaRPr lang="de-DE" dirty="0"/>
          </a:p>
        </p:txBody>
      </p:sp>
      <p:sp>
        <p:nvSpPr>
          <p:cNvPr id="3" name="Textplatzhalter 2"/>
          <p:cNvSpPr>
            <a:spLocks noGrp="1"/>
          </p:cNvSpPr>
          <p:nvPr>
            <p:ph type="body" sz="quarter" idx="13"/>
          </p:nvPr>
        </p:nvSpPr>
        <p:spPr/>
        <p:txBody>
          <a:bodyPr/>
          <a:lstStyle/>
          <a:p>
            <a:r>
              <a:rPr lang="de-DE" dirty="0" err="1"/>
              <a:t>Driver´s</a:t>
            </a:r>
            <a:r>
              <a:rPr lang="de-DE" dirty="0"/>
              <a:t> </a:t>
            </a:r>
            <a:r>
              <a:rPr lang="de-DE" dirty="0" err="1"/>
              <a:t>Licence</a:t>
            </a:r>
            <a:r>
              <a:rPr lang="de-DE" dirty="0"/>
              <a:t>: Akademie</a:t>
            </a:r>
          </a:p>
          <a:p>
            <a:endParaRPr lang="de-DE" dirty="0"/>
          </a:p>
        </p:txBody>
      </p:sp>
      <p:sp>
        <p:nvSpPr>
          <p:cNvPr id="5" name="Textplatzhalter 4"/>
          <p:cNvSpPr>
            <a:spLocks noGrp="1"/>
          </p:cNvSpPr>
          <p:nvPr>
            <p:ph type="body" sz="quarter" idx="15"/>
          </p:nvPr>
        </p:nvSpPr>
        <p:spPr/>
        <p:txBody>
          <a:bodyPr/>
          <a:lstStyle/>
          <a:p>
            <a:endParaRPr lang="de-DE"/>
          </a:p>
        </p:txBody>
      </p:sp>
      <p:pic>
        <p:nvPicPr>
          <p:cNvPr id="9" name="Inhaltsplatzhalt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67114" y="2217440"/>
            <a:ext cx="5610527" cy="3744417"/>
          </a:xfr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95" y="2217439"/>
            <a:ext cx="5610527" cy="3744417"/>
          </a:xfrm>
          <a:prstGeom prst="rect">
            <a:avLst/>
          </a:prstGeom>
        </p:spPr>
      </p:pic>
    </p:spTree>
    <p:extLst>
      <p:ext uri="{BB962C8B-B14F-4D97-AF65-F5344CB8AC3E}">
        <p14:creationId xmlns:p14="http://schemas.microsoft.com/office/powerpoint/2010/main" val="2309107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RILUX">
  <a:themeElements>
    <a:clrScheme name="Mastereinstellung">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AAAAAA"/>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2BF7599B0CFCA48B7B04911D5C5DA5B" ma:contentTypeVersion="0" ma:contentTypeDescription="Ein neues Dokument erstellen." ma:contentTypeScope="" ma:versionID="6b3ccacfdf2d0a039f370ec21c1a1497">
  <xsd:schema xmlns:xsd="http://www.w3.org/2001/XMLSchema" xmlns:xs="http://www.w3.org/2001/XMLSchema" xmlns:p="http://schemas.microsoft.com/office/2006/metadata/properties" targetNamespace="http://schemas.microsoft.com/office/2006/metadata/properties" ma:root="true" ma:fieldsID="b4f5dc90cf06628c3b90945c8266c24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61C195-9B39-467C-BD5F-512911F1F89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A25E51A-8F9B-4BD2-9519-1B72BF949103}">
  <ds:schemaRefs>
    <ds:schemaRef ds:uri="http://schemas.microsoft.com/sharepoint/v3/contenttype/forms"/>
  </ds:schemaRefs>
</ds:datastoreItem>
</file>

<file path=customXml/itemProps3.xml><?xml version="1.0" encoding="utf-8"?>
<ds:datastoreItem xmlns:ds="http://schemas.openxmlformats.org/officeDocument/2006/customXml" ds:itemID="{CFE2639D-29EE-4E72-9DAA-558EE0F13A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TRILUX</Template>
  <TotalTime>0</TotalTime>
  <Words>1273</Words>
  <Application>Microsoft Office PowerPoint</Application>
  <PresentationFormat>Benutzerdefiniert</PresentationFormat>
  <Paragraphs>174</Paragraphs>
  <Slides>20</Slides>
  <Notes>20</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Arial</vt:lpstr>
      <vt:lpstr>Calibri</vt:lpstr>
      <vt:lpstr>TriluxDIN-Normal</vt:lpstr>
      <vt:lpstr>Wingdings</vt:lpstr>
      <vt:lpstr>TRILUX</vt:lpstr>
      <vt:lpstr>PowerPoint-Präsentation</vt:lpstr>
      <vt:lpstr>Digitalisierung und Bildung</vt:lpstr>
      <vt:lpstr>Internationale Standorte der TRILUX Akademie</vt:lpstr>
      <vt:lpstr>Internationale Standorte der TRILUX Akademie</vt:lpstr>
      <vt:lpstr>Internationale Standorte der TRILUX Akademie</vt:lpstr>
      <vt:lpstr>Internationale Standorte der TRILUX Akademie</vt:lpstr>
      <vt:lpstr>Internationale Standorte der TRILUX Akademie</vt:lpstr>
      <vt:lpstr>Internationale Standorte der TRILUX Akademie</vt:lpstr>
      <vt:lpstr>TRILUX Akademie Arnsberg</vt:lpstr>
      <vt:lpstr>Neues Seminarprogramm 2016 (D)</vt:lpstr>
      <vt:lpstr>Outstandingly qualified – independently certified</vt:lpstr>
      <vt:lpstr>Hervorragend qualifiziert– unabhängig Zertifiziert</vt:lpstr>
      <vt:lpstr>DIN-Geprüfter Lichttechniker</vt:lpstr>
      <vt:lpstr>Hervorragend qualifiziert– unabhängig Zertifiziert</vt:lpstr>
      <vt:lpstr>Gutscheine: Wann sinnvoll?</vt:lpstr>
      <vt:lpstr>PowerPoint-Präsentation</vt:lpstr>
      <vt:lpstr>Systematik der Akademie-ANgebote</vt:lpstr>
      <vt:lpstr>Innovative Lernformate – qualitative Angebote - Erreichbar</vt:lpstr>
      <vt:lpstr>I – q – E</vt:lpstr>
      <vt:lpstr>PowerPoint-Präsentation</vt:lpstr>
    </vt:vector>
  </TitlesOfParts>
  <Company>Grey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Daniel.Stabenau@trilux.com</dc:creator>
  <cp:lastModifiedBy>Vielhaber, Christian</cp:lastModifiedBy>
  <cp:revision>223</cp:revision>
  <cp:lastPrinted>2016-01-25T17:02:55Z</cp:lastPrinted>
  <dcterms:created xsi:type="dcterms:W3CDTF">2013-04-10T07:37:13Z</dcterms:created>
  <dcterms:modified xsi:type="dcterms:W3CDTF">2016-01-26T15:37:23Z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0x01010022BF7599B0CFCA48B7B04911D5C5DA5B</vt:lpwstr>
  </property>
</Properties>
</file>