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36"/>
  </p:notesMasterIdLst>
  <p:handoutMasterIdLst>
    <p:handoutMasterId r:id="rId37"/>
  </p:handoutMasterIdLst>
  <p:sldIdLst>
    <p:sldId id="269" r:id="rId3"/>
    <p:sldId id="352" r:id="rId4"/>
    <p:sldId id="350" r:id="rId5"/>
    <p:sldId id="351" r:id="rId6"/>
    <p:sldId id="323" r:id="rId7"/>
    <p:sldId id="328" r:id="rId8"/>
    <p:sldId id="324" r:id="rId9"/>
    <p:sldId id="325" r:id="rId10"/>
    <p:sldId id="326" r:id="rId11"/>
    <p:sldId id="327" r:id="rId12"/>
    <p:sldId id="329" r:id="rId13"/>
    <p:sldId id="330" r:id="rId14"/>
    <p:sldId id="331" r:id="rId15"/>
    <p:sldId id="322" r:id="rId16"/>
    <p:sldId id="332" r:id="rId17"/>
    <p:sldId id="333" r:id="rId18"/>
    <p:sldId id="334" r:id="rId19"/>
    <p:sldId id="335" r:id="rId20"/>
    <p:sldId id="336" r:id="rId21"/>
    <p:sldId id="337" r:id="rId22"/>
    <p:sldId id="338" r:id="rId23"/>
    <p:sldId id="339" r:id="rId24"/>
    <p:sldId id="348" r:id="rId25"/>
    <p:sldId id="341" r:id="rId26"/>
    <p:sldId id="342" r:id="rId27"/>
    <p:sldId id="343" r:id="rId28"/>
    <p:sldId id="349" r:id="rId29"/>
    <p:sldId id="344" r:id="rId30"/>
    <p:sldId id="345" r:id="rId31"/>
    <p:sldId id="346" r:id="rId32"/>
    <p:sldId id="347" r:id="rId33"/>
    <p:sldId id="340" r:id="rId34"/>
    <p:sldId id="305" r:id="rId35"/>
  </p:sldIdLst>
  <p:sldSz cx="13004800" cy="7315200"/>
  <p:notesSz cx="6797675" cy="9926638"/>
  <p:defaultText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C70193"/>
    <a:srgbClr val="C4C4C4"/>
    <a:srgbClr val="EEEEEE"/>
    <a:srgbClr val="E2E2E2"/>
    <a:srgbClr val="888888"/>
    <a:srgbClr val="ECECEC"/>
    <a:srgbClr val="868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35" autoAdjust="0"/>
    <p:restoredTop sz="88201" autoAdjust="0"/>
  </p:normalViewPr>
  <p:slideViewPr>
    <p:cSldViewPr showGuides="1">
      <p:cViewPr>
        <p:scale>
          <a:sx n="40" d="100"/>
          <a:sy n="40" d="100"/>
        </p:scale>
        <p:origin x="-1234" y="-96"/>
      </p:cViewPr>
      <p:guideLst>
        <p:guide orient="horz" pos="4008"/>
        <p:guide pos="409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35" d="100"/>
          <a:sy n="35" d="100"/>
        </p:scale>
        <p:origin x="-2405"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07DB82D8-3E15-4234-9540-B36826F30330}" type="datetimeFigureOut">
              <a:rPr lang="de-DE" smtClean="0"/>
              <a:pPr/>
              <a:t>31.05.2016</a:t>
            </a:fld>
            <a:endParaRPr lang="de-DE"/>
          </a:p>
        </p:txBody>
      </p:sp>
      <p:sp>
        <p:nvSpPr>
          <p:cNvPr id="4" name="Fußzeilenplatzhalt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9581503D-0912-44B2-AE82-16F1EF13BB14}" type="slidenum">
              <a:rPr lang="de-DE" smtClean="0"/>
              <a:pPr/>
              <a:t>‹#›</a:t>
            </a:fld>
            <a:endParaRPr lang="de-DE"/>
          </a:p>
        </p:txBody>
      </p:sp>
    </p:spTree>
    <p:extLst>
      <p:ext uri="{BB962C8B-B14F-4D97-AF65-F5344CB8AC3E}">
        <p14:creationId xmlns:p14="http://schemas.microsoft.com/office/powerpoint/2010/main" val="249763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2F1F90D-0EB5-480D-88FD-82A5FDDD2E15}" type="datetimeFigureOut">
              <a:rPr lang="de-DE" smtClean="0"/>
              <a:pPr/>
              <a:t>31.05.2016</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C41A2DF2-E317-4A31-9A2F-C2BC55A8925E}" type="slidenum">
              <a:rPr lang="de-DE" smtClean="0"/>
              <a:pPr/>
              <a:t>‹#›</a:t>
            </a:fld>
            <a:endParaRPr lang="de-DE"/>
          </a:p>
        </p:txBody>
      </p:sp>
    </p:spTree>
    <p:extLst>
      <p:ext uri="{BB962C8B-B14F-4D97-AF65-F5344CB8AC3E}">
        <p14:creationId xmlns:p14="http://schemas.microsoft.com/office/powerpoint/2010/main" val="2689563244"/>
      </p:ext>
    </p:extLst>
  </p:cSld>
  <p:clrMap bg1="lt1" tx1="dk1" bg2="lt2" tx2="dk2" accent1="accent1" accent2="accent2" accent3="accent3" accent4="accent4" accent5="accent5" accent6="accent6" hlink="hlink" folHlink="folHlink"/>
  <p:notesStyle>
    <a:lvl1pPr marL="0" algn="l" defTabSz="1300460" rtl="0" eaLnBrk="1" latinLnBrk="0" hangingPunct="1">
      <a:defRPr sz="1400" kern="1200">
        <a:solidFill>
          <a:schemeClr val="tx1"/>
        </a:solidFill>
        <a:latin typeface="Arial" pitchFamily="34" charset="0"/>
        <a:ea typeface="+mn-ea"/>
        <a:cs typeface="Arial" pitchFamily="34" charset="0"/>
      </a:defRPr>
    </a:lvl1pPr>
    <a:lvl2pPr marL="650230" algn="l" defTabSz="1300460" rtl="0" eaLnBrk="1" latinLnBrk="0" hangingPunct="1">
      <a:defRPr sz="1400" kern="1200">
        <a:solidFill>
          <a:schemeClr val="tx1"/>
        </a:solidFill>
        <a:latin typeface="Arial" pitchFamily="34" charset="0"/>
        <a:ea typeface="+mn-ea"/>
        <a:cs typeface="Arial" pitchFamily="34" charset="0"/>
      </a:defRPr>
    </a:lvl2pPr>
    <a:lvl3pPr marL="1300460" algn="l" defTabSz="1300460" rtl="0" eaLnBrk="1" latinLnBrk="0" hangingPunct="1">
      <a:defRPr sz="1400" kern="1200">
        <a:solidFill>
          <a:schemeClr val="tx1"/>
        </a:solidFill>
        <a:latin typeface="Arial" pitchFamily="34" charset="0"/>
        <a:ea typeface="+mn-ea"/>
        <a:cs typeface="Arial" pitchFamily="34" charset="0"/>
      </a:defRPr>
    </a:lvl3pPr>
    <a:lvl4pPr marL="1950690" algn="l" defTabSz="1300460" rtl="0" eaLnBrk="1" latinLnBrk="0" hangingPunct="1">
      <a:defRPr sz="1400" kern="1200">
        <a:solidFill>
          <a:schemeClr val="tx1"/>
        </a:solidFill>
        <a:latin typeface="Arial" pitchFamily="34" charset="0"/>
        <a:ea typeface="+mn-ea"/>
        <a:cs typeface="Arial" pitchFamily="34" charset="0"/>
      </a:defRPr>
    </a:lvl4pPr>
    <a:lvl5pPr marL="2600919" algn="l" defTabSz="1300460" rtl="0" eaLnBrk="1" latinLnBrk="0" hangingPunct="1">
      <a:defRPr sz="1400" kern="1200">
        <a:solidFill>
          <a:schemeClr val="tx1"/>
        </a:solidFill>
        <a:latin typeface="Arial" pitchFamily="34" charset="0"/>
        <a:ea typeface="+mn-ea"/>
        <a:cs typeface="Arial" pitchFamily="34" charset="0"/>
      </a:defRPr>
    </a:lvl5pPr>
    <a:lvl6pPr marL="3251149" algn="l" defTabSz="1300460" rtl="0" eaLnBrk="1" latinLnBrk="0" hangingPunct="1">
      <a:defRPr sz="1700" kern="1200">
        <a:solidFill>
          <a:schemeClr val="tx1"/>
        </a:solidFill>
        <a:latin typeface="+mn-lt"/>
        <a:ea typeface="+mn-ea"/>
        <a:cs typeface="+mn-cs"/>
      </a:defRPr>
    </a:lvl6pPr>
    <a:lvl7pPr marL="3901379" algn="l" defTabSz="1300460" rtl="0" eaLnBrk="1" latinLnBrk="0" hangingPunct="1">
      <a:defRPr sz="1700" kern="1200">
        <a:solidFill>
          <a:schemeClr val="tx1"/>
        </a:solidFill>
        <a:latin typeface="+mn-lt"/>
        <a:ea typeface="+mn-ea"/>
        <a:cs typeface="+mn-cs"/>
      </a:defRPr>
    </a:lvl7pPr>
    <a:lvl8pPr marL="4551609" algn="l" defTabSz="1300460" rtl="0" eaLnBrk="1" latinLnBrk="0" hangingPunct="1">
      <a:defRPr sz="1700" kern="1200">
        <a:solidFill>
          <a:schemeClr val="tx1"/>
        </a:solidFill>
        <a:latin typeface="+mn-lt"/>
        <a:ea typeface="+mn-ea"/>
        <a:cs typeface="+mn-cs"/>
      </a:defRPr>
    </a:lvl8pPr>
    <a:lvl9pPr marL="5201839" algn="l" defTabSz="13004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1</a:t>
            </a:fld>
            <a:endParaRPr lang="de-DE"/>
          </a:p>
        </p:txBody>
      </p:sp>
    </p:spTree>
    <p:extLst>
      <p:ext uri="{BB962C8B-B14F-4D97-AF65-F5344CB8AC3E}">
        <p14:creationId xmlns:p14="http://schemas.microsoft.com/office/powerpoint/2010/main" val="173818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2493" y="4715153"/>
            <a:ext cx="5815415" cy="4466987"/>
          </a:xfrm>
        </p:spPr>
        <p:txBody>
          <a:bodyPr>
            <a:normAutofit lnSpcReduction="10000"/>
          </a:bodyPr>
          <a:lstStyle/>
          <a:p>
            <a:r>
              <a:rPr lang="en-GB" sz="1800" dirty="0" smtClean="0"/>
              <a:t>Assuming task is known we can decide what light level is needed over the defined area.  The area surrounding this can be lit to a lower level as it is not so critical.  This change to a lower level should be barely perceptible so we use the Scale of Illuminance to define what it should be.</a:t>
            </a:r>
            <a:r>
              <a:rPr lang="en-GB" sz="1900" dirty="0" smtClean="0"/>
              <a:t>20  30  50  75  100 150  200  300  500   750  1000  1500  2000  3000  5000</a:t>
            </a:r>
          </a:p>
          <a:p>
            <a:endParaRPr lang="en-GB" sz="1900" dirty="0" smtClean="0"/>
          </a:p>
          <a:p>
            <a:r>
              <a:rPr lang="en-GB" sz="1800" dirty="0" smtClean="0"/>
              <a:t>If the task is 500 lux the immediate surrounding area can be 300 lux for a distance of 0.5m.  Beyond this is the’ Background’ area which is usually circulation space, here the levels can drop to 33% of the ‘Surrounding’ area.  This careful application of light can result in high energy savings but also creates a more visually interesting space.</a:t>
            </a:r>
          </a:p>
          <a:p>
            <a:endParaRPr lang="en-GB" sz="180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GB" sz="1800" kern="1200" dirty="0" smtClean="0">
                <a:solidFill>
                  <a:schemeClr val="tx1"/>
                </a:solidFill>
                <a:effectLst/>
                <a:latin typeface="Arial" pitchFamily="34" charset="0"/>
                <a:ea typeface="+mn-ea"/>
                <a:cs typeface="Arial" pitchFamily="34" charset="0"/>
              </a:rPr>
              <a:t>However, there are other aspects we must consider.</a:t>
            </a:r>
          </a:p>
          <a:p>
            <a:endParaRPr lang="en-GB" sz="1800" dirty="0" smtClean="0"/>
          </a:p>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12</a:t>
            </a:fld>
            <a:endParaRPr lang="de-DE"/>
          </a:p>
        </p:txBody>
      </p:sp>
    </p:spTree>
    <p:extLst>
      <p:ext uri="{BB962C8B-B14F-4D97-AF65-F5344CB8AC3E}">
        <p14:creationId xmlns:p14="http://schemas.microsoft.com/office/powerpoint/2010/main" val="2619728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4501" y="4603279"/>
            <a:ext cx="5904655" cy="4968552"/>
          </a:xfrm>
        </p:spPr>
        <p:txBody>
          <a:bodyPr>
            <a:normAutofit lnSpcReduction="10000"/>
          </a:bodyPr>
          <a:lstStyle/>
          <a:p>
            <a:r>
              <a:rPr lang="en-GB" sz="1800" dirty="0" smtClean="0"/>
              <a:t>Anyone sat performing an office task needs to regularly look into the distance to avoid eye strain.  A long distance view is ideally out of a window but a far wall will also work.  Therefore we should consider the lighting of internal surfaces including the ceiling.  </a:t>
            </a:r>
          </a:p>
          <a:p>
            <a:endParaRPr lang="en-GB" sz="1800" dirty="0" smtClean="0"/>
          </a:p>
          <a:p>
            <a:r>
              <a:rPr lang="en-GB" sz="1800" dirty="0" smtClean="0"/>
              <a:t>The guide has minimum recommended levels and as the illuminance of walls and ceiling is no longer a percentage of the task light it is much easier to achieve:  These are 75 lux on the walls and 50 lux on the ceiling,</a:t>
            </a:r>
            <a:r>
              <a:rPr lang="en-GB" sz="1800" baseline="0" dirty="0" smtClean="0"/>
              <a:t> but it does advise that if there are no windows providing the long distance view higher illumination levels should be considered.</a:t>
            </a:r>
          </a:p>
          <a:p>
            <a:endParaRPr lang="en-GB" sz="1800" dirty="0" smtClean="0"/>
          </a:p>
          <a:p>
            <a:r>
              <a:rPr lang="en-GB" sz="1800" dirty="0" smtClean="0"/>
              <a:t>LG7 also gives guidance on balancing the light within a space so if there is a lot of daylight the contrast between window and the window reveals or surrounds should be considered, or adjacent walls might have to lit to a much higher level than the minimum.</a:t>
            </a:r>
          </a:p>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13</a:t>
            </a:fld>
            <a:endParaRPr lang="de-DE"/>
          </a:p>
        </p:txBody>
      </p:sp>
    </p:spTree>
    <p:extLst>
      <p:ext uri="{BB962C8B-B14F-4D97-AF65-F5344CB8AC3E}">
        <p14:creationId xmlns:p14="http://schemas.microsoft.com/office/powerpoint/2010/main" val="78947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Another vertical surface that is visually important are the faces of the occupants.  Communication is an essential part of most people’s daily work and our facial expressions convey a lot of information.</a:t>
            </a:r>
          </a:p>
          <a:p>
            <a:r>
              <a:rPr lang="en-GB" sz="1800" dirty="0" smtClean="0"/>
              <a:t>Consequently it is now as important to address the illumination of a person's face as their working area,  at a height of the normal sitting position 1.2 m and the normal standing height of 1.6 m. The preferred reference being the Cylindrical Illuminance Measurement. </a:t>
            </a:r>
          </a:p>
          <a:p>
            <a:endParaRPr lang="en-GB" sz="1800" dirty="0" smtClean="0"/>
          </a:p>
          <a:p>
            <a:r>
              <a:rPr lang="en-GB" sz="1800" dirty="0" smtClean="0"/>
              <a:t>However modelling also comes into this which is the balance between diffuse and direct light onto the face. Having a mixture of the two types will help to define shapes, contours and texture.</a:t>
            </a:r>
          </a:p>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14</a:t>
            </a:fld>
            <a:endParaRPr lang="de-DE"/>
          </a:p>
        </p:txBody>
      </p:sp>
    </p:spTree>
    <p:extLst>
      <p:ext uri="{BB962C8B-B14F-4D97-AF65-F5344CB8AC3E}">
        <p14:creationId xmlns:p14="http://schemas.microsoft.com/office/powerpoint/2010/main" val="512400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485" y="4715153"/>
            <a:ext cx="6264696" cy="4856678"/>
          </a:xfrm>
        </p:spPr>
        <p:txBody>
          <a:bodyPr>
            <a:normAutofit fontScale="92500" lnSpcReduction="10000"/>
          </a:bodyPr>
          <a:lstStyle/>
          <a:p>
            <a:r>
              <a:rPr lang="en-GB" sz="1800" dirty="0" smtClean="0"/>
              <a:t>Discomfort or disability glare can be difficult to resolve if not considered early enough.  This can come from windows, luminaires or reflections, which is getting harder to deal with if there is not a fixed task area i.e..  Hot desking, and the use of mobile devices.  </a:t>
            </a:r>
          </a:p>
          <a:p>
            <a:endParaRPr lang="en-GB" sz="1800" dirty="0"/>
          </a:p>
          <a:p>
            <a:r>
              <a:rPr lang="en-GB" sz="1800" dirty="0" smtClean="0"/>
              <a:t>The main object of a lot of glare in early years has now got easier.  Computer screens have improved considerably so veiling reflections are not such a problem, but the new trend for glossy screens does</a:t>
            </a:r>
            <a:r>
              <a:rPr lang="en-GB" sz="1800" baseline="0" dirty="0" smtClean="0"/>
              <a:t> bring this back into focus.  </a:t>
            </a:r>
          </a:p>
          <a:p>
            <a:endParaRPr lang="en-GB" sz="1800" dirty="0"/>
          </a:p>
          <a:p>
            <a:r>
              <a:rPr lang="en-GB" sz="1800" baseline="0" dirty="0" smtClean="0"/>
              <a:t>The guide mentions this and other issues to be wary of - there is a whole chapter on Tablets and Touchscreen Displays. </a:t>
            </a:r>
          </a:p>
          <a:p>
            <a:endParaRPr lang="en-GB" sz="1800" dirty="0"/>
          </a:p>
          <a:p>
            <a:r>
              <a:rPr lang="en-GB" sz="1800" baseline="0" dirty="0" smtClean="0"/>
              <a:t>But all light is the source of glare and LED’s bring</a:t>
            </a:r>
            <a:r>
              <a:rPr lang="en-GB" sz="1800" dirty="0" smtClean="0"/>
              <a:t> a new set of problems.  LED’s are small area point sources and are getting more powerful every month.  The control of this light source is critical but not impossible and the traditional methods of diffusers, reflectors and refractors are still just as effective</a:t>
            </a:r>
            <a:r>
              <a:rPr lang="en-GB" sz="1800" baseline="0" dirty="0" smtClean="0"/>
              <a:t> – check the photometric data.</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15</a:t>
            </a:fld>
            <a:endParaRPr lang="de-DE"/>
          </a:p>
        </p:txBody>
      </p:sp>
    </p:spTree>
    <p:extLst>
      <p:ext uri="{BB962C8B-B14F-4D97-AF65-F5344CB8AC3E}">
        <p14:creationId xmlns:p14="http://schemas.microsoft.com/office/powerpoint/2010/main" val="428813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2493" y="4715153"/>
            <a:ext cx="6192688" cy="4712662"/>
          </a:xfrm>
        </p:spPr>
        <p:txBody>
          <a:bodyPr>
            <a:normAutofit/>
          </a:bodyPr>
          <a:lstStyle/>
          <a:p>
            <a:r>
              <a:rPr lang="en-GB" sz="1800" dirty="0" smtClean="0"/>
              <a:t>Building regulations in the UK acknowledge and encourage the use of automatic lighting controls.  The guide offers explanations of different types of control and when it is appropriate.  It also touches on making the operation as simple as possible so that the end user understands it and perceives that it is working with them.  If they feel it is working against them they are more likely to disable it in some way.  </a:t>
            </a:r>
          </a:p>
          <a:p>
            <a:endParaRPr lang="en-GB" sz="1800" dirty="0" smtClean="0"/>
          </a:p>
          <a:p>
            <a:r>
              <a:rPr lang="en-GB" sz="1800" dirty="0" smtClean="0"/>
              <a:t>The guide explains the principles of Constant Illuminance with the objective of not over illuminating a space initially and gradually increasing the output of the luminaire to compensate for lamp deterioration.  </a:t>
            </a:r>
          </a:p>
          <a:p>
            <a:endParaRPr lang="en-GB" sz="1800" dirty="0"/>
          </a:p>
          <a:p>
            <a:r>
              <a:rPr lang="en-GB" sz="1800" dirty="0" smtClean="0"/>
              <a:t>This can have a significant saving in energy use and overcomes</a:t>
            </a:r>
            <a:r>
              <a:rPr lang="en-GB" sz="1800" baseline="0" dirty="0" smtClean="0"/>
              <a:t> the problem of what maintenance factor to use</a:t>
            </a:r>
            <a:r>
              <a:rPr lang="en-GB" sz="1800" dirty="0" smtClean="0"/>
              <a:t>.</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16</a:t>
            </a:fld>
            <a:endParaRPr lang="de-DE"/>
          </a:p>
        </p:txBody>
      </p:sp>
    </p:spTree>
    <p:extLst>
      <p:ext uri="{BB962C8B-B14F-4D97-AF65-F5344CB8AC3E}">
        <p14:creationId xmlns:p14="http://schemas.microsoft.com/office/powerpoint/2010/main" val="4020974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485" y="4715153"/>
            <a:ext cx="6336704" cy="4856678"/>
          </a:xfrm>
        </p:spPr>
        <p:txBody>
          <a:bodyPr>
            <a:normAutofit/>
          </a:bodyPr>
          <a:lstStyle/>
          <a:p>
            <a:r>
              <a:rPr lang="en-GB" sz="1800" dirty="0" smtClean="0"/>
              <a:t>The impact of energy use must be considered when designing an office lighting installation. </a:t>
            </a:r>
          </a:p>
          <a:p>
            <a:endParaRPr lang="en-GB" sz="1800" dirty="0"/>
          </a:p>
          <a:p>
            <a:r>
              <a:rPr lang="en-GB" sz="1800" dirty="0" smtClean="0"/>
              <a:t>Building regulations across the UK require that the energy used by building be controlled within specific energy targets. Many organisations insist that the building they occupy has an environmental assessment rating such as that offered by the U.K.'s Building Research Establishment Environmental Assessment Method (BREEAM) or by LEED controlled by the US Green Building Council.  </a:t>
            </a:r>
          </a:p>
          <a:p>
            <a:endParaRPr lang="en-GB" sz="1800" dirty="0" smtClean="0"/>
          </a:p>
          <a:p>
            <a:r>
              <a:rPr lang="en-GB" sz="1800" dirty="0" smtClean="0"/>
              <a:t>This can be achieved by not over specifying the number of luminaires, using effective lighting controls and using efficient luminaires.  </a:t>
            </a:r>
          </a:p>
          <a:p>
            <a:r>
              <a:rPr lang="en-GB" sz="1800" dirty="0" smtClean="0"/>
              <a:t>The guide also explains how this can be assessed, either by using Luminaire Lumens per circuit watt, with a correction factor for utilising control systems, or by LENI.</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17</a:t>
            </a:fld>
            <a:endParaRPr lang="de-DE"/>
          </a:p>
        </p:txBody>
      </p:sp>
    </p:spTree>
    <p:extLst>
      <p:ext uri="{BB962C8B-B14F-4D97-AF65-F5344CB8AC3E}">
        <p14:creationId xmlns:p14="http://schemas.microsoft.com/office/powerpoint/2010/main" val="418339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485" y="4715153"/>
            <a:ext cx="6336704" cy="4856678"/>
          </a:xfrm>
        </p:spPr>
        <p:txBody>
          <a:bodyPr>
            <a:normAutofit/>
          </a:bodyPr>
          <a:lstStyle/>
          <a:p>
            <a:r>
              <a:rPr lang="en-GB" sz="1800" dirty="0" smtClean="0"/>
              <a:t>The contribution of other members of the design team will have a big effect on the eventual lighting scheme and early collaboration is always recommended.</a:t>
            </a:r>
          </a:p>
          <a:p>
            <a:endParaRPr lang="en-GB" sz="1800" dirty="0" smtClean="0"/>
          </a:p>
          <a:p>
            <a:r>
              <a:rPr lang="en-GB" sz="1800" dirty="0" smtClean="0"/>
              <a:t>The architect will have an influence on the daylight entering the space and will have strong opinions on the overall look that is to be achieved.  </a:t>
            </a:r>
          </a:p>
          <a:p>
            <a:endParaRPr lang="en-GB" sz="1800" dirty="0"/>
          </a:p>
          <a:p>
            <a:r>
              <a:rPr lang="en-GB" sz="1800" dirty="0" smtClean="0"/>
              <a:t>There is a whole chapter on daylight and it is to be encouraged as a free source of energy and illumination, but uniformity into a deep space is difficult and therefore it has to be balanced with artificial light.  </a:t>
            </a:r>
          </a:p>
          <a:p>
            <a:endParaRPr lang="en-GB" sz="1800" dirty="0" smtClean="0"/>
          </a:p>
          <a:p>
            <a:r>
              <a:rPr lang="en-GB" sz="1800" dirty="0" smtClean="0"/>
              <a:t>Glare can be a problem and various methods to control glare are discussed along with the resultant measures to bring back the balance.</a:t>
            </a:r>
          </a:p>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18</a:t>
            </a:fld>
            <a:endParaRPr lang="de-DE"/>
          </a:p>
        </p:txBody>
      </p:sp>
    </p:spTree>
    <p:extLst>
      <p:ext uri="{BB962C8B-B14F-4D97-AF65-F5344CB8AC3E}">
        <p14:creationId xmlns:p14="http://schemas.microsoft.com/office/powerpoint/2010/main" val="2942978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485" y="4715153"/>
            <a:ext cx="6336704" cy="5000694"/>
          </a:xfrm>
        </p:spPr>
        <p:txBody>
          <a:bodyPr/>
          <a:lstStyle/>
          <a:p>
            <a:r>
              <a:rPr lang="en-GB" sz="1800" dirty="0" smtClean="0"/>
              <a:t>The interior designer will need to understand that extremes of colour and texture will have very different effects on the lighting.  </a:t>
            </a:r>
          </a:p>
          <a:p>
            <a:endParaRPr lang="en-GB" sz="1800" dirty="0"/>
          </a:p>
          <a:p>
            <a:r>
              <a:rPr lang="en-GB" sz="1800" dirty="0" smtClean="0"/>
              <a:t>There are recommendations for the reflectance factors of walls, ceilings and floor and it is important to understand how big a difference this can make. </a:t>
            </a:r>
          </a:p>
          <a:p>
            <a:endParaRPr lang="en-GB" sz="1800" dirty="0"/>
          </a:p>
          <a:p>
            <a:r>
              <a:rPr lang="en-GB" sz="1800" dirty="0" smtClean="0"/>
              <a:t>The visual impact is still important so in some instances we need to work around a fixed problem; i.e. in historical buildings.  </a:t>
            </a:r>
          </a:p>
          <a:p>
            <a:endParaRPr lang="en-GB" sz="1800" dirty="0"/>
          </a:p>
          <a:p>
            <a:r>
              <a:rPr lang="en-GB" sz="1800" dirty="0" smtClean="0"/>
              <a:t>Techniques can be used to bring texture to life such as wall washing or grazing, and the colour temperature or colour rendering of a lamp might be dictated by the colour of the interior.</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19</a:t>
            </a:fld>
            <a:endParaRPr lang="de-DE"/>
          </a:p>
        </p:txBody>
      </p:sp>
    </p:spTree>
    <p:extLst>
      <p:ext uri="{BB962C8B-B14F-4D97-AF65-F5344CB8AC3E}">
        <p14:creationId xmlns:p14="http://schemas.microsoft.com/office/powerpoint/2010/main" val="719704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0485" y="4715153"/>
            <a:ext cx="6336704" cy="4856678"/>
          </a:xfrm>
        </p:spPr>
        <p:txBody>
          <a:bodyPr>
            <a:normAutofit/>
          </a:bodyPr>
          <a:lstStyle/>
          <a:p>
            <a:r>
              <a:rPr lang="en-GB" sz="1800" dirty="0" smtClean="0"/>
              <a:t>The structural engineer or HVAC engineer will also have an influence on ceiling voids and the space that is available for luminaires.   These spaces are getting tighter with more and more equipment being installed, so we need to understand the impact this will have.</a:t>
            </a:r>
          </a:p>
          <a:p>
            <a:endParaRPr lang="en-GB" sz="1800" dirty="0" smtClean="0"/>
          </a:p>
          <a:p>
            <a:r>
              <a:rPr lang="en-GB" sz="1800" dirty="0" smtClean="0"/>
              <a:t>Temperature is a critical factor for most luminaires, whether LED, fluorescent or discharge so air circulation will  need to be considered.  The chilled beam concept is becoming increasingly popular in office developments and integration of other cooling methods i.e. air handling luminaires is also common.  </a:t>
            </a:r>
          </a:p>
          <a:p>
            <a:endParaRPr lang="en-GB" sz="1800" dirty="0"/>
          </a:p>
          <a:p>
            <a:r>
              <a:rPr lang="en-GB" sz="1800" dirty="0" smtClean="0"/>
              <a:t>The new LG7 has a chapter on the integration with mechanical services that will be of interest to many building service engineers.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20</a:t>
            </a:fld>
            <a:endParaRPr lang="de-DE"/>
          </a:p>
        </p:txBody>
      </p:sp>
    </p:spTree>
    <p:extLst>
      <p:ext uri="{BB962C8B-B14F-4D97-AF65-F5344CB8AC3E}">
        <p14:creationId xmlns:p14="http://schemas.microsoft.com/office/powerpoint/2010/main" val="2633951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8477" y="4715153"/>
            <a:ext cx="6480720" cy="4856678"/>
          </a:xfrm>
        </p:spPr>
        <p:txBody>
          <a:bodyPr>
            <a:normAutofit fontScale="85000" lnSpcReduction="10000"/>
          </a:bodyPr>
          <a:lstStyle/>
          <a:p>
            <a:r>
              <a:rPr lang="en-GB" sz="1800" dirty="0" smtClean="0"/>
              <a:t>The guide also touches on providing well-designed lighting to consider health and well-being.  </a:t>
            </a:r>
          </a:p>
          <a:p>
            <a:r>
              <a:rPr lang="en-GB" sz="1800" dirty="0" smtClean="0"/>
              <a:t>While it can be relatively easy to design a lighting scheme that only illuminates a designated task area and cuts energy used to a minimum, such a scheme would ignore the occupational health and well-being of the user. </a:t>
            </a:r>
          </a:p>
          <a:p>
            <a:endParaRPr lang="en-GB" sz="1800" dirty="0" smtClean="0"/>
          </a:p>
          <a:p>
            <a:r>
              <a:rPr lang="en-GB" sz="1800" dirty="0" smtClean="0"/>
              <a:t>Background lighting and illumination of walls and ceilings will clearly use energy but such elements of the lighting design should not be omitted simply to satisfy energy saving goals. </a:t>
            </a:r>
          </a:p>
          <a:p>
            <a:endParaRPr lang="en-GB" sz="1800" dirty="0" smtClean="0"/>
          </a:p>
          <a:p>
            <a:r>
              <a:rPr lang="en-GB" sz="1800" dirty="0" smtClean="0"/>
              <a:t>Lighting can have a positive or negative impact on the occupants of an office.   Our bodies are used to the lighting around us changing as the day progresses. Daylight is constantly changing due to sun position, height and intensity, as well as colour,  particularly at the beginning and end of the day.   Cloud cover can make such changes appear relatively quick and random.  </a:t>
            </a:r>
          </a:p>
          <a:p>
            <a:r>
              <a:rPr lang="en-GB" sz="1800" dirty="0" smtClean="0"/>
              <a:t>It is possible with the appropriate control system and associated luminaires to mimic, in some degree, the change in sky and the lighting diversity it brings throughout the day -  the theory being that this will have a positive impact on the occupants well-being. </a:t>
            </a:r>
          </a:p>
          <a:p>
            <a:r>
              <a:rPr lang="en-GB" sz="1800" dirty="0" smtClean="0"/>
              <a:t>While such systems are not common they may be appropriate in some situations.</a:t>
            </a:r>
          </a:p>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21</a:t>
            </a:fld>
            <a:endParaRPr lang="de-DE"/>
          </a:p>
        </p:txBody>
      </p:sp>
    </p:spTree>
    <p:extLst>
      <p:ext uri="{BB962C8B-B14F-4D97-AF65-F5344CB8AC3E}">
        <p14:creationId xmlns:p14="http://schemas.microsoft.com/office/powerpoint/2010/main" val="186072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4</a:t>
            </a:fld>
            <a:endParaRPr lang="de-DE"/>
          </a:p>
        </p:txBody>
      </p:sp>
    </p:spTree>
    <p:extLst>
      <p:ext uri="{BB962C8B-B14F-4D97-AF65-F5344CB8AC3E}">
        <p14:creationId xmlns:p14="http://schemas.microsoft.com/office/powerpoint/2010/main" val="173818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There are detailed solutions for all office types and shapes, including the thorny subject of the speculative office development. </a:t>
            </a:r>
          </a:p>
          <a:p>
            <a:endParaRPr lang="en-GB" sz="1800" dirty="0"/>
          </a:p>
          <a:p>
            <a:r>
              <a:rPr lang="en-GB" sz="1800" dirty="0" smtClean="0"/>
              <a:t>It shows how assumptions can be made to deal with balancing daylight, where a nominal corridor and break out spaces might be, how to cope with subsequent positioning of partitions and many other useful hints when designing a lighting scheme.</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22</a:t>
            </a:fld>
            <a:endParaRPr lang="de-DE"/>
          </a:p>
        </p:txBody>
      </p:sp>
    </p:spTree>
    <p:extLst>
      <p:ext uri="{BB962C8B-B14F-4D97-AF65-F5344CB8AC3E}">
        <p14:creationId xmlns:p14="http://schemas.microsoft.com/office/powerpoint/2010/main" val="2507825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So lets look at a practical example</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23</a:t>
            </a:fld>
            <a:endParaRPr lang="de-DE"/>
          </a:p>
        </p:txBody>
      </p:sp>
    </p:spTree>
    <p:extLst>
      <p:ext uri="{BB962C8B-B14F-4D97-AF65-F5344CB8AC3E}">
        <p14:creationId xmlns:p14="http://schemas.microsoft.com/office/powerpoint/2010/main" val="42546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A stunning Thames-side location with an unusual challenge gave TRILUX Lighting the opportunity to work with Foster + Partners on an office fit out which is part of their own London campus.</a:t>
            </a:r>
          </a:p>
          <a:p>
            <a:endParaRPr lang="en-GB" sz="1800" dirty="0" smtClean="0"/>
          </a:p>
          <a:p>
            <a:r>
              <a:rPr lang="en-GB" sz="1800" dirty="0" smtClean="0"/>
              <a:t>Located right next to the historic and very decorative Albert Bridge with views over the river and Battersea Park, this small office needed to reflect the values of Fosters with a calm, unobtrusive attention to detail.</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24</a:t>
            </a:fld>
            <a:endParaRPr lang="de-DE"/>
          </a:p>
        </p:txBody>
      </p:sp>
    </p:spTree>
    <p:extLst>
      <p:ext uri="{BB962C8B-B14F-4D97-AF65-F5344CB8AC3E}">
        <p14:creationId xmlns:p14="http://schemas.microsoft.com/office/powerpoint/2010/main" val="1152971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Fosters were willing to depart from the norm and totally embrace the new LG7 (EN12464) ideals of just lighting the task without going for uniformity across the entire office. </a:t>
            </a:r>
          </a:p>
          <a:p>
            <a:endParaRPr lang="en-GB" sz="1800" dirty="0"/>
          </a:p>
          <a:p>
            <a:r>
              <a:rPr lang="en-GB" sz="1800" dirty="0" smtClean="0"/>
              <a:t>We were fortunate in knowing where the desks would be but other items of furniture did change throughout the project.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25</a:t>
            </a:fld>
            <a:endParaRPr lang="de-DE"/>
          </a:p>
        </p:txBody>
      </p:sp>
    </p:spTree>
    <p:extLst>
      <p:ext uri="{BB962C8B-B14F-4D97-AF65-F5344CB8AC3E}">
        <p14:creationId xmlns:p14="http://schemas.microsoft.com/office/powerpoint/2010/main" val="551260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original concrete ceiling was to be kept and everything would be surface</a:t>
            </a:r>
            <a:r>
              <a:rPr lang="en-GB" sz="1800" baseline="0" dirty="0" smtClean="0"/>
              <a:t> mounted.  So we went through a variety of options from suspended direct/indirect to track mounted products as well as surface mounted circular fittings , but everything required conduit including the sensors, emergency fittings and CCTV.  </a:t>
            </a:r>
          </a:p>
          <a:p>
            <a:endParaRPr lang="en-GB" sz="1800" dirty="0"/>
          </a:p>
          <a:p>
            <a:r>
              <a:rPr lang="en-GB" sz="1800" baseline="0" dirty="0" smtClean="0"/>
              <a:t>The architect was very unhappy with all of the clutter on the ceiling and he decided to put in a suspended ceiling.</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26</a:t>
            </a:fld>
            <a:endParaRPr lang="de-DE"/>
          </a:p>
        </p:txBody>
      </p:sp>
    </p:spTree>
    <p:extLst>
      <p:ext uri="{BB962C8B-B14F-4D97-AF65-F5344CB8AC3E}">
        <p14:creationId xmlns:p14="http://schemas.microsoft.com/office/powerpoint/2010/main" val="2012377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final scheme utilised the </a:t>
            </a:r>
            <a:r>
              <a:rPr lang="en-GB" dirty="0" err="1" smtClean="0"/>
              <a:t>Trilux</a:t>
            </a:r>
            <a:r>
              <a:rPr lang="en-GB" dirty="0" smtClean="0"/>
              <a:t> </a:t>
            </a:r>
            <a:r>
              <a:rPr lang="en-GB" dirty="0" err="1" smtClean="0"/>
              <a:t>Inplana</a:t>
            </a:r>
            <a:r>
              <a:rPr lang="en-GB" dirty="0" smtClean="0"/>
              <a:t> in rows of four over the desk areas and created a differential in space by having a grid of 9 slightly smaller ones over the conference table. </a:t>
            </a:r>
          </a:p>
          <a:p>
            <a:endParaRPr lang="en-GB" dirty="0" smtClean="0"/>
          </a:p>
          <a:p>
            <a:r>
              <a:rPr lang="en-GB" dirty="0" smtClean="0"/>
              <a:t>Vertical surfaces and cylindrical illuminance were considered along with balancing the internal wall illumination with the considerable amount of daylight coming through the two adjacent walls of glass.</a:t>
            </a:r>
          </a:p>
          <a:p>
            <a:endParaRPr lang="en-GB" dirty="0" smtClean="0"/>
          </a:p>
          <a:p>
            <a:r>
              <a:rPr lang="en-GB" dirty="0" smtClean="0"/>
              <a:t>Interest was added by using the </a:t>
            </a:r>
            <a:r>
              <a:rPr lang="en-GB" dirty="0" err="1" smtClean="0"/>
              <a:t>Oktalite</a:t>
            </a:r>
            <a:r>
              <a:rPr lang="en-GB" dirty="0" smtClean="0"/>
              <a:t> Quad recessed luminaire along a wall of cupboards …..</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27</a:t>
            </a:fld>
            <a:endParaRPr lang="de-DE"/>
          </a:p>
        </p:txBody>
      </p:sp>
    </p:spTree>
    <p:extLst>
      <p:ext uri="{BB962C8B-B14F-4D97-AF65-F5344CB8AC3E}">
        <p14:creationId xmlns:p14="http://schemas.microsoft.com/office/powerpoint/2010/main" val="38584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28</a:t>
            </a:fld>
            <a:endParaRPr lang="de-DE"/>
          </a:p>
        </p:txBody>
      </p:sp>
    </p:spTree>
    <p:extLst>
      <p:ext uri="{BB962C8B-B14F-4D97-AF65-F5344CB8AC3E}">
        <p14:creationId xmlns:p14="http://schemas.microsoft.com/office/powerpoint/2010/main" val="94396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same Quad adjustable downlight provided high levels of accent light in 2 awkward corners which can now be used for display purposes.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29</a:t>
            </a:fld>
            <a:endParaRPr lang="de-DE"/>
          </a:p>
        </p:txBody>
      </p:sp>
    </p:spTree>
    <p:extLst>
      <p:ext uri="{BB962C8B-B14F-4D97-AF65-F5344CB8AC3E}">
        <p14:creationId xmlns:p14="http://schemas.microsoft.com/office/powerpoint/2010/main" val="58124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whole scheme is controlled by the new </a:t>
            </a:r>
            <a:r>
              <a:rPr lang="en-GB" sz="1800" dirty="0" err="1" smtClean="0"/>
              <a:t>LiveLink</a:t>
            </a:r>
            <a:r>
              <a:rPr lang="en-GB" sz="1800" dirty="0" smtClean="0"/>
              <a:t> wireless control system. </a:t>
            </a:r>
          </a:p>
          <a:p>
            <a:endParaRPr lang="en-GB" sz="1800" dirty="0"/>
          </a:p>
          <a:p>
            <a:r>
              <a:rPr lang="en-GB" sz="1800" dirty="0" smtClean="0"/>
              <a:t>This allows the occupants to select their required lighting scene either from their smart phone or from pushbuttons on the wall. </a:t>
            </a:r>
          </a:p>
          <a:p>
            <a:endParaRPr lang="en-GB" sz="1800" dirty="0"/>
          </a:p>
          <a:p>
            <a:r>
              <a:rPr lang="en-GB" sz="1800" dirty="0" smtClean="0"/>
              <a:t>As this system is so easy to commission it will allow a total change of usage in the future if required.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30</a:t>
            </a:fld>
            <a:endParaRPr lang="de-DE"/>
          </a:p>
        </p:txBody>
      </p:sp>
    </p:spTree>
    <p:extLst>
      <p:ext uri="{BB962C8B-B14F-4D97-AF65-F5344CB8AC3E}">
        <p14:creationId xmlns:p14="http://schemas.microsoft.com/office/powerpoint/2010/main" val="1261405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These pictures show the big</a:t>
            </a:r>
            <a:r>
              <a:rPr lang="en-GB" sz="1800" baseline="0" dirty="0" smtClean="0"/>
              <a:t> change that lighting the internal wall can make and why LG7 recommends vertical lighting so strongly.   </a:t>
            </a:r>
          </a:p>
          <a:p>
            <a:endParaRPr lang="en-GB" sz="1800" dirty="0"/>
          </a:p>
          <a:p>
            <a:r>
              <a:rPr lang="en-GB" sz="1800" baseline="0" dirty="0" smtClean="0"/>
              <a:t>Originally these cupboards were going to be half size so it was designed with a larger offset than we now have, but because the luminaires are adjustable we have been able to adapt; another key message from LG7 – liaise as much as possible with the design team and try to build in adaptability.</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31</a:t>
            </a:fld>
            <a:endParaRPr lang="de-DE"/>
          </a:p>
        </p:txBody>
      </p:sp>
    </p:spTree>
    <p:extLst>
      <p:ext uri="{BB962C8B-B14F-4D97-AF65-F5344CB8AC3E}">
        <p14:creationId xmlns:p14="http://schemas.microsoft.com/office/powerpoint/2010/main" val="7339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It is one of a series of publications written by the Society of Light and Lighting (which is part of CIBSE).   They produce the Code for Lighting,</a:t>
            </a:r>
            <a:r>
              <a:rPr lang="en-GB" sz="1800" baseline="0" dirty="0" smtClean="0"/>
              <a:t> The Handbook and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5</a:t>
            </a:fld>
            <a:endParaRPr lang="de-DE"/>
          </a:p>
        </p:txBody>
      </p:sp>
    </p:spTree>
    <p:extLst>
      <p:ext uri="{BB962C8B-B14F-4D97-AF65-F5344CB8AC3E}">
        <p14:creationId xmlns:p14="http://schemas.microsoft.com/office/powerpoint/2010/main" val="2990482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This document is probably not one that most people will read from cover to cover, but is designed to dip into when needing the answer to a particular question.</a:t>
            </a:r>
          </a:p>
          <a:p>
            <a:endParaRPr lang="en-GB" sz="1800" dirty="0"/>
          </a:p>
          <a:p>
            <a:r>
              <a:rPr lang="en-GB" sz="1800" dirty="0" smtClean="0"/>
              <a:t>It brings the guidance right up to date utilising the most recent legislation and reflects how we now use our office spaces.</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32</a:t>
            </a:fld>
            <a:endParaRPr lang="de-DE"/>
          </a:p>
        </p:txBody>
      </p:sp>
    </p:spTree>
    <p:extLst>
      <p:ext uri="{BB962C8B-B14F-4D97-AF65-F5344CB8AC3E}">
        <p14:creationId xmlns:p14="http://schemas.microsoft.com/office/powerpoint/2010/main" val="454705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33</a:t>
            </a:fld>
            <a:endParaRPr lang="de-DE"/>
          </a:p>
        </p:txBody>
      </p:sp>
    </p:spTree>
    <p:extLst>
      <p:ext uri="{BB962C8B-B14F-4D97-AF65-F5344CB8AC3E}">
        <p14:creationId xmlns:p14="http://schemas.microsoft.com/office/powerpoint/2010/main" val="366964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....a whole range of guides for different applications.  This particular guide to ‘Lighting for the Built Environment’ concentrates on offices. </a:t>
            </a:r>
          </a:p>
          <a:p>
            <a:endParaRPr lang="en-GB" sz="1800" dirty="0" smtClean="0"/>
          </a:p>
          <a:p>
            <a:r>
              <a:rPr lang="en-GB" sz="1800" dirty="0" smtClean="0"/>
              <a:t>Published in October 2015, it is primarily intended to provide guidance to those responsible for the design, installation, commissioning, operation and maintenance of building services. It will be necessary for the users of the guidance to exercise their own professional judgement when deciding whether to abide by all or depart from it. </a:t>
            </a:r>
          </a:p>
          <a:p>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6</a:t>
            </a:fld>
            <a:endParaRPr lang="de-DE"/>
          </a:p>
        </p:txBody>
      </p:sp>
    </p:spTree>
    <p:extLst>
      <p:ext uri="{BB962C8B-B14F-4D97-AF65-F5344CB8AC3E}">
        <p14:creationId xmlns:p14="http://schemas.microsoft.com/office/powerpoint/2010/main" val="204439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It has been 10 years since the previous edition was issued  when we were encouraged to think about vertical surfaces, contrast on the ceiling, the task and uniformity all while minimising energy use and maintaining a good visual environment for the occupants.  This was</a:t>
            </a:r>
            <a:r>
              <a:rPr lang="en-GB" sz="1800" baseline="0" dirty="0" smtClean="0"/>
              <a:t> nothing new, the previous 4 issues of The Code for Lighting showed this diagram in one form or another.  </a:t>
            </a:r>
          </a:p>
          <a:p>
            <a:endParaRPr lang="en-GB" sz="1800" baseline="0" dirty="0" smtClean="0"/>
          </a:p>
          <a:p>
            <a:r>
              <a:rPr lang="en-GB" sz="1600" dirty="0" smtClean="0"/>
              <a:t>Whilst only a guide,  LG7 was referred to in Part L of our building regulations, so it became something that should be ‘complied to’ - this resulted in some elements taking precedence over others i.e. ratios of ceiling</a:t>
            </a:r>
            <a:r>
              <a:rPr lang="en-GB" sz="1600" baseline="0" dirty="0" smtClean="0"/>
              <a:t> luminance versus task levels and </a:t>
            </a:r>
            <a:r>
              <a:rPr lang="en-GB" sz="1600" dirty="0" smtClean="0"/>
              <a:t>uniformity.</a:t>
            </a:r>
          </a:p>
          <a:p>
            <a:endParaRPr lang="en-GB" sz="1600" dirty="0" smtClean="0"/>
          </a:p>
          <a:p>
            <a:r>
              <a:rPr lang="en-GB" sz="1600" dirty="0" smtClean="0"/>
              <a:t>There is no such thing as an LG7 compliant luminaire.</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7</a:t>
            </a:fld>
            <a:endParaRPr lang="de-DE"/>
          </a:p>
        </p:txBody>
      </p:sp>
    </p:spTree>
    <p:extLst>
      <p:ext uri="{BB962C8B-B14F-4D97-AF65-F5344CB8AC3E}">
        <p14:creationId xmlns:p14="http://schemas.microsoft.com/office/powerpoint/2010/main" val="284349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new guide tries to redress the balance. Where uniformity, both of the ceiling and the task, became all important, we can now use discretion and understanding of the space to create a more interesting visual environment and to not be afraid of the resultant slightly darker spaces. </a:t>
            </a:r>
          </a:p>
          <a:p>
            <a:endParaRPr lang="en-GB" sz="1800" dirty="0"/>
          </a:p>
          <a:p>
            <a:r>
              <a:rPr lang="en-GB" sz="1800" dirty="0" smtClean="0"/>
              <a:t>The new guide also reflects the changes made to the European Standard for Indoor Workspaces (EN12464-1) and the SLL Code for Lighting, giving options and suggestions on how to use these standards.</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8</a:t>
            </a:fld>
            <a:endParaRPr lang="de-DE"/>
          </a:p>
        </p:txBody>
      </p:sp>
    </p:spTree>
    <p:extLst>
      <p:ext uri="{BB962C8B-B14F-4D97-AF65-F5344CB8AC3E}">
        <p14:creationId xmlns:p14="http://schemas.microsoft.com/office/powerpoint/2010/main" val="172923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way we use office spaces has changed considerably in the last 10 years. Hot desking is no longer unusual and our use of desktop computer screens has also changed. </a:t>
            </a:r>
          </a:p>
          <a:p>
            <a:endParaRPr lang="en-GB" sz="1800" dirty="0"/>
          </a:p>
          <a:p>
            <a:r>
              <a:rPr lang="en-GB" sz="1800" dirty="0" smtClean="0"/>
              <a:t>The modern office  has to contend with laptops and tablets, informal discussions, telephone conference meetings or, at the other extreme, multi-screen work stations.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9</a:t>
            </a:fld>
            <a:endParaRPr lang="de-DE"/>
          </a:p>
        </p:txBody>
      </p:sp>
    </p:spTree>
    <p:extLst>
      <p:ext uri="{BB962C8B-B14F-4D97-AF65-F5344CB8AC3E}">
        <p14:creationId xmlns:p14="http://schemas.microsoft.com/office/powerpoint/2010/main" val="366393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7" y="4715153"/>
            <a:ext cx="5743405" cy="4466987"/>
          </a:xfrm>
        </p:spPr>
        <p:txBody>
          <a:bodyPr>
            <a:normAutofit/>
          </a:bodyPr>
          <a:lstStyle/>
          <a:p>
            <a:r>
              <a:rPr lang="en-GB" sz="1800" dirty="0" smtClean="0"/>
              <a:t>This simple question results in many more questions </a:t>
            </a:r>
          </a:p>
          <a:p>
            <a:r>
              <a:rPr lang="en-GB" sz="1800" dirty="0" smtClean="0"/>
              <a:t> </a:t>
            </a:r>
          </a:p>
          <a:p>
            <a:r>
              <a:rPr lang="en-GB" sz="1800" dirty="0"/>
              <a:t>W</a:t>
            </a:r>
            <a:r>
              <a:rPr lang="en-GB" sz="1800" dirty="0" smtClean="0"/>
              <a:t>ho is the user (an end client, a tenant or unknown)?  </a:t>
            </a:r>
          </a:p>
          <a:p>
            <a:endParaRPr lang="en-GB" sz="1800" dirty="0" smtClean="0"/>
          </a:p>
          <a:p>
            <a:r>
              <a:rPr lang="en-GB" sz="1800" dirty="0" smtClean="0"/>
              <a:t>What function will they be doing?</a:t>
            </a:r>
          </a:p>
          <a:p>
            <a:endParaRPr lang="en-GB" sz="1800" dirty="0"/>
          </a:p>
          <a:p>
            <a:r>
              <a:rPr lang="en-GB" sz="1800" dirty="0" smtClean="0"/>
              <a:t> Is it only screen based?  </a:t>
            </a:r>
            <a:endParaRPr lang="en-GB" sz="1800" dirty="0"/>
          </a:p>
          <a:p>
            <a:r>
              <a:rPr lang="en-GB" sz="1800" dirty="0" smtClean="0"/>
              <a:t>Is it the size of a desk or an A4 piece of paper?</a:t>
            </a:r>
          </a:p>
          <a:p>
            <a:endParaRPr lang="en-GB" sz="1800" dirty="0" smtClean="0"/>
          </a:p>
          <a:p>
            <a:r>
              <a:rPr lang="en-GB" sz="1800" dirty="0" smtClean="0"/>
              <a:t>Is it a fixed location? </a:t>
            </a:r>
          </a:p>
          <a:p>
            <a:r>
              <a:rPr lang="en-GB" sz="1800" dirty="0" smtClean="0"/>
              <a:t>Is it meeting</a:t>
            </a:r>
            <a:r>
              <a:rPr lang="en-GB" sz="1800" baseline="0" dirty="0" smtClean="0"/>
              <a:t> based? </a:t>
            </a:r>
          </a:p>
          <a:p>
            <a:r>
              <a:rPr lang="en-GB" sz="1800" baseline="0" dirty="0" smtClean="0"/>
              <a:t>Formal or informal?</a:t>
            </a:r>
            <a:r>
              <a:rPr lang="en-GB" sz="1800" dirty="0" smtClean="0"/>
              <a:t> </a:t>
            </a:r>
          </a:p>
          <a:p>
            <a:endParaRPr lang="en-GB" sz="1800" dirty="0" smtClean="0"/>
          </a:p>
          <a:p>
            <a:r>
              <a:rPr lang="en-GB" sz="1800" dirty="0" smtClean="0"/>
              <a:t>Or is it a speculative office where the whole space could be used for anything?</a:t>
            </a:r>
          </a:p>
        </p:txBody>
      </p:sp>
      <p:sp>
        <p:nvSpPr>
          <p:cNvPr id="4" name="Slide Number Placeholder 3"/>
          <p:cNvSpPr>
            <a:spLocks noGrp="1"/>
          </p:cNvSpPr>
          <p:nvPr>
            <p:ph type="sldNum" sz="quarter" idx="10"/>
          </p:nvPr>
        </p:nvSpPr>
        <p:spPr/>
        <p:txBody>
          <a:bodyPr/>
          <a:lstStyle/>
          <a:p>
            <a:fld id="{C41A2DF2-E317-4A31-9A2F-C2BC55A8925E}" type="slidenum">
              <a:rPr lang="de-DE" smtClean="0"/>
              <a:pPr/>
              <a:t>10</a:t>
            </a:fld>
            <a:endParaRPr lang="de-DE"/>
          </a:p>
        </p:txBody>
      </p:sp>
    </p:spTree>
    <p:extLst>
      <p:ext uri="{BB962C8B-B14F-4D97-AF65-F5344CB8AC3E}">
        <p14:creationId xmlns:p14="http://schemas.microsoft.com/office/powerpoint/2010/main" val="3227963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smtClean="0"/>
              <a:t>The ideal is to know the answers to all of these questions, look up the task in the tables, find out what illuminance levels are needed and go onto the next step.  </a:t>
            </a:r>
          </a:p>
          <a:p>
            <a:endParaRPr lang="en-GB" sz="1800" dirty="0"/>
          </a:p>
          <a:p>
            <a:r>
              <a:rPr lang="en-GB" sz="1800" dirty="0" smtClean="0"/>
              <a:t>But the reality is that one or more of the answers will not be known. </a:t>
            </a:r>
          </a:p>
          <a:p>
            <a:endParaRPr lang="en-GB" sz="1800" dirty="0"/>
          </a:p>
          <a:p>
            <a:r>
              <a:rPr lang="en-GB" sz="1800" dirty="0" smtClean="0"/>
              <a:t>The new LG7 offers many considerations in these situations which could help to reduce the light levels and therefore energy consumption.  So more of this later….</a:t>
            </a:r>
          </a:p>
          <a:p>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11</a:t>
            </a:fld>
            <a:endParaRPr lang="de-DE"/>
          </a:p>
        </p:txBody>
      </p:sp>
    </p:spTree>
    <p:extLst>
      <p:ext uri="{BB962C8B-B14F-4D97-AF65-F5344CB8AC3E}">
        <p14:creationId xmlns:p14="http://schemas.microsoft.com/office/powerpoint/2010/main" val="37065909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0298" t="27932"/>
          <a:stretch/>
        </p:blipFill>
        <p:spPr bwMode="auto">
          <a:xfrm>
            <a:off x="-1" y="-1"/>
            <a:ext cx="6210288" cy="6414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6718424" y="384000"/>
            <a:ext cx="5439836" cy="614116"/>
          </a:xfrm>
          <a:prstGeom prst="rect">
            <a:avLst/>
          </a:prstGeom>
        </p:spPr>
        <p:txBody>
          <a:bodyPr lIns="130046" tIns="65023" rIns="130046" bIns="65023"/>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6707859" y="994904"/>
            <a:ext cx="5427167" cy="2151663"/>
          </a:xfrm>
          <a:prstGeom prst="rect">
            <a:avLst/>
          </a:prstGeom>
        </p:spPr>
        <p:txBody>
          <a:bodyPr lIns="130046" tIns="65023" rIns="130046" bIns="65023"/>
          <a:lstStyle>
            <a:lvl1pPr marL="0" indent="0" algn="r">
              <a:buNone/>
              <a:defRPr sz="2400" b="1" cap="all" baseline="0">
                <a:solidFill>
                  <a:schemeClr val="tx1"/>
                </a:solidFill>
              </a:defRPr>
            </a:lvl1pPr>
          </a:lstStyle>
          <a:p>
            <a:pPr lvl="0"/>
            <a:r>
              <a:rPr lang="de-DE" dirty="0" smtClean="0"/>
              <a:t>WHAT IS LG7?</a:t>
            </a:r>
            <a:endParaRPr lang="de-DE" dirty="0"/>
          </a:p>
        </p:txBody>
      </p:sp>
      <p:sp>
        <p:nvSpPr>
          <p:cNvPr id="16"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875" y="1706563"/>
            <a:ext cx="577532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78600" y="1706563"/>
            <a:ext cx="577532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674F254-63D4-485A-8ED1-F5A8CDC9C8B0}" type="datetimeFigureOut">
              <a:rPr lang="en-GB" smtClean="0"/>
              <a:t>31/05/2016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1185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875" y="1636713"/>
            <a:ext cx="5745163"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2319338"/>
            <a:ext cx="5745163"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5588" y="1636713"/>
            <a:ext cx="5748337"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2319338"/>
            <a:ext cx="5748337"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674F254-63D4-485A-8ED1-F5A8CDC9C8B0}" type="datetimeFigureOut">
              <a:rPr lang="en-GB" smtClean="0"/>
              <a:t>31/05/2016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4075546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674F254-63D4-485A-8ED1-F5A8CDC9C8B0}" type="datetimeFigureOut">
              <a:rPr lang="en-GB" smtClean="0"/>
              <a:t>31/05/2016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2939391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4F254-63D4-485A-8ED1-F5A8CDC9C8B0}" type="datetimeFigureOut">
              <a:rPr lang="en-GB" smtClean="0"/>
              <a:t>31/05/2016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326089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290513"/>
            <a:ext cx="4278313" cy="12398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5084763" y="290513"/>
            <a:ext cx="7269162"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875" y="1530350"/>
            <a:ext cx="427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74F254-63D4-485A-8ED1-F5A8CDC9C8B0}" type="datetimeFigureOut">
              <a:rPr lang="en-GB" smtClean="0"/>
              <a:t>31/05/2016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91099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5121275"/>
            <a:ext cx="7802563" cy="6032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549525" y="654050"/>
            <a:ext cx="7802563"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549525" y="5724525"/>
            <a:ext cx="7802563"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74F254-63D4-485A-8ED1-F5A8CDC9C8B0}" type="datetimeFigureOut">
              <a:rPr lang="en-GB" smtClean="0"/>
              <a:t>31/05/2016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998884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31/05/2016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4099724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93688"/>
            <a:ext cx="2925762" cy="62404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875" y="293688"/>
            <a:ext cx="8624888" cy="6240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31/05/2016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28554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9" name="Textplatzhalter 8"/>
          <p:cNvSpPr>
            <a:spLocks noGrp="1"/>
          </p:cNvSpPr>
          <p:nvPr>
            <p:ph type="body" sz="quarter" idx="11" hasCustomPrompt="1"/>
          </p:nvPr>
        </p:nvSpPr>
        <p:spPr>
          <a:xfrm>
            <a:off x="767363" y="1810468"/>
            <a:ext cx="11367663" cy="4066257"/>
          </a:xfrm>
          <a:prstGeom prst="rect">
            <a:avLst/>
          </a:prstGeom>
        </p:spPr>
        <p:txBody>
          <a:bodyPr lIns="130046" tIns="65023" rIns="130046" bIns="65023"/>
          <a:lstStyle>
            <a:lvl1pPr marL="261898" indent="-261898">
              <a:defRPr sz="1600">
                <a:solidFill>
                  <a:schemeClr val="tx1"/>
                </a:solidFill>
                <a:latin typeface="Arial" pitchFamily="34" charset="0"/>
                <a:cs typeface="Arial" pitchFamily="34" charset="0"/>
              </a:defRPr>
            </a:lvl1pPr>
            <a:lvl2pPr marL="512508" indent="-252867">
              <a:defRPr sz="1400">
                <a:latin typeface="Arial" pitchFamily="34" charset="0"/>
                <a:cs typeface="Arial" pitchFamily="34" charset="0"/>
              </a:defRPr>
            </a:lvl2pPr>
            <a:lvl3pPr marL="767632" indent="-259641">
              <a:defRPr sz="1200">
                <a:latin typeface="Arial" pitchFamily="34" charset="0"/>
                <a:cs typeface="Arial" pitchFamily="34" charset="0"/>
              </a:defRPr>
            </a:lvl3pPr>
            <a:lvl4pPr marL="1020500" indent="-250610">
              <a:defRPr sz="1200">
                <a:latin typeface="Arial" pitchFamily="34" charset="0"/>
                <a:cs typeface="Arial" pitchFamily="34" charset="0"/>
              </a:defRPr>
            </a:lvl4pPr>
            <a:lvl5pPr marL="1275625" indent="-257383">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endParaRPr lang="de-DE" dirty="0"/>
          </a:p>
        </p:txBody>
      </p:sp>
      <p:sp>
        <p:nvSpPr>
          <p:cNvPr id="11"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8" name="Diagrammplatzhalter 7"/>
          <p:cNvSpPr>
            <a:spLocks noGrp="1"/>
          </p:cNvSpPr>
          <p:nvPr>
            <p:ph type="chart" sz="quarter" idx="12"/>
          </p:nvPr>
        </p:nvSpPr>
        <p:spPr>
          <a:xfrm>
            <a:off x="767363" y="1815042"/>
            <a:ext cx="11367912" cy="4095609"/>
          </a:xfrm>
          <a:prstGeom prst="rect">
            <a:avLst/>
          </a:prstGeom>
        </p:spPr>
        <p:txBody>
          <a:bodyPr lIns="130046" tIns="65023" rIns="130046" bIns="65023"/>
          <a:lstStyle>
            <a:lvl1pPr marL="261898" indent="-228033">
              <a:defRPr sz="1600">
                <a:solidFill>
                  <a:schemeClr val="tx1"/>
                </a:solidFill>
              </a:defRPr>
            </a:lvl1pPr>
          </a:lstStyle>
          <a:p>
            <a:r>
              <a:rPr lang="en-US" smtClean="0"/>
              <a:t>Click icon to add chart</a:t>
            </a:r>
            <a:endParaRPr lang="de-DE" dirty="0"/>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3"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5" y="1814196"/>
            <a:ext cx="11367912"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3" name="Textplatzhalter 11"/>
          <p:cNvSpPr>
            <a:spLocks noGrp="1"/>
          </p:cNvSpPr>
          <p:nvPr>
            <p:ph type="body" sz="quarter" idx="15"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6"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6502400"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14" name="Textplatzhalter 11"/>
          <p:cNvSpPr>
            <a:spLocks noGrp="1"/>
          </p:cNvSpPr>
          <p:nvPr>
            <p:ph type="body" sz="quarter" idx="16"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4329" t="48970"/>
          <a:stretch/>
        </p:blipFill>
        <p:spPr bwMode="auto">
          <a:xfrm>
            <a:off x="1" y="1"/>
            <a:ext cx="5851126" cy="4542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5990344" y="5091290"/>
            <a:ext cx="6145213" cy="1126630"/>
          </a:xfrm>
          <a:prstGeom prst="rect">
            <a:avLst/>
          </a:prstGeom>
        </p:spPr>
        <p:txBody>
          <a:bodyPr lIns="130046" tIns="65023" rIns="130046" bIns="65023"/>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
        <p:nvSpPr>
          <p:cNvPr id="9"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2271713"/>
            <a:ext cx="11055350" cy="1568450"/>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1038" y="4144963"/>
            <a:ext cx="9102725" cy="18700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31/05/2016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40843276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31/05/2016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1830397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4700588"/>
            <a:ext cx="11053762" cy="145256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1027113" y="3100388"/>
            <a:ext cx="11053762" cy="16002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74F254-63D4-485A-8ED1-F5A8CDC9C8B0}" type="datetimeFigureOut">
              <a:rPr lang="en-GB" smtClean="0"/>
              <a:t>31/05/2016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223114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p:nvSpPr>
        <p:spPr bwMode="auto">
          <a:xfrm flipV="1">
            <a:off x="0" y="6799403"/>
            <a:ext cx="13004800" cy="515891"/>
          </a:xfrm>
          <a:prstGeom prst="rect">
            <a:avLst/>
          </a:prstGeom>
          <a:solidFill>
            <a:srgbClr val="C4C4C4"/>
          </a:solidFill>
          <a:ln>
            <a:noFill/>
          </a:ln>
          <a:extLst/>
        </p:spPr>
        <p:txBody>
          <a:bodyPr vert="horz" wrap="square" lIns="130046" tIns="65023" rIns="130046" bIns="65023" numCol="1" anchor="t" anchorCtr="0" compatLnSpc="1">
            <a:prstTxWarp prst="textNoShape">
              <a:avLst/>
            </a:prstTxWarp>
          </a:bodyPr>
          <a:lstStyle/>
          <a:p>
            <a:endParaRPr lang="de-DE"/>
          </a:p>
        </p:txBody>
      </p:sp>
      <p:sp>
        <p:nvSpPr>
          <p:cNvPr id="7" name="Textplatzhalter 14"/>
          <p:cNvSpPr txBox="1">
            <a:spLocks/>
          </p:cNvSpPr>
          <p:nvPr/>
        </p:nvSpPr>
        <p:spPr>
          <a:xfrm>
            <a:off x="743611" y="6934765"/>
            <a:ext cx="3198505" cy="195514"/>
          </a:xfrm>
          <a:prstGeom prst="rect">
            <a:avLst/>
          </a:prstGeom>
        </p:spPr>
        <p:txBody>
          <a:bodyPr lIns="130046" tIns="65023" rIns="130046" bIns="65023"/>
          <a:lstStyle>
            <a:lvl1pPr>
              <a:buNone/>
              <a:defRPr sz="800" baseline="0">
                <a:solidFill>
                  <a:schemeClr val="bg1"/>
                </a:solidFill>
              </a:defRPr>
            </a:lvl1pPr>
          </a:lstStyle>
          <a:p>
            <a:pPr marL="487672" marR="0" lvl="0" indent="-487672" algn="l" defTabSz="1300460" rtl="0" eaLnBrk="1" fontAlgn="auto" latinLnBrk="0" hangingPunct="1">
              <a:lnSpc>
                <a:spcPct val="100000"/>
              </a:lnSpc>
              <a:spcBef>
                <a:spcPct val="20000"/>
              </a:spcBef>
              <a:spcAft>
                <a:spcPts val="0"/>
              </a:spcAft>
              <a:buClrTx/>
              <a:buSzTx/>
              <a:buFont typeface="Arial" pitchFamily="34" charset="0"/>
              <a:buNone/>
              <a:tabLst/>
              <a:defRPr/>
            </a:pPr>
            <a:r>
              <a:rPr kumimoji="0" lang="de-DE"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2016</a:t>
            </a:r>
          </a:p>
        </p:txBody>
      </p:sp>
      <p:pic>
        <p:nvPicPr>
          <p:cNvPr id="5" name="Picture 2" descr="C:\Users\awagner\AppData\Local\Microsoft\Windows\Temporary Internet Files\Content.Outlook\SWN8Z4MB\TRILUX_AK_linksbündig.jpg"/>
          <p:cNvPicPr>
            <a:picLocks noChangeAspect="1" noChangeArrowheads="1"/>
          </p:cNvPicPr>
          <p:nvPr/>
        </p:nvPicPr>
        <p:blipFill>
          <a:blip r:embed="rId8" cstate="print"/>
          <a:srcRect/>
          <a:stretch>
            <a:fillRect/>
          </a:stretch>
        </p:blipFill>
        <p:spPr bwMode="auto">
          <a:xfrm>
            <a:off x="9791345" y="6804000"/>
            <a:ext cx="2255672" cy="5112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3" r:id="rId2"/>
    <p:sldLayoutId id="2147483660" r:id="rId3"/>
    <p:sldLayoutId id="2147483662" r:id="rId4"/>
    <p:sldLayoutId id="2147483664" r:id="rId5"/>
    <p:sldLayoutId id="2147483665" r:id="rId6"/>
  </p:sldLayoutIdLst>
  <p:timing>
    <p:tnLst>
      <p:par>
        <p:cTn id="1" dur="indefinite" restart="never" nodeType="tmRoot"/>
      </p:par>
    </p:tnLst>
  </p:timing>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lang="en-GB" sz="1000" kern="1200" baseline="0" dirty="0" smtClean="0">
          <a:solidFill>
            <a:srgbClr val="9C9D9D"/>
          </a:solidFill>
          <a:latin typeface="Arial" pitchFamily="34" charset="0"/>
          <a:ea typeface="+mn-ea"/>
          <a:cs typeface="Arial" pitchFamily="34" charset="0"/>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293688"/>
            <a:ext cx="11703050" cy="12192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875" y="1706563"/>
            <a:ext cx="11703050" cy="48275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50875" y="6780213"/>
            <a:ext cx="3033713" cy="3889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smtClean="0"/>
              <a:t>2016</a:t>
            </a:r>
            <a:endParaRPr lang="en-GB" dirty="0"/>
          </a:p>
        </p:txBody>
      </p:sp>
      <p:sp>
        <p:nvSpPr>
          <p:cNvPr id="5" name="Footer Placeholder 4"/>
          <p:cNvSpPr>
            <a:spLocks noGrp="1"/>
          </p:cNvSpPr>
          <p:nvPr>
            <p:ph type="ftr" sz="quarter" idx="3"/>
          </p:nvPr>
        </p:nvSpPr>
        <p:spPr>
          <a:xfrm>
            <a:off x="4443413" y="6780213"/>
            <a:ext cx="4117975" cy="3889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smtClean="0"/>
              <a:t>HELEN LOOMES</a:t>
            </a:r>
            <a:endParaRPr lang="en-GB" dirty="0"/>
          </a:p>
        </p:txBody>
      </p:sp>
      <p:sp>
        <p:nvSpPr>
          <p:cNvPr id="6" name="Slide Number Placeholder 5"/>
          <p:cNvSpPr>
            <a:spLocks noGrp="1"/>
          </p:cNvSpPr>
          <p:nvPr>
            <p:ph type="sldNum" sz="quarter" idx="4"/>
          </p:nvPr>
        </p:nvSpPr>
        <p:spPr>
          <a:xfrm>
            <a:off x="9320213" y="6780213"/>
            <a:ext cx="3033712" cy="388937"/>
          </a:xfrm>
          <a:prstGeom prst="rect">
            <a:avLst/>
          </a:prstGeom>
        </p:spPr>
        <p:txBody>
          <a:bodyPr vert="horz" lIns="91440" tIns="45720" rIns="91440" bIns="45720" rtlCol="0" anchor="ctr"/>
          <a:lstStyle>
            <a:lvl1pPr algn="r">
              <a:defRPr sz="1200">
                <a:solidFill>
                  <a:schemeClr val="tx1">
                    <a:tint val="75000"/>
                  </a:schemeClr>
                </a:solidFill>
              </a:defRPr>
            </a:lvl1pPr>
          </a:lstStyle>
          <a:p>
            <a:fld id="{F2762571-AFC3-4227-85DB-34723FAB5886}" type="slidenum">
              <a:rPr lang="en-GB" smtClean="0"/>
              <a:t>‹#›</a:t>
            </a:fld>
            <a:endParaRPr lang="en-GB"/>
          </a:p>
        </p:txBody>
      </p:sp>
    </p:spTree>
    <p:extLst>
      <p:ext uri="{BB962C8B-B14F-4D97-AF65-F5344CB8AC3E}">
        <p14:creationId xmlns:p14="http://schemas.microsoft.com/office/powerpoint/2010/main" val="18962278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A GUIDE FOR WORKPLACE LIGHTING</a:t>
            </a:r>
            <a:endParaRPr lang="en-GB" dirty="0"/>
          </a:p>
        </p:txBody>
      </p:sp>
      <p:sp>
        <p:nvSpPr>
          <p:cNvPr id="3" name="Text Placeholder 2"/>
          <p:cNvSpPr>
            <a:spLocks noGrp="1"/>
          </p:cNvSpPr>
          <p:nvPr>
            <p:ph type="body" sz="quarter" idx="12"/>
          </p:nvPr>
        </p:nvSpPr>
        <p:spPr/>
        <p:txBody>
          <a:bodyPr/>
          <a:lstStyle/>
          <a:p>
            <a:r>
              <a:rPr lang="en-GB" dirty="0" smtClean="0"/>
              <a:t>WHAT IS LG7?</a:t>
            </a:r>
          </a:p>
        </p:txBody>
      </p:sp>
      <p:sp>
        <p:nvSpPr>
          <p:cNvPr id="4" name="Text Placeholder 3"/>
          <p:cNvSpPr>
            <a:spLocks noGrp="1"/>
          </p:cNvSpPr>
          <p:nvPr>
            <p:ph type="body" sz="quarter" idx="13"/>
          </p:nvPr>
        </p:nvSpPr>
        <p:spPr/>
        <p:txBody>
          <a:bodyPr/>
          <a:lstStyle/>
          <a:p>
            <a:r>
              <a:rPr lang="en-GB" dirty="0" smtClean="0"/>
              <a:t>HELEN LOOMES</a:t>
            </a:r>
            <a:endParaRPr lang="en-GB" dirty="0"/>
          </a:p>
        </p:txBody>
      </p:sp>
    </p:spTree>
    <p:extLst>
      <p:ext uri="{BB962C8B-B14F-4D97-AF65-F5344CB8AC3E}">
        <p14:creationId xmlns:p14="http://schemas.microsoft.com/office/powerpoint/2010/main" val="3963032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endParaRPr lang="en-GB" dirty="0"/>
          </a:p>
        </p:txBody>
      </p:sp>
      <p:sp>
        <p:nvSpPr>
          <p:cNvPr id="3" name="Title 2"/>
          <p:cNvSpPr>
            <a:spLocks noGrp="1"/>
          </p:cNvSpPr>
          <p:nvPr>
            <p:ph type="title"/>
          </p:nvPr>
        </p:nvSpPr>
        <p:spPr/>
        <p:txBody>
          <a:bodyPr/>
          <a:lstStyle/>
          <a:p>
            <a:r>
              <a:rPr lang="en-GB" dirty="0"/>
              <a:t/>
            </a:r>
            <a:br>
              <a:rPr lang="en-GB" dirty="0"/>
            </a:br>
            <a:r>
              <a:rPr lang="en-GB" dirty="0"/>
              <a:t>WHAT IS THE TASK?</a:t>
            </a:r>
            <a:br>
              <a:rPr lang="en-GB" dirty="0"/>
            </a:b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8462" y="1857400"/>
            <a:ext cx="1357834" cy="164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824" y="1829709"/>
            <a:ext cx="18669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079" y="1713384"/>
            <a:ext cx="2330301" cy="195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4768" y="1785392"/>
            <a:ext cx="1800200" cy="178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9957" y="3873624"/>
            <a:ext cx="1856379" cy="1998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6729" y="3957836"/>
            <a:ext cx="160813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767363" y="3657600"/>
            <a:ext cx="113676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22080" y="1605600"/>
            <a:ext cx="0" cy="410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62"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5844" y="1605600"/>
            <a:ext cx="13112" cy="41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0018" y="1605600"/>
            <a:ext cx="13112" cy="41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6410" y="4017640"/>
            <a:ext cx="1714222" cy="153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282820" y="4017640"/>
            <a:ext cx="864096" cy="1569660"/>
          </a:xfrm>
          <a:prstGeom prst="rect">
            <a:avLst/>
          </a:prstGeom>
          <a:noFill/>
        </p:spPr>
        <p:txBody>
          <a:bodyPr wrap="square" rtlCol="0">
            <a:spAutoFit/>
          </a:bodyPr>
          <a:lstStyle/>
          <a:p>
            <a:r>
              <a:rPr lang="en-GB" sz="9600" b="1" dirty="0" smtClean="0">
                <a:latin typeface="Arial" pitchFamily="34" charset="0"/>
                <a:cs typeface="Arial" pitchFamily="34" charset="0"/>
              </a:rPr>
              <a:t>?</a:t>
            </a:r>
          </a:p>
        </p:txBody>
      </p:sp>
    </p:spTree>
    <p:extLst>
      <p:ext uri="{BB962C8B-B14F-4D97-AF65-F5344CB8AC3E}">
        <p14:creationId xmlns:p14="http://schemas.microsoft.com/office/powerpoint/2010/main" val="179410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Correct levels for the task</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868" y="1137320"/>
            <a:ext cx="1163515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408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Lighting the task</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
        <p:nvSpPr>
          <p:cNvPr id="6" name="Title 2"/>
          <p:cNvSpPr txBox="1">
            <a:spLocks/>
          </p:cNvSpPr>
          <p:nvPr/>
        </p:nvSpPr>
        <p:spPr>
          <a:xfrm>
            <a:off x="767363" y="594995"/>
            <a:ext cx="11367663" cy="1219200"/>
          </a:xfrm>
          <a:prstGeom prst="rect">
            <a:avLst/>
          </a:prstGeom>
        </p:spPr>
        <p:txBody>
          <a:bodyPr lIns="130046" tIns="65023" rIns="130046" bIns="65023"/>
          <a:lstStyle>
            <a:lvl1pPr algn="l" defTabSz="1300460" rtl="0" eaLnBrk="1" latinLnBrk="0" hangingPunct="1">
              <a:spcBef>
                <a:spcPct val="0"/>
              </a:spcBef>
              <a:buNone/>
              <a:defRPr sz="2000" b="1" kern="1200" cap="all" baseline="0">
                <a:solidFill>
                  <a:schemeClr val="tx1"/>
                </a:solidFill>
                <a:latin typeface="Arial" pitchFamily="34" charset="0"/>
                <a:ea typeface="+mj-ea"/>
                <a:cs typeface="Arial" pitchFamily="34" charset="0"/>
              </a:defRPr>
            </a:lvl1pPr>
          </a:lstStyle>
          <a:p>
            <a:endParaRPr lang="en-GB" dirty="0"/>
          </a:p>
        </p:txBody>
      </p:sp>
      <p:sp>
        <p:nvSpPr>
          <p:cNvPr id="7" name="Titel 1"/>
          <p:cNvSpPr txBox="1">
            <a:spLocks/>
          </p:cNvSpPr>
          <p:nvPr/>
        </p:nvSpPr>
        <p:spPr>
          <a:xfrm>
            <a:off x="1044575" y="877888"/>
            <a:ext cx="8401050" cy="475456"/>
          </a:xfrm>
          <a:prstGeom prst="rect">
            <a:avLst/>
          </a:prstGeom>
        </p:spPr>
        <p:txBody>
          <a:bodyPr lIns="130046" tIns="65023" rIns="130046" bIns="65023"/>
          <a:lstStyle>
            <a:lvl1pPr algn="l" defTabSz="1300460" rtl="0" eaLnBrk="1" latinLnBrk="0" hangingPunct="1">
              <a:spcBef>
                <a:spcPct val="0"/>
              </a:spcBef>
              <a:buNone/>
              <a:defRPr sz="2000" b="1" kern="1200" cap="all" baseline="0">
                <a:solidFill>
                  <a:schemeClr val="tx1"/>
                </a:solidFill>
                <a:latin typeface="Arial" pitchFamily="34" charset="0"/>
                <a:ea typeface="+mj-ea"/>
                <a:cs typeface="Arial" pitchFamily="34" charset="0"/>
              </a:defRPr>
            </a:lvl1pPr>
          </a:lstStyle>
          <a:p>
            <a:endParaRPr lang="de-DE" dirty="0" smtClean="0"/>
          </a:p>
        </p:txBody>
      </p:sp>
      <p:sp>
        <p:nvSpPr>
          <p:cNvPr id="8" name="Inhaltsplatzhalter 2"/>
          <p:cNvSpPr txBox="1">
            <a:spLocks/>
          </p:cNvSpPr>
          <p:nvPr/>
        </p:nvSpPr>
        <p:spPr>
          <a:xfrm>
            <a:off x="1044575" y="2047875"/>
            <a:ext cx="8397875" cy="4659313"/>
          </a:xfrm>
          <a:prstGeom prst="rect">
            <a:avLst/>
          </a:prstGeom>
        </p:spPr>
        <p:txBody>
          <a:bodyPr/>
          <a:lstStyle>
            <a:lvl1pPr marL="487672" indent="-487672" algn="l" defTabSz="1300460" rtl="0" eaLnBrk="1" latinLnBrk="0" hangingPunct="1">
              <a:spcBef>
                <a:spcPct val="20000"/>
              </a:spcBef>
              <a:buFont typeface="Arial" pitchFamily="34" charset="0"/>
              <a:buChar char="•"/>
              <a:defRPr lang="en-GB" sz="1000" kern="1200" baseline="0" dirty="0" smtClean="0">
                <a:solidFill>
                  <a:srgbClr val="9C9D9D"/>
                </a:solidFill>
                <a:latin typeface="Arial" pitchFamily="34" charset="0"/>
                <a:ea typeface="+mn-ea"/>
                <a:cs typeface="Arial" pitchFamily="34" charset="0"/>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endParaRPr lang="en-US" smtClean="0"/>
          </a:p>
          <a:p>
            <a:endParaRPr lang="en-US"/>
          </a:p>
        </p:txBody>
      </p:sp>
      <p:sp>
        <p:nvSpPr>
          <p:cNvPr id="9" name="Foliennummernplatzhalter 3"/>
          <p:cNvSpPr txBox="1">
            <a:spLocks/>
          </p:cNvSpPr>
          <p:nvPr/>
        </p:nvSpPr>
        <p:spPr>
          <a:xfrm>
            <a:off x="9177338" y="7151688"/>
            <a:ext cx="269875" cy="120650"/>
          </a:xfrm>
          <a:prstGeom prst="rect">
            <a:avLst/>
          </a:prstGeom>
          <a:noFill/>
        </p:spPr>
        <p:txBody>
          <a:bodyPr/>
          <a:lst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a:lstStyle>
          <a:p>
            <a:fld id="{5A8F83EC-BC7A-47BC-BE82-DC4393D70CF1}" type="slidenum">
              <a:rPr lang="de-DE" smtClean="0">
                <a:latin typeface="Arial" charset="0"/>
                <a:cs typeface="Arial" charset="0"/>
              </a:rPr>
              <a:pPr/>
              <a:t>12</a:t>
            </a:fld>
            <a:endParaRPr lang="de-DE" smtClean="0">
              <a:latin typeface="Arial" charset="0"/>
              <a:cs typeface="Arial" charset="0"/>
            </a:endParaRPr>
          </a:p>
        </p:txBody>
      </p:sp>
      <p:sp>
        <p:nvSpPr>
          <p:cNvPr id="10" name="Textfeld 8"/>
          <p:cNvSpPr txBox="1">
            <a:spLocks noChangeArrowheads="1"/>
          </p:cNvSpPr>
          <p:nvPr/>
        </p:nvSpPr>
        <p:spPr bwMode="auto">
          <a:xfrm>
            <a:off x="7180263" y="5911750"/>
            <a:ext cx="2160587" cy="338138"/>
          </a:xfrm>
          <a:prstGeom prst="rect">
            <a:avLst/>
          </a:prstGeom>
          <a:noFill/>
          <a:ln w="9525">
            <a:noFill/>
            <a:miter lim="800000"/>
            <a:headEnd/>
            <a:tailEnd/>
          </a:ln>
        </p:spPr>
        <p:txBody>
          <a:bodyPr>
            <a:spAutoFit/>
          </a:bodyPr>
          <a:lstStyle/>
          <a:p>
            <a:r>
              <a:rPr lang="de-DE"/>
              <a:t> </a:t>
            </a:r>
          </a:p>
        </p:txBody>
      </p:sp>
      <p:sp>
        <p:nvSpPr>
          <p:cNvPr id="11" name="Textfeld 9"/>
          <p:cNvSpPr txBox="1">
            <a:spLocks noChangeArrowheads="1"/>
          </p:cNvSpPr>
          <p:nvPr/>
        </p:nvSpPr>
        <p:spPr bwMode="auto">
          <a:xfrm>
            <a:off x="7116763" y="3039963"/>
            <a:ext cx="2160587" cy="338137"/>
          </a:xfrm>
          <a:prstGeom prst="rect">
            <a:avLst/>
          </a:prstGeom>
          <a:noFill/>
          <a:ln w="9525">
            <a:noFill/>
            <a:miter lim="800000"/>
            <a:headEnd/>
            <a:tailEnd/>
          </a:ln>
        </p:spPr>
        <p:txBody>
          <a:bodyPr>
            <a:spAutoFit/>
          </a:bodyPr>
          <a:lstStyle/>
          <a:p>
            <a:endParaRPr lang="de-DE"/>
          </a:p>
        </p:txBody>
      </p:sp>
      <p:sp>
        <p:nvSpPr>
          <p:cNvPr id="12" name="Textfeld 11"/>
          <p:cNvSpPr txBox="1">
            <a:spLocks noChangeArrowheads="1"/>
          </p:cNvSpPr>
          <p:nvPr/>
        </p:nvSpPr>
        <p:spPr bwMode="auto">
          <a:xfrm>
            <a:off x="4084638" y="2887563"/>
            <a:ext cx="2160587" cy="338137"/>
          </a:xfrm>
          <a:prstGeom prst="rect">
            <a:avLst/>
          </a:prstGeom>
          <a:noFill/>
          <a:ln w="9525">
            <a:noFill/>
            <a:miter lim="800000"/>
            <a:headEnd/>
            <a:tailEnd/>
          </a:ln>
        </p:spPr>
        <p:txBody>
          <a:bodyPr>
            <a:spAutoFit/>
          </a:bodyPr>
          <a:lstStyle/>
          <a:p>
            <a:endParaRPr lang="de-DE"/>
          </a:p>
        </p:txBody>
      </p:sp>
      <p:grpSp>
        <p:nvGrpSpPr>
          <p:cNvPr id="13" name="Group 2"/>
          <p:cNvGrpSpPr>
            <a:grpSpLocks/>
          </p:cNvGrpSpPr>
          <p:nvPr/>
        </p:nvGrpSpPr>
        <p:grpSpPr bwMode="auto">
          <a:xfrm>
            <a:off x="3190155" y="2887513"/>
            <a:ext cx="4824413" cy="3311525"/>
            <a:chOff x="713" y="1714"/>
            <a:chExt cx="3039" cy="2086"/>
          </a:xfrm>
        </p:grpSpPr>
        <p:grpSp>
          <p:nvGrpSpPr>
            <p:cNvPr id="14" name="Group 3"/>
            <p:cNvGrpSpPr>
              <a:grpSpLocks/>
            </p:cNvGrpSpPr>
            <p:nvPr/>
          </p:nvGrpSpPr>
          <p:grpSpPr bwMode="auto">
            <a:xfrm>
              <a:off x="713" y="1714"/>
              <a:ext cx="3039" cy="2086"/>
              <a:chOff x="1485" y="2031"/>
              <a:chExt cx="2086" cy="1361"/>
            </a:xfrm>
          </p:grpSpPr>
          <p:sp>
            <p:nvSpPr>
              <p:cNvPr id="21" name="Rectangle 4"/>
              <p:cNvSpPr>
                <a:spLocks noChangeArrowheads="1"/>
              </p:cNvSpPr>
              <p:nvPr/>
            </p:nvSpPr>
            <p:spPr bwMode="auto">
              <a:xfrm>
                <a:off x="1485" y="2031"/>
                <a:ext cx="2086" cy="1361"/>
              </a:xfrm>
              <a:prstGeom prst="rect">
                <a:avLst/>
              </a:prstGeom>
              <a:solidFill>
                <a:srgbClr val="C0C0C0">
                  <a:alpha val="58038"/>
                </a:srgbClr>
              </a:solidFill>
              <a:ln w="25400" algn="ctr">
                <a:solidFill>
                  <a:schemeClr val="tx1"/>
                </a:solidFill>
                <a:miter lim="800000"/>
                <a:headEnd/>
                <a:tailEnd/>
              </a:ln>
            </p:spPr>
            <p:txBody>
              <a:bodyPr wrap="none" anchor="ctr"/>
              <a:lstStyle/>
              <a:p>
                <a:endParaRPr lang="de-DE"/>
              </a:p>
            </p:txBody>
          </p:sp>
          <p:sp>
            <p:nvSpPr>
              <p:cNvPr id="22" name="Rectangle 5"/>
              <p:cNvSpPr>
                <a:spLocks noChangeArrowheads="1"/>
              </p:cNvSpPr>
              <p:nvPr/>
            </p:nvSpPr>
            <p:spPr bwMode="auto">
              <a:xfrm>
                <a:off x="1825" y="2325"/>
                <a:ext cx="1179" cy="816"/>
              </a:xfrm>
              <a:prstGeom prst="rect">
                <a:avLst/>
              </a:prstGeom>
              <a:solidFill>
                <a:srgbClr val="00FFFF">
                  <a:alpha val="50980"/>
                </a:srgbClr>
              </a:solidFill>
              <a:ln w="25400" algn="ctr">
                <a:solidFill>
                  <a:schemeClr val="tx1"/>
                </a:solidFill>
                <a:miter lim="800000"/>
                <a:headEnd/>
                <a:tailEnd/>
              </a:ln>
            </p:spPr>
            <p:txBody>
              <a:bodyPr wrap="none" anchor="ctr"/>
              <a:lstStyle/>
              <a:p>
                <a:endParaRPr lang="de-DE"/>
              </a:p>
            </p:txBody>
          </p:sp>
          <p:sp>
            <p:nvSpPr>
              <p:cNvPr id="23" name="Rectangle 6"/>
              <p:cNvSpPr>
                <a:spLocks noChangeArrowheads="1"/>
              </p:cNvSpPr>
              <p:nvPr/>
            </p:nvSpPr>
            <p:spPr bwMode="auto">
              <a:xfrm>
                <a:off x="2051" y="2530"/>
                <a:ext cx="725" cy="408"/>
              </a:xfrm>
              <a:prstGeom prst="rect">
                <a:avLst/>
              </a:prstGeom>
              <a:solidFill>
                <a:srgbClr val="FFFF00"/>
              </a:solidFill>
              <a:ln w="25400" algn="ctr">
                <a:solidFill>
                  <a:schemeClr val="tx1"/>
                </a:solidFill>
                <a:miter lim="800000"/>
                <a:headEnd/>
                <a:tailEnd/>
              </a:ln>
            </p:spPr>
            <p:txBody>
              <a:bodyPr wrap="none" anchor="ctr"/>
              <a:lstStyle/>
              <a:p>
                <a:endParaRPr lang="de-DE"/>
              </a:p>
            </p:txBody>
          </p:sp>
        </p:grpSp>
        <p:sp>
          <p:nvSpPr>
            <p:cNvPr id="15" name="Line 7"/>
            <p:cNvSpPr>
              <a:spLocks noChangeShapeType="1"/>
            </p:cNvSpPr>
            <p:nvPr/>
          </p:nvSpPr>
          <p:spPr bwMode="auto">
            <a:xfrm>
              <a:off x="1575" y="2667"/>
              <a:ext cx="998" cy="0"/>
            </a:xfrm>
            <a:prstGeom prst="line">
              <a:avLst/>
            </a:prstGeom>
            <a:noFill/>
            <a:ln w="22225">
              <a:solidFill>
                <a:schemeClr val="tx1"/>
              </a:solidFill>
              <a:round/>
              <a:headEnd type="stealth" w="lg" len="lg"/>
              <a:tailEnd type="stealth" w="lg" len="lg"/>
            </a:ln>
          </p:spPr>
          <p:txBody>
            <a:bodyPr wrap="none" anchor="ctr"/>
            <a:lstStyle/>
            <a:p>
              <a:endParaRPr lang="de-DE"/>
            </a:p>
          </p:txBody>
        </p:sp>
        <p:sp>
          <p:nvSpPr>
            <p:cNvPr id="16" name="Text Box 8"/>
            <p:cNvSpPr txBox="1">
              <a:spLocks noChangeArrowheads="1"/>
            </p:cNvSpPr>
            <p:nvPr/>
          </p:nvSpPr>
          <p:spPr bwMode="auto">
            <a:xfrm>
              <a:off x="1893" y="2423"/>
              <a:ext cx="589" cy="310"/>
            </a:xfrm>
            <a:prstGeom prst="rect">
              <a:avLst/>
            </a:prstGeom>
            <a:noFill/>
            <a:ln w="9525" algn="ctr">
              <a:noFill/>
              <a:miter lim="800000"/>
              <a:headEnd/>
              <a:tailEnd/>
            </a:ln>
          </p:spPr>
          <p:txBody>
            <a:bodyPr lIns="91390" tIns="45695" rIns="91390" bIns="45695">
              <a:spAutoFit/>
            </a:bodyPr>
            <a:lstStyle/>
            <a:p>
              <a:pPr algn="ctr" defTabSz="974725">
                <a:spcBef>
                  <a:spcPct val="50000"/>
                </a:spcBef>
              </a:pPr>
              <a:r>
                <a:rPr lang="de-DE" dirty="0" smtClean="0"/>
                <a:t>1,60</a:t>
              </a:r>
              <a:endParaRPr lang="de-DE" dirty="0"/>
            </a:p>
          </p:txBody>
        </p:sp>
        <p:sp>
          <p:nvSpPr>
            <p:cNvPr id="17" name="Line 9"/>
            <p:cNvSpPr>
              <a:spLocks noChangeShapeType="1"/>
            </p:cNvSpPr>
            <p:nvPr/>
          </p:nvSpPr>
          <p:spPr bwMode="auto">
            <a:xfrm>
              <a:off x="1711" y="2485"/>
              <a:ext cx="0" cy="590"/>
            </a:xfrm>
            <a:prstGeom prst="line">
              <a:avLst/>
            </a:prstGeom>
            <a:noFill/>
            <a:ln w="22225">
              <a:solidFill>
                <a:schemeClr val="tx1"/>
              </a:solidFill>
              <a:round/>
              <a:headEnd type="stealth" w="lg" len="lg"/>
              <a:tailEnd type="stealth" w="lg" len="lg"/>
            </a:ln>
          </p:spPr>
          <p:txBody>
            <a:bodyPr wrap="none" anchor="ctr"/>
            <a:lstStyle/>
            <a:p>
              <a:endParaRPr lang="de-DE"/>
            </a:p>
          </p:txBody>
        </p:sp>
        <p:sp>
          <p:nvSpPr>
            <p:cNvPr id="18" name="Text Box 10"/>
            <p:cNvSpPr txBox="1">
              <a:spLocks noChangeArrowheads="1"/>
            </p:cNvSpPr>
            <p:nvPr/>
          </p:nvSpPr>
          <p:spPr bwMode="auto">
            <a:xfrm>
              <a:off x="1621" y="2698"/>
              <a:ext cx="589" cy="310"/>
            </a:xfrm>
            <a:prstGeom prst="rect">
              <a:avLst/>
            </a:prstGeom>
            <a:noFill/>
            <a:ln w="9525" algn="ctr">
              <a:noFill/>
              <a:miter lim="800000"/>
              <a:headEnd/>
              <a:tailEnd/>
            </a:ln>
          </p:spPr>
          <p:txBody>
            <a:bodyPr lIns="91390" tIns="45695" rIns="91390" bIns="45695">
              <a:spAutoFit/>
            </a:bodyPr>
            <a:lstStyle/>
            <a:p>
              <a:pPr algn="ctr" defTabSz="974725">
                <a:spcBef>
                  <a:spcPct val="50000"/>
                </a:spcBef>
              </a:pPr>
              <a:r>
                <a:rPr lang="de-DE" dirty="0" smtClean="0"/>
                <a:t>0,80</a:t>
              </a:r>
              <a:endParaRPr lang="de-DE" dirty="0"/>
            </a:p>
          </p:txBody>
        </p:sp>
        <p:sp>
          <p:nvSpPr>
            <p:cNvPr id="19" name="Text Box 11"/>
            <p:cNvSpPr txBox="1">
              <a:spLocks noChangeArrowheads="1"/>
            </p:cNvSpPr>
            <p:nvPr/>
          </p:nvSpPr>
          <p:spPr bwMode="auto">
            <a:xfrm>
              <a:off x="1938" y="3166"/>
              <a:ext cx="1179" cy="310"/>
            </a:xfrm>
            <a:prstGeom prst="rect">
              <a:avLst/>
            </a:prstGeom>
            <a:noFill/>
            <a:ln w="9525" algn="ctr">
              <a:noFill/>
              <a:miter lim="800000"/>
              <a:headEnd/>
              <a:tailEnd/>
            </a:ln>
          </p:spPr>
          <p:txBody>
            <a:bodyPr wrap="square" lIns="91390" tIns="45695" rIns="91390" bIns="45695">
              <a:spAutoFit/>
            </a:bodyPr>
            <a:lstStyle/>
            <a:p>
              <a:pPr algn="ctr" defTabSz="974725">
                <a:spcBef>
                  <a:spcPct val="50000"/>
                </a:spcBef>
              </a:pPr>
              <a:r>
                <a:rPr lang="de-DE" dirty="0" smtClean="0"/>
                <a:t>min.0,50m</a:t>
              </a:r>
              <a:endParaRPr lang="de-DE" dirty="0"/>
            </a:p>
          </p:txBody>
        </p:sp>
        <p:sp>
          <p:nvSpPr>
            <p:cNvPr id="20" name="Line 12"/>
            <p:cNvSpPr>
              <a:spLocks noChangeShapeType="1"/>
            </p:cNvSpPr>
            <p:nvPr/>
          </p:nvSpPr>
          <p:spPr bwMode="auto">
            <a:xfrm>
              <a:off x="2029" y="3120"/>
              <a:ext cx="0" cy="273"/>
            </a:xfrm>
            <a:prstGeom prst="line">
              <a:avLst/>
            </a:prstGeom>
            <a:noFill/>
            <a:ln w="22225">
              <a:solidFill>
                <a:schemeClr val="tx1"/>
              </a:solidFill>
              <a:round/>
              <a:headEnd type="stealth" w="lg" len="lg"/>
              <a:tailEnd type="stealth" w="lg" len="lg"/>
            </a:ln>
          </p:spPr>
          <p:txBody>
            <a:bodyPr wrap="none" anchor="ctr"/>
            <a:lstStyle/>
            <a:p>
              <a:endParaRPr lang="de-DE"/>
            </a:p>
          </p:txBody>
        </p:sp>
      </p:grpSp>
      <p:grpSp>
        <p:nvGrpSpPr>
          <p:cNvPr id="36" name="Group 35"/>
          <p:cNvGrpSpPr/>
          <p:nvPr/>
        </p:nvGrpSpPr>
        <p:grpSpPr>
          <a:xfrm>
            <a:off x="8373293" y="3031975"/>
            <a:ext cx="3241675" cy="2525713"/>
            <a:chOff x="6172200" y="3031975"/>
            <a:chExt cx="3241675" cy="2525713"/>
          </a:xfrm>
        </p:grpSpPr>
        <p:sp>
          <p:nvSpPr>
            <p:cNvPr id="24" name="Text Box 16"/>
            <p:cNvSpPr txBox="1">
              <a:spLocks noChangeArrowheads="1"/>
            </p:cNvSpPr>
            <p:nvPr/>
          </p:nvSpPr>
          <p:spPr bwMode="auto">
            <a:xfrm>
              <a:off x="6172200" y="3031975"/>
              <a:ext cx="3241675" cy="646113"/>
            </a:xfrm>
            <a:prstGeom prst="rect">
              <a:avLst/>
            </a:prstGeom>
            <a:solidFill>
              <a:srgbClr val="FFFF00"/>
            </a:solidFill>
            <a:ln w="12700">
              <a:solidFill>
                <a:schemeClr val="tx1"/>
              </a:solidFill>
              <a:miter lim="800000"/>
              <a:headEnd type="none" w="sm" len="sm"/>
              <a:tailEnd type="none" w="sm" len="sm"/>
            </a:ln>
          </p:spPr>
          <p:txBody>
            <a:bodyPr lIns="91390" tIns="45695" rIns="91390" bIns="45695" anchor="b">
              <a:spAutoFit/>
            </a:bodyPr>
            <a:lstStyle/>
            <a:p>
              <a:pPr eaLnBrk="0" hangingPunct="0"/>
              <a:r>
                <a:rPr lang="de-DE" sz="1800" dirty="0">
                  <a:ea typeface="ＭＳ Ｐゴシック" pitchFamily="34" charset="-128"/>
                </a:rPr>
                <a:t>Task </a:t>
              </a:r>
              <a:r>
                <a:rPr lang="de-DE" sz="1800" dirty="0" err="1">
                  <a:ea typeface="ＭＳ Ｐゴシック" pitchFamily="34" charset="-128"/>
                </a:rPr>
                <a:t>area</a:t>
              </a:r>
              <a:endParaRPr lang="de-DE" sz="1800" dirty="0">
                <a:ea typeface="ＭＳ Ｐゴシック" pitchFamily="34" charset="-128"/>
              </a:endParaRPr>
            </a:p>
            <a:p>
              <a:pPr eaLnBrk="0" hangingPunct="0"/>
              <a:r>
                <a:rPr lang="de-DE" sz="1800" dirty="0" err="1"/>
                <a:t>Ēav</a:t>
              </a:r>
              <a:r>
                <a:rPr lang="de-DE" sz="1800" dirty="0">
                  <a:ea typeface="ＭＳ Ｐゴシック" pitchFamily="34" charset="-128"/>
                </a:rPr>
                <a:t> </a:t>
              </a:r>
              <a:r>
                <a:rPr lang="de-DE" sz="1800" dirty="0"/>
                <a:t>≥ 500lx</a:t>
              </a:r>
              <a:r>
                <a:rPr lang="de-DE" sz="1800" dirty="0">
                  <a:ea typeface="ＭＳ Ｐゴシック" pitchFamily="34" charset="-128"/>
                </a:rPr>
                <a:t>      U</a:t>
              </a:r>
              <a:r>
                <a:rPr lang="de-DE" sz="1800" baseline="-25000" dirty="0">
                  <a:ea typeface="ＭＳ Ｐゴシック" pitchFamily="34" charset="-128"/>
                </a:rPr>
                <a:t>0 </a:t>
              </a:r>
              <a:r>
                <a:rPr lang="de-DE" sz="1800" dirty="0"/>
                <a:t>≥ 0.60/0.70</a:t>
              </a:r>
            </a:p>
          </p:txBody>
        </p:sp>
        <p:sp>
          <p:nvSpPr>
            <p:cNvPr id="25" name="Text Box 17"/>
            <p:cNvSpPr txBox="1">
              <a:spLocks noChangeArrowheads="1"/>
            </p:cNvSpPr>
            <p:nvPr/>
          </p:nvSpPr>
          <p:spPr bwMode="auto">
            <a:xfrm>
              <a:off x="6172200" y="4903638"/>
              <a:ext cx="3241675" cy="654050"/>
            </a:xfrm>
            <a:prstGeom prst="rect">
              <a:avLst/>
            </a:prstGeom>
            <a:solidFill>
              <a:schemeClr val="accent2"/>
            </a:solidFill>
            <a:ln w="12700">
              <a:solidFill>
                <a:schemeClr val="tx1"/>
              </a:solidFill>
              <a:miter lim="800000"/>
              <a:headEnd type="none" w="sm" len="sm"/>
              <a:tailEnd type="none" w="sm" len="sm"/>
            </a:ln>
          </p:spPr>
          <p:txBody>
            <a:bodyPr lIns="91390" tIns="45695" rIns="91390" bIns="45695" anchor="b">
              <a:spAutoFit/>
            </a:bodyPr>
            <a:lstStyle/>
            <a:p>
              <a:pPr eaLnBrk="0" hangingPunct="0">
                <a:spcBef>
                  <a:spcPct val="50000"/>
                </a:spcBef>
              </a:pPr>
              <a:r>
                <a:rPr lang="de-DE" sz="1800">
                  <a:ea typeface="ＭＳ Ｐゴシック" pitchFamily="34" charset="-128"/>
                </a:rPr>
                <a:t>Backround area (if necessary)                  </a:t>
              </a:r>
              <a:r>
                <a:rPr lang="de-DE" sz="1800"/>
                <a:t>Ēav ≥ 100lx      U</a:t>
              </a:r>
              <a:r>
                <a:rPr lang="de-DE" sz="1800" baseline="-25000"/>
                <a:t>0</a:t>
              </a:r>
              <a:r>
                <a:rPr lang="de-DE" sz="1800"/>
                <a:t> ≥ 0.10</a:t>
              </a:r>
            </a:p>
          </p:txBody>
        </p:sp>
        <p:sp>
          <p:nvSpPr>
            <p:cNvPr id="26" name="Text Box 17"/>
            <p:cNvSpPr txBox="1">
              <a:spLocks noChangeArrowheads="1"/>
            </p:cNvSpPr>
            <p:nvPr/>
          </p:nvSpPr>
          <p:spPr bwMode="auto">
            <a:xfrm>
              <a:off x="6172200" y="3967013"/>
              <a:ext cx="3241675" cy="654050"/>
            </a:xfrm>
            <a:prstGeom prst="rect">
              <a:avLst/>
            </a:prstGeom>
            <a:solidFill>
              <a:srgbClr val="00FFFF"/>
            </a:solidFill>
            <a:ln w="12700">
              <a:solidFill>
                <a:schemeClr val="tx1"/>
              </a:solidFill>
              <a:miter lim="800000"/>
              <a:headEnd type="none" w="sm" len="sm"/>
              <a:tailEnd type="none" w="sm" len="sm"/>
            </a:ln>
          </p:spPr>
          <p:txBody>
            <a:bodyPr lIns="91390" tIns="45695" rIns="91390" bIns="45695" anchor="b">
              <a:spAutoFit/>
            </a:bodyPr>
            <a:lstStyle/>
            <a:p>
              <a:pPr eaLnBrk="0" hangingPunct="0">
                <a:spcBef>
                  <a:spcPct val="50000"/>
                </a:spcBef>
              </a:pPr>
              <a:r>
                <a:rPr lang="de-DE" sz="1800">
                  <a:ea typeface="ＭＳ Ｐゴシック" pitchFamily="34" charset="-128"/>
                </a:rPr>
                <a:t>Surrounding area               </a:t>
              </a:r>
              <a:r>
                <a:rPr lang="de-DE" sz="1800"/>
                <a:t>Ēav ≥ 300lx      U</a:t>
              </a:r>
              <a:r>
                <a:rPr lang="de-DE" sz="1800" baseline="-25000"/>
                <a:t>0</a:t>
              </a:r>
              <a:r>
                <a:rPr lang="de-DE" sz="1800"/>
                <a:t> ≥ 0.40</a:t>
              </a:r>
            </a:p>
          </p:txBody>
        </p:sp>
      </p:grpSp>
      <p:sp>
        <p:nvSpPr>
          <p:cNvPr id="27" name="Line 15"/>
          <p:cNvSpPr>
            <a:spLocks noChangeShapeType="1"/>
          </p:cNvSpPr>
          <p:nvPr/>
        </p:nvSpPr>
        <p:spPr bwMode="auto">
          <a:xfrm flipV="1">
            <a:off x="6142360" y="3390750"/>
            <a:ext cx="2232025" cy="1152525"/>
          </a:xfrm>
          <a:prstGeom prst="line">
            <a:avLst/>
          </a:prstGeom>
          <a:noFill/>
          <a:ln w="38100">
            <a:solidFill>
              <a:schemeClr val="tx1"/>
            </a:solidFill>
            <a:round/>
            <a:headEnd type="none" w="sm" len="sm"/>
            <a:tailEnd type="none" w="sm" len="sm"/>
          </a:ln>
        </p:spPr>
        <p:txBody>
          <a:bodyPr anchor="b"/>
          <a:lstStyle/>
          <a:p>
            <a:endParaRPr lang="de-DE"/>
          </a:p>
        </p:txBody>
      </p:sp>
      <p:sp>
        <p:nvSpPr>
          <p:cNvPr id="28" name="Line 15"/>
          <p:cNvSpPr>
            <a:spLocks noChangeShapeType="1"/>
          </p:cNvSpPr>
          <p:nvPr/>
        </p:nvSpPr>
        <p:spPr bwMode="auto">
          <a:xfrm flipV="1">
            <a:off x="6502946" y="4400400"/>
            <a:ext cx="1871662" cy="287338"/>
          </a:xfrm>
          <a:prstGeom prst="line">
            <a:avLst/>
          </a:prstGeom>
          <a:noFill/>
          <a:ln w="38100">
            <a:solidFill>
              <a:schemeClr val="tx1"/>
            </a:solidFill>
            <a:round/>
            <a:headEnd type="none" w="sm" len="sm"/>
            <a:tailEnd type="none" w="sm" len="sm"/>
          </a:ln>
        </p:spPr>
        <p:txBody>
          <a:bodyPr anchor="b"/>
          <a:lstStyle/>
          <a:p>
            <a:endParaRPr lang="de-DE"/>
          </a:p>
        </p:txBody>
      </p:sp>
      <p:sp>
        <p:nvSpPr>
          <p:cNvPr id="29" name="Line 15"/>
          <p:cNvSpPr>
            <a:spLocks noChangeShapeType="1"/>
          </p:cNvSpPr>
          <p:nvPr/>
        </p:nvSpPr>
        <p:spPr bwMode="auto">
          <a:xfrm>
            <a:off x="7079208" y="5119538"/>
            <a:ext cx="1295400" cy="215900"/>
          </a:xfrm>
          <a:prstGeom prst="line">
            <a:avLst/>
          </a:prstGeom>
          <a:noFill/>
          <a:ln w="38100">
            <a:solidFill>
              <a:schemeClr val="tx1"/>
            </a:solidFill>
            <a:round/>
            <a:headEnd type="none" w="sm" len="sm"/>
            <a:tailEnd type="none" w="sm" len="sm"/>
          </a:ln>
        </p:spPr>
        <p:txBody>
          <a:bodyPr anchor="b"/>
          <a:lstStyle/>
          <a:p>
            <a:endParaRPr lang="de-DE"/>
          </a:p>
        </p:txBody>
      </p:sp>
      <p:sp>
        <p:nvSpPr>
          <p:cNvPr id="30" name="Line 12"/>
          <p:cNvSpPr>
            <a:spLocks noChangeShapeType="1"/>
          </p:cNvSpPr>
          <p:nvPr/>
        </p:nvSpPr>
        <p:spPr bwMode="auto">
          <a:xfrm>
            <a:off x="4702200" y="5624413"/>
            <a:ext cx="0" cy="574675"/>
          </a:xfrm>
          <a:prstGeom prst="line">
            <a:avLst/>
          </a:prstGeom>
          <a:noFill/>
          <a:ln w="22225">
            <a:solidFill>
              <a:schemeClr val="tx1"/>
            </a:solidFill>
            <a:round/>
            <a:headEnd type="stealth" w="lg" len="lg"/>
            <a:tailEnd type="stealth" w="lg" len="lg"/>
          </a:ln>
        </p:spPr>
        <p:txBody>
          <a:bodyPr wrap="none" anchor="ctr"/>
          <a:lstStyle/>
          <a:p>
            <a:endParaRPr lang="de-DE"/>
          </a:p>
        </p:txBody>
      </p:sp>
      <p:sp>
        <p:nvSpPr>
          <p:cNvPr id="31" name="Text Box 12"/>
          <p:cNvSpPr txBox="1">
            <a:spLocks noChangeArrowheads="1"/>
          </p:cNvSpPr>
          <p:nvPr/>
        </p:nvSpPr>
        <p:spPr bwMode="auto">
          <a:xfrm>
            <a:off x="3156298" y="4449688"/>
            <a:ext cx="1185862" cy="346075"/>
          </a:xfrm>
          <a:prstGeom prst="rect">
            <a:avLst/>
          </a:prstGeom>
          <a:noFill/>
          <a:ln w="9525" algn="ctr">
            <a:noFill/>
            <a:miter lim="800000"/>
            <a:headEnd/>
            <a:tailEnd/>
          </a:ln>
        </p:spPr>
        <p:txBody>
          <a:bodyPr lIns="97786" tIns="48893" rIns="97786" bIns="48893">
            <a:spAutoFit/>
          </a:bodyPr>
          <a:lstStyle/>
          <a:p>
            <a:pPr defTabSz="1042988">
              <a:spcBef>
                <a:spcPct val="50000"/>
              </a:spcBef>
            </a:pPr>
            <a:r>
              <a:rPr lang="de-DE" dirty="0"/>
              <a:t>min. 3m</a:t>
            </a:r>
          </a:p>
        </p:txBody>
      </p:sp>
      <p:sp>
        <p:nvSpPr>
          <p:cNvPr id="32" name="Text Box 12"/>
          <p:cNvSpPr txBox="1">
            <a:spLocks noChangeArrowheads="1"/>
          </p:cNvSpPr>
          <p:nvPr/>
        </p:nvSpPr>
        <p:spPr bwMode="auto">
          <a:xfrm>
            <a:off x="4774208" y="5767288"/>
            <a:ext cx="1512887" cy="498850"/>
          </a:xfrm>
          <a:prstGeom prst="rect">
            <a:avLst/>
          </a:prstGeom>
          <a:noFill/>
          <a:ln w="9525" algn="ctr">
            <a:noFill/>
            <a:miter lim="800000"/>
            <a:headEnd/>
            <a:tailEnd/>
          </a:ln>
        </p:spPr>
        <p:txBody>
          <a:bodyPr wrap="square" lIns="97786" tIns="48893" rIns="97786" bIns="48893">
            <a:spAutoFit/>
          </a:bodyPr>
          <a:lstStyle/>
          <a:p>
            <a:pPr defTabSz="1042988">
              <a:spcBef>
                <a:spcPct val="50000"/>
              </a:spcBef>
            </a:pPr>
            <a:r>
              <a:rPr lang="de-DE" dirty="0" smtClean="0"/>
              <a:t>min. </a:t>
            </a:r>
            <a:r>
              <a:rPr lang="de-DE" dirty="0"/>
              <a:t>3m</a:t>
            </a:r>
          </a:p>
        </p:txBody>
      </p:sp>
      <p:sp>
        <p:nvSpPr>
          <p:cNvPr id="33" name="Line 12"/>
          <p:cNvSpPr>
            <a:spLocks noChangeShapeType="1"/>
          </p:cNvSpPr>
          <p:nvPr/>
        </p:nvSpPr>
        <p:spPr bwMode="auto">
          <a:xfrm flipH="1">
            <a:off x="3261965" y="4903688"/>
            <a:ext cx="792163" cy="0"/>
          </a:xfrm>
          <a:prstGeom prst="line">
            <a:avLst/>
          </a:prstGeom>
          <a:noFill/>
          <a:ln w="22225">
            <a:solidFill>
              <a:schemeClr val="tx1"/>
            </a:solidFill>
            <a:round/>
            <a:headEnd type="stealth" w="lg" len="lg"/>
            <a:tailEnd type="stealth" w="lg" len="lg"/>
          </a:ln>
        </p:spPr>
        <p:txBody>
          <a:bodyPr wrap="none" anchor="ctr"/>
          <a:lstStyle/>
          <a:p>
            <a:endParaRPr lang="de-DE"/>
          </a:p>
        </p:txBody>
      </p:sp>
      <p:sp>
        <p:nvSpPr>
          <p:cNvPr id="34" name="TextBox 33"/>
          <p:cNvSpPr txBox="1"/>
          <p:nvPr/>
        </p:nvSpPr>
        <p:spPr>
          <a:xfrm>
            <a:off x="988368" y="2073424"/>
            <a:ext cx="5133136" cy="461665"/>
          </a:xfrm>
          <a:prstGeom prst="rect">
            <a:avLst/>
          </a:prstGeom>
          <a:noFill/>
        </p:spPr>
        <p:txBody>
          <a:bodyPr wrap="none" rtlCol="0">
            <a:spAutoFit/>
          </a:bodyPr>
          <a:lstStyle/>
          <a:p>
            <a:pPr defTabSz="974725">
              <a:spcBef>
                <a:spcPct val="50000"/>
              </a:spcBef>
            </a:pPr>
            <a:r>
              <a:rPr lang="en-GB" sz="2400" dirty="0" smtClean="0"/>
              <a:t>Example of illumination of desk area</a:t>
            </a:r>
            <a:endParaRPr lang="en-GB" sz="2400" dirty="0"/>
          </a:p>
        </p:txBody>
      </p:sp>
      <p:sp>
        <p:nvSpPr>
          <p:cNvPr id="37" name="TextBox 36"/>
          <p:cNvSpPr txBox="1"/>
          <p:nvPr/>
        </p:nvSpPr>
        <p:spPr>
          <a:xfrm>
            <a:off x="381720" y="1200617"/>
            <a:ext cx="12419554" cy="584775"/>
          </a:xfrm>
          <a:prstGeom prst="rect">
            <a:avLst/>
          </a:prstGeom>
          <a:noFill/>
        </p:spPr>
        <p:txBody>
          <a:bodyPr wrap="none" rtlCol="0">
            <a:spAutoFit/>
          </a:bodyPr>
          <a:lstStyle/>
          <a:p>
            <a:r>
              <a:rPr lang="en-GB" sz="3200" b="1" dirty="0" smtClean="0">
                <a:latin typeface="Arial" pitchFamily="34" charset="0"/>
                <a:cs typeface="Arial" pitchFamily="34" charset="0"/>
              </a:rPr>
              <a:t>HOWEVER THERE ARE MORE ASPECTS WE MUST CONSIDER</a:t>
            </a:r>
          </a:p>
        </p:txBody>
      </p:sp>
    </p:spTree>
    <p:extLst>
      <p:ext uri="{BB962C8B-B14F-4D97-AF65-F5344CB8AC3E}">
        <p14:creationId xmlns:p14="http://schemas.microsoft.com/office/powerpoint/2010/main" val="81062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VERTICAL SURFACES</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380" y="129208"/>
            <a:ext cx="4421403" cy="64807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44" y="1281336"/>
            <a:ext cx="7944036" cy="5296024"/>
          </a:xfrm>
          <a:prstGeom prst="rect">
            <a:avLst/>
          </a:prstGeom>
        </p:spPr>
      </p:pic>
    </p:spTree>
    <p:extLst>
      <p:ext uri="{BB962C8B-B14F-4D97-AF65-F5344CB8AC3E}">
        <p14:creationId xmlns:p14="http://schemas.microsoft.com/office/powerpoint/2010/main" val="2135504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a:t>Cylindrical Illuminance </a:t>
            </a:r>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r>
              <a:rPr lang="en-GB" dirty="0" smtClean="0"/>
              <a:t>HELEN LOOMES</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784" y="1065311"/>
            <a:ext cx="8241233" cy="56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5222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GLARE</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450" y="365918"/>
            <a:ext cx="7199446" cy="300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442" y="3367633"/>
            <a:ext cx="7282790" cy="309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2242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LIGHTING CONTROLS</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655" y="1162659"/>
            <a:ext cx="7549490" cy="5332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19694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dirty="0" smtClean="0"/>
              <a:t>Luminaire Lumens per circuit watt                                                        Lighting Energy Numeric Indicator  -</a:t>
            </a:r>
            <a:r>
              <a:rPr lang="en-GB" b="1" dirty="0" smtClean="0"/>
              <a:t> LENI          </a:t>
            </a:r>
          </a:p>
          <a:p>
            <a:pPr marL="0" indent="0">
              <a:buNone/>
            </a:pPr>
            <a:endParaRPr lang="en-GB" dirty="0"/>
          </a:p>
          <a:p>
            <a:pPr marL="0" indent="0">
              <a:buNone/>
            </a:pPr>
            <a:endParaRPr lang="en-GB" dirty="0" smtClean="0"/>
          </a:p>
          <a:p>
            <a:pPr marL="0" indent="0">
              <a:buNone/>
            </a:pPr>
            <a:endParaRPr lang="en-GB" dirty="0"/>
          </a:p>
          <a:p>
            <a:pPr marL="0" indent="0">
              <a:buNone/>
            </a:pPr>
            <a:r>
              <a:rPr lang="en-GB" dirty="0" smtClean="0"/>
              <a:t>				                   		</a:t>
            </a:r>
            <a:endParaRPr lang="en-GB" dirty="0"/>
          </a:p>
        </p:txBody>
      </p:sp>
      <p:sp>
        <p:nvSpPr>
          <p:cNvPr id="3" name="Title 2"/>
          <p:cNvSpPr>
            <a:spLocks noGrp="1"/>
          </p:cNvSpPr>
          <p:nvPr>
            <p:ph type="title"/>
          </p:nvPr>
        </p:nvSpPr>
        <p:spPr/>
        <p:txBody>
          <a:bodyPr/>
          <a:lstStyle/>
          <a:p>
            <a:r>
              <a:rPr lang="en-GB" dirty="0" smtClean="0"/>
              <a:t>ENERGY USE</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74"/>
          <a:stretch/>
        </p:blipFill>
        <p:spPr bwMode="auto">
          <a:xfrm>
            <a:off x="813768" y="2594253"/>
            <a:ext cx="4191879" cy="279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150472" y="2505472"/>
            <a:ext cx="5544616" cy="1077218"/>
          </a:xfrm>
          <a:prstGeom prst="rect">
            <a:avLst/>
          </a:prstGeom>
          <a:noFill/>
        </p:spPr>
        <p:txBody>
          <a:bodyPr wrap="square" rtlCol="0">
            <a:spAutoFit/>
          </a:bodyPr>
          <a:lstStyle/>
          <a:p>
            <a:r>
              <a:rPr lang="en-GB" sz="1600" dirty="0" smtClean="0">
                <a:latin typeface="Arial" pitchFamily="34" charset="0"/>
                <a:cs typeface="Arial" pitchFamily="34" charset="0"/>
              </a:rPr>
              <a:t>Daytime + night time + parasitic loads</a:t>
            </a:r>
          </a:p>
          <a:p>
            <a:r>
              <a:rPr lang="en-GB" sz="1600" dirty="0" smtClean="0">
                <a:latin typeface="Arial" pitchFamily="34" charset="0"/>
                <a:cs typeface="Arial" pitchFamily="34" charset="0"/>
              </a:rPr>
              <a:t>                                                                   =    kWh / m²</a:t>
            </a:r>
            <a:endParaRPr lang="en-GB" sz="1600" dirty="0">
              <a:latin typeface="Arial" pitchFamily="34" charset="0"/>
              <a:cs typeface="Arial" pitchFamily="34" charset="0"/>
            </a:endParaRPr>
          </a:p>
          <a:p>
            <a:r>
              <a:rPr lang="en-GB" sz="1600" dirty="0" smtClean="0">
                <a:latin typeface="Arial" pitchFamily="34" charset="0"/>
                <a:cs typeface="Arial" pitchFamily="34" charset="0"/>
              </a:rPr>
              <a:t>           Floor </a:t>
            </a:r>
            <a:r>
              <a:rPr lang="en-GB" sz="1600" dirty="0">
                <a:latin typeface="Arial" pitchFamily="34" charset="0"/>
                <a:cs typeface="Arial" pitchFamily="34" charset="0"/>
              </a:rPr>
              <a:t>area of the building</a:t>
            </a:r>
          </a:p>
          <a:p>
            <a:endParaRPr lang="en-GB" sz="1600" dirty="0" smtClean="0">
              <a:latin typeface="Arial" pitchFamily="34" charset="0"/>
              <a:cs typeface="Arial" pitchFamily="34" charset="0"/>
            </a:endParaRPr>
          </a:p>
        </p:txBody>
      </p:sp>
      <p:cxnSp>
        <p:nvCxnSpPr>
          <p:cNvPr id="8" name="Straight Connector 7"/>
          <p:cNvCxnSpPr/>
          <p:nvPr/>
        </p:nvCxnSpPr>
        <p:spPr>
          <a:xfrm>
            <a:off x="7143794" y="2937520"/>
            <a:ext cx="36070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6856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OTHER INFLUENCING FACTORS</a:t>
            </a:r>
            <a:br>
              <a:rPr lang="en-GB" dirty="0" smtClean="0"/>
            </a:br>
            <a:r>
              <a:rPr lang="en-GB" dirty="0"/>
              <a:t/>
            </a:r>
            <a:br>
              <a:rPr lang="en-GB" dirty="0"/>
            </a:br>
            <a:r>
              <a:rPr lang="en-GB" dirty="0" smtClean="0"/>
              <a:t>THE ARCHITECT</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432" y="573909"/>
            <a:ext cx="6202784" cy="358774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2" y="2865512"/>
            <a:ext cx="6516612" cy="27152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0432" y="4524771"/>
            <a:ext cx="6202784" cy="2171700"/>
          </a:xfrm>
          <a:prstGeom prst="rect">
            <a:avLst/>
          </a:prstGeom>
        </p:spPr>
      </p:pic>
    </p:spTree>
    <p:extLst>
      <p:ext uri="{BB962C8B-B14F-4D97-AF65-F5344CB8AC3E}">
        <p14:creationId xmlns:p14="http://schemas.microsoft.com/office/powerpoint/2010/main" val="1169110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a:t>OTHER INFLUENCING </a:t>
            </a:r>
            <a:r>
              <a:rPr lang="en-GB" dirty="0" smtClean="0"/>
              <a:t>FACTORS</a:t>
            </a:r>
            <a:br>
              <a:rPr lang="en-GB" dirty="0" smtClean="0"/>
            </a:br>
            <a:r>
              <a:rPr lang="en-GB" dirty="0"/>
              <a:t/>
            </a:r>
            <a:br>
              <a:rPr lang="en-GB" dirty="0"/>
            </a:br>
            <a:r>
              <a:rPr lang="en-GB" dirty="0" smtClean="0"/>
              <a:t>THE INTERIOR DESIGNER</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080" y="1977022"/>
            <a:ext cx="5361368" cy="35695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3917" y="3657600"/>
            <a:ext cx="5478691" cy="31689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918" y="345232"/>
            <a:ext cx="5451332" cy="3153100"/>
          </a:xfrm>
          <a:prstGeom prst="rect">
            <a:avLst/>
          </a:prstGeom>
        </p:spPr>
      </p:pic>
    </p:spTree>
    <p:extLst>
      <p:ext uri="{BB962C8B-B14F-4D97-AF65-F5344CB8AC3E}">
        <p14:creationId xmlns:p14="http://schemas.microsoft.com/office/powerpoint/2010/main" val="9653021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Facts &amp; Figures</a:t>
            </a:r>
          </a:p>
        </p:txBody>
      </p:sp>
      <p:sp>
        <p:nvSpPr>
          <p:cNvPr id="4" name="Text Placeholder 3"/>
          <p:cNvSpPr>
            <a:spLocks noGrp="1"/>
          </p:cNvSpPr>
          <p:nvPr>
            <p:ph type="body" sz="quarter" idx="13"/>
          </p:nvPr>
        </p:nvSpPr>
        <p:spPr/>
        <p:txBody>
          <a:bodyPr/>
          <a:lstStyle/>
          <a:p>
            <a:endParaRPr lang="en-GB"/>
          </a:p>
        </p:txBody>
      </p:sp>
      <p:pic>
        <p:nvPicPr>
          <p:cNvPr id="6" name="Grafik 6"/>
          <p:cNvPicPr>
            <a:picLocks noChangeAspect="1"/>
          </p:cNvPicPr>
          <p:nvPr/>
        </p:nvPicPr>
        <p:blipFill rotWithShape="1">
          <a:blip r:embed="rId2" cstate="print">
            <a:extLst>
              <a:ext uri="{28A0092B-C50C-407E-A947-70E740481C1C}">
                <a14:useLocalDpi xmlns:a14="http://schemas.microsoft.com/office/drawing/2010/main" val="0"/>
              </a:ext>
            </a:extLst>
          </a:blip>
          <a:srcRect l="14807" t="21992" r="11978"/>
          <a:stretch/>
        </p:blipFill>
        <p:spPr>
          <a:xfrm>
            <a:off x="885776" y="1713384"/>
            <a:ext cx="6408712" cy="4597580"/>
          </a:xfrm>
          <a:prstGeom prst="rect">
            <a:avLst/>
          </a:prstGeom>
          <a:noFill/>
          <a:ln>
            <a:noFill/>
          </a:ln>
        </p:spPr>
      </p:pic>
      <p:sp>
        <p:nvSpPr>
          <p:cNvPr id="7" name="Textplatzhalter 1"/>
          <p:cNvSpPr txBox="1">
            <a:spLocks/>
          </p:cNvSpPr>
          <p:nvPr/>
        </p:nvSpPr>
        <p:spPr>
          <a:xfrm>
            <a:off x="7582520" y="1713384"/>
            <a:ext cx="4824536" cy="4536504"/>
          </a:xfrm>
          <a:prstGeom prst="rect">
            <a:avLst/>
          </a:prstGeom>
        </p:spPr>
        <p:txBody>
          <a:bodyPr lIns="130012" tIns="65007" rIns="130012" bIns="65007"/>
          <a:lstStyle>
            <a:lvl1pPr marL="0" indent="0" algn="l" defTabSz="914400" rtl="0" eaLnBrk="1" latinLnBrk="0" hangingPunct="1">
              <a:spcBef>
                <a:spcPct val="20000"/>
              </a:spcBef>
              <a:buFont typeface="Arial" pitchFamily="34" charset="0"/>
              <a:buNone/>
              <a:defRPr lang="en-GB" sz="600" kern="1200" baseline="0" dirty="0" smtClean="0">
                <a:solidFill>
                  <a:srgbClr val="000000"/>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Char char="•"/>
            </a:pPr>
            <a:r>
              <a:rPr lang="en-GB" sz="1800" dirty="0" smtClean="0">
                <a:solidFill>
                  <a:schemeClr val="tx1"/>
                </a:solidFill>
              </a:rPr>
              <a:t> Founding year: </a:t>
            </a:r>
            <a:r>
              <a:rPr lang="en-GB" sz="1800" b="1" dirty="0" smtClean="0">
                <a:solidFill>
                  <a:schemeClr val="tx1"/>
                </a:solidFill>
              </a:rPr>
              <a:t>1912</a:t>
            </a:r>
          </a:p>
          <a:p>
            <a:pPr>
              <a:buFont typeface="Arial" pitchFamily="34" charset="0"/>
              <a:buChar char="•"/>
            </a:pPr>
            <a:endParaRPr lang="en-GB" sz="1800" b="1" dirty="0" smtClean="0">
              <a:solidFill>
                <a:schemeClr val="tx1"/>
              </a:solidFill>
            </a:endParaRPr>
          </a:p>
          <a:p>
            <a:pPr>
              <a:buFont typeface="Arial" pitchFamily="34" charset="0"/>
              <a:buChar char="•"/>
            </a:pPr>
            <a:r>
              <a:rPr lang="en-GB" sz="1800" dirty="0" smtClean="0">
                <a:solidFill>
                  <a:schemeClr val="tx1"/>
                </a:solidFill>
              </a:rPr>
              <a:t> Legal form:</a:t>
            </a:r>
            <a:r>
              <a:rPr lang="de-DE" sz="1800" b="1" dirty="0">
                <a:solidFill>
                  <a:schemeClr val="tx1"/>
                </a:solidFill>
              </a:rPr>
              <a:t> GmbH &amp; Co. KG</a:t>
            </a:r>
            <a:r>
              <a:rPr lang="en-GB" sz="1800" dirty="0" smtClean="0">
                <a:solidFill>
                  <a:schemeClr val="tx1"/>
                </a:solidFill>
              </a:rPr>
              <a:t> </a:t>
            </a:r>
          </a:p>
          <a:p>
            <a:r>
              <a:rPr lang="en-GB" sz="1800" dirty="0" smtClean="0">
                <a:solidFill>
                  <a:schemeClr val="tx1"/>
                </a:solidFill>
              </a:rPr>
              <a:t>  (limited liability company)</a:t>
            </a:r>
            <a:endParaRPr lang="en-GB" sz="1800" dirty="0">
              <a:solidFill>
                <a:schemeClr val="tx1"/>
              </a:solidFill>
            </a:endParaRPr>
          </a:p>
          <a:p>
            <a:pPr>
              <a:buFont typeface="Arial" pitchFamily="34" charset="0"/>
              <a:buChar char="•"/>
            </a:pPr>
            <a:endParaRPr lang="en-GB" sz="1800" b="1" dirty="0" smtClean="0">
              <a:solidFill>
                <a:schemeClr val="tx1"/>
              </a:solidFill>
            </a:endParaRPr>
          </a:p>
          <a:p>
            <a:pPr>
              <a:buFont typeface="Arial" pitchFamily="34" charset="0"/>
              <a:buChar char="•"/>
            </a:pPr>
            <a:r>
              <a:rPr lang="en-GB" sz="1800" dirty="0" smtClean="0">
                <a:solidFill>
                  <a:schemeClr val="tx1"/>
                </a:solidFill>
              </a:rPr>
              <a:t> Consolidated annual turnover 2015: </a:t>
            </a:r>
            <a:r>
              <a:rPr dirty="0"/>
              <a:t/>
            </a:r>
            <a:br>
              <a:rPr dirty="0"/>
            </a:br>
            <a:r>
              <a:rPr lang="en-GB" dirty="0" smtClean="0"/>
              <a:t>      </a:t>
            </a:r>
            <a:r>
              <a:rPr lang="en-GB" sz="1800" b="1" dirty="0" smtClean="0">
                <a:solidFill>
                  <a:schemeClr val="tx1"/>
                </a:solidFill>
              </a:rPr>
              <a:t>600 million euros</a:t>
            </a:r>
          </a:p>
          <a:p>
            <a:pPr>
              <a:buFont typeface="Arial" pitchFamily="34" charset="0"/>
              <a:buChar char="•"/>
            </a:pPr>
            <a:endParaRPr lang="en-GB" sz="1800" b="1" dirty="0" smtClean="0">
              <a:solidFill>
                <a:schemeClr val="tx1"/>
              </a:solidFill>
            </a:endParaRPr>
          </a:p>
          <a:p>
            <a:pPr>
              <a:lnSpc>
                <a:spcPct val="100000"/>
              </a:lnSpc>
              <a:buFont typeface="Arial" pitchFamily="34" charset="0"/>
              <a:buChar char="•"/>
            </a:pPr>
            <a:r>
              <a:rPr lang="en-GB" sz="1800" dirty="0" smtClean="0"/>
              <a:t> Global employees: </a:t>
            </a:r>
            <a:r>
              <a:rPr lang="en-GB" sz="1800" b="1" dirty="0" smtClean="0"/>
              <a:t>&gt; 5,000</a:t>
            </a:r>
            <a:endParaRPr lang="en-GB" sz="1800" dirty="0" smtClean="0"/>
          </a:p>
          <a:p>
            <a:pPr>
              <a:lnSpc>
                <a:spcPct val="100000"/>
              </a:lnSpc>
              <a:buFont typeface="Arial" pitchFamily="34" charset="0"/>
              <a:buChar char="•"/>
            </a:pPr>
            <a:endParaRPr lang="en-GB" sz="1800" dirty="0" smtClean="0"/>
          </a:p>
          <a:p>
            <a:pPr>
              <a:lnSpc>
                <a:spcPct val="100000"/>
              </a:lnSpc>
              <a:buFont typeface="Arial" pitchFamily="34" charset="0"/>
              <a:buChar char="•"/>
            </a:pPr>
            <a:r>
              <a:rPr lang="en-GB" sz="1800" dirty="0" smtClean="0"/>
              <a:t> Business partners and subsidiaries: </a:t>
            </a:r>
            <a:br>
              <a:rPr lang="en-GB" sz="1800" dirty="0" smtClean="0"/>
            </a:br>
            <a:r>
              <a:rPr lang="en-GB" sz="1800" dirty="0" smtClean="0"/>
              <a:t>  </a:t>
            </a:r>
            <a:r>
              <a:rPr lang="en-GB" sz="1800" b="1" dirty="0" smtClean="0"/>
              <a:t>34 and 12</a:t>
            </a:r>
            <a:r>
              <a:rPr dirty="0"/>
              <a:t/>
            </a:r>
            <a:br>
              <a:rPr dirty="0"/>
            </a:br>
            <a:endParaRPr lang="en-GB" sz="1800" b="1" dirty="0" smtClean="0"/>
          </a:p>
          <a:p>
            <a:pPr>
              <a:lnSpc>
                <a:spcPct val="100000"/>
              </a:lnSpc>
              <a:buFont typeface="Arial" pitchFamily="34" charset="0"/>
              <a:buChar char="•"/>
            </a:pPr>
            <a:r>
              <a:rPr lang="en-GB" sz="1800" dirty="0" smtClean="0"/>
              <a:t> Service subsidiaries: </a:t>
            </a:r>
            <a:r>
              <a:rPr lang="en-GB" sz="1800" b="1" dirty="0" smtClean="0"/>
              <a:t>&gt; 50 countries</a:t>
            </a:r>
          </a:p>
          <a:p>
            <a:pPr>
              <a:lnSpc>
                <a:spcPct val="100000"/>
              </a:lnSpc>
              <a:buFont typeface="Arial" pitchFamily="34" charset="0"/>
              <a:buChar char="•"/>
            </a:pPr>
            <a:endParaRPr lang="en-GB" sz="1800" b="1" dirty="0" smtClean="0"/>
          </a:p>
          <a:p>
            <a:pPr>
              <a:lnSpc>
                <a:spcPct val="100000"/>
              </a:lnSpc>
              <a:buFont typeface="Arial" pitchFamily="34" charset="0"/>
              <a:buChar char="•"/>
            </a:pPr>
            <a:endParaRPr lang="en-GB" sz="1800" b="1" dirty="0" smtClean="0"/>
          </a:p>
          <a:p>
            <a:pPr>
              <a:buFont typeface="Arial" pitchFamily="34" charset="0"/>
              <a:buChar char="•"/>
            </a:pPr>
            <a:endParaRPr lang="en-GB" sz="1800" b="1" dirty="0">
              <a:solidFill>
                <a:schemeClr val="tx1"/>
              </a:solidFill>
            </a:endParaRPr>
          </a:p>
        </p:txBody>
      </p:sp>
      <p:sp>
        <p:nvSpPr>
          <p:cNvPr id="10" name="Textplatzhalter 1"/>
          <p:cNvSpPr>
            <a:spLocks noGrp="1"/>
          </p:cNvSpPr>
          <p:nvPr>
            <p:ph type="body" sz="quarter" idx="14"/>
          </p:nvPr>
        </p:nvSpPr>
        <p:spPr>
          <a:xfrm>
            <a:off x="1893888" y="6934764"/>
            <a:ext cx="3584398" cy="336091"/>
          </a:xfrm>
        </p:spPr>
        <p:txBody>
          <a:bodyPr/>
          <a:lstStyle/>
          <a:p>
            <a:r>
              <a:rPr lang="de-DE" dirty="0" smtClean="0"/>
              <a:t>Helen </a:t>
            </a:r>
            <a:r>
              <a:rPr lang="de-DE" dirty="0" err="1" smtClean="0"/>
              <a:t>loomes</a:t>
            </a:r>
            <a:endParaRPr lang="de-DE" dirty="0"/>
          </a:p>
        </p:txBody>
      </p:sp>
    </p:spTree>
    <p:extLst>
      <p:ext uri="{BB962C8B-B14F-4D97-AF65-F5344CB8AC3E}">
        <p14:creationId xmlns:p14="http://schemas.microsoft.com/office/powerpoint/2010/main" val="33106237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a:t>OTHER INFLUENCING </a:t>
            </a:r>
            <a:r>
              <a:rPr lang="en-GB" dirty="0" smtClean="0"/>
              <a:t>FACTORS</a:t>
            </a:r>
            <a:br>
              <a:rPr lang="en-GB" dirty="0" smtClean="0"/>
            </a:br>
            <a:r>
              <a:rPr lang="en-GB" dirty="0"/>
              <a:t/>
            </a:r>
            <a:br>
              <a:rPr lang="en-GB" dirty="0"/>
            </a:br>
            <a:r>
              <a:rPr lang="en-GB" dirty="0" smtClean="0"/>
              <a:t>ENGINEERS</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8744" y="3787675"/>
            <a:ext cx="2438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2879" y="1177801"/>
            <a:ext cx="3894137"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768" y="2197199"/>
            <a:ext cx="7207425" cy="4196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316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HEALTH AND WELLBEING</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608" y="254139"/>
            <a:ext cx="4476898" cy="646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040" y="3488539"/>
            <a:ext cx="7762562" cy="323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8485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THE SPEC OFFICE</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76" y="1209328"/>
            <a:ext cx="4248472" cy="543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0272" y="2145432"/>
            <a:ext cx="7251124" cy="29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4011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A practical example</a:t>
            </a:r>
            <a:endParaRPr lang="en-GB" dirty="0"/>
          </a:p>
        </p:txBody>
      </p:sp>
      <p:sp>
        <p:nvSpPr>
          <p:cNvPr id="3" name="Text Placeholder 2"/>
          <p:cNvSpPr>
            <a:spLocks noGrp="1"/>
          </p:cNvSpPr>
          <p:nvPr>
            <p:ph type="body" sz="quarter" idx="12"/>
          </p:nvPr>
        </p:nvSpPr>
        <p:spPr/>
        <p:txBody>
          <a:bodyPr/>
          <a:lstStyle/>
          <a:p>
            <a:r>
              <a:rPr lang="en-GB" dirty="0" smtClean="0"/>
              <a:t>Case study</a:t>
            </a:r>
            <a:endParaRPr lang="en-GB" dirty="0"/>
          </a:p>
        </p:txBody>
      </p:sp>
      <p:sp>
        <p:nvSpPr>
          <p:cNvPr id="4" name="Text Placeholder 3"/>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4012878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albert bridge house</a:t>
            </a:r>
            <a:br>
              <a:rPr lang="en-GB" dirty="0" smtClean="0"/>
            </a:br>
            <a:r>
              <a:rPr lang="en-GB" dirty="0"/>
              <a:t/>
            </a:r>
            <a:br>
              <a:rPr lang="en-GB" dirty="0"/>
            </a:br>
            <a:r>
              <a:rPr lang="en-GB" dirty="0" smtClean="0"/>
              <a:t>foster + partners</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005" y="705272"/>
            <a:ext cx="5719638"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04" y="2556026"/>
            <a:ext cx="6182628" cy="3909886"/>
          </a:xfrm>
          <a:prstGeom prst="rect">
            <a:avLst/>
          </a:prstGeom>
        </p:spPr>
      </p:pic>
    </p:spTree>
    <p:extLst>
      <p:ext uri="{BB962C8B-B14F-4D97-AF65-F5344CB8AC3E}">
        <p14:creationId xmlns:p14="http://schemas.microsoft.com/office/powerpoint/2010/main" val="1334377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52" y="1281336"/>
            <a:ext cx="11597716" cy="4305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3776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280" y="1092293"/>
            <a:ext cx="7356845" cy="551763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2386" y="939299"/>
            <a:ext cx="6480721" cy="48605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974" y="633264"/>
            <a:ext cx="7776864" cy="5832649"/>
          </a:xfrm>
          <a:prstGeom prst="rect">
            <a:avLst/>
          </a:prstGeom>
        </p:spPr>
      </p:pic>
    </p:spTree>
    <p:extLst>
      <p:ext uri="{BB962C8B-B14F-4D97-AF65-F5344CB8AC3E}">
        <p14:creationId xmlns:p14="http://schemas.microsoft.com/office/powerpoint/2010/main" val="274950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10" y="1281336"/>
            <a:ext cx="11920742"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4060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7108"/>
          <a:stretch/>
        </p:blipFill>
        <p:spPr>
          <a:xfrm>
            <a:off x="1016367" y="0"/>
            <a:ext cx="10958641" cy="678688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b="7123"/>
          <a:stretch/>
        </p:blipFill>
        <p:spPr>
          <a:xfrm>
            <a:off x="1044844" y="-7268"/>
            <a:ext cx="10972064" cy="6794154"/>
          </a:xfrm>
          <a:prstGeom prst="rect">
            <a:avLst/>
          </a:prstGeom>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811" y="-86816"/>
            <a:ext cx="78835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187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856" y="463072"/>
            <a:ext cx="4200282" cy="6300000"/>
          </a:xfrm>
          <a:prstGeom prst="rect">
            <a:avLst/>
          </a:prstGeom>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38504" y="458420"/>
            <a:ext cx="4200525" cy="629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8518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33233"/>
          <a:stretch/>
        </p:blipFill>
        <p:spPr>
          <a:xfrm>
            <a:off x="813768" y="1281336"/>
            <a:ext cx="11858600" cy="5277975"/>
          </a:xfrm>
          <a:prstGeom prst="rect">
            <a:avLst/>
          </a:prstGeom>
          <a:effectLst>
            <a:outerShdw blurRad="50800" dist="50800" dir="5400000" sx="1000" sy="1000" algn="ctr" rotWithShape="0">
              <a:srgbClr val="000000">
                <a:alpha val="43137"/>
              </a:srgbClr>
            </a:outerShdw>
          </a:effectLst>
        </p:spPr>
      </p:pic>
      <p:sp>
        <p:nvSpPr>
          <p:cNvPr id="8" name="Rectangle 7"/>
          <p:cNvSpPr/>
          <p:nvPr/>
        </p:nvSpPr>
        <p:spPr>
          <a:xfrm>
            <a:off x="813768" y="1259945"/>
            <a:ext cx="7776864" cy="52993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1"/>
          </p:nvPr>
        </p:nvSpPr>
        <p:spPr/>
        <p:txBody>
          <a:bodyPr/>
          <a:lstStyle/>
          <a:p>
            <a:pPr marL="0" indent="0">
              <a:buNone/>
            </a:pPr>
            <a:r>
              <a:rPr lang="en-GB" sz="2800" b="1" dirty="0" smtClean="0"/>
              <a:t>Helen </a:t>
            </a:r>
            <a:r>
              <a:rPr lang="en-GB" sz="2800" b="1" dirty="0" err="1" smtClean="0"/>
              <a:t>Loomes</a:t>
            </a:r>
            <a:r>
              <a:rPr lang="en-GB" sz="2800" b="1" dirty="0" smtClean="0"/>
              <a:t> FSLL</a:t>
            </a:r>
          </a:p>
          <a:p>
            <a:pPr marL="0" indent="0">
              <a:buNone/>
            </a:pPr>
            <a:r>
              <a:rPr lang="en-GB" sz="2800" dirty="0" smtClean="0"/>
              <a:t>Business Development Director</a:t>
            </a:r>
          </a:p>
          <a:p>
            <a:pPr marL="0" indent="0">
              <a:buNone/>
            </a:pPr>
            <a:endParaRPr lang="en-GB" sz="2800" dirty="0" smtClean="0"/>
          </a:p>
          <a:p>
            <a:pPr marL="0" indent="0">
              <a:buNone/>
            </a:pPr>
            <a:endParaRPr lang="en-GB" sz="2800" dirty="0"/>
          </a:p>
          <a:p>
            <a:pPr marL="0" indent="0">
              <a:buNone/>
            </a:pPr>
            <a:endParaRPr lang="en-GB" sz="2800" dirty="0" smtClean="0"/>
          </a:p>
          <a:p>
            <a:pPr marL="0" indent="0">
              <a:buNone/>
            </a:pPr>
            <a:r>
              <a:rPr lang="en-GB" sz="2800" dirty="0" smtClean="0"/>
              <a:t>International Projects</a:t>
            </a:r>
          </a:p>
          <a:p>
            <a:pPr marL="0" indent="0">
              <a:buNone/>
            </a:pPr>
            <a:r>
              <a:rPr lang="en-GB" sz="2800" dirty="0" err="1" smtClean="0"/>
              <a:t>Akademie</a:t>
            </a:r>
            <a:r>
              <a:rPr lang="en-GB" sz="2800" dirty="0" smtClean="0"/>
              <a:t> Presenter</a:t>
            </a:r>
          </a:p>
          <a:p>
            <a:pPr marL="0" indent="0">
              <a:buNone/>
            </a:pPr>
            <a:r>
              <a:rPr lang="en-GB" sz="2800" dirty="0" smtClean="0"/>
              <a:t>Fellow of The Society of Light and Lighting</a:t>
            </a:r>
          </a:p>
          <a:p>
            <a:endParaRPr lang="en-GB" sz="2800" b="1" dirty="0"/>
          </a:p>
        </p:txBody>
      </p:sp>
      <p:sp>
        <p:nvSpPr>
          <p:cNvPr id="3" name="Title 2"/>
          <p:cNvSpPr>
            <a:spLocks noGrp="1"/>
          </p:cNvSpPr>
          <p:nvPr>
            <p:ph type="title"/>
          </p:nvPr>
        </p:nvSpPr>
        <p:spPr/>
        <p:txBody>
          <a:bodyPr/>
          <a:lstStyle/>
          <a:p>
            <a:r>
              <a:rPr lang="en-GB" dirty="0" smtClean="0"/>
              <a:t>May I introduce myself</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56563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80" y="17140"/>
            <a:ext cx="4680000" cy="494798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2400" y="993304"/>
            <a:ext cx="4680000" cy="494799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4800" y="1857400"/>
            <a:ext cx="4680000" cy="4947976"/>
          </a:xfrm>
          <a:prstGeom prst="rect">
            <a:avLst/>
          </a:prstGeom>
        </p:spPr>
      </p:pic>
    </p:spTree>
    <p:extLst>
      <p:ext uri="{BB962C8B-B14F-4D97-AF65-F5344CB8AC3E}">
        <p14:creationId xmlns:p14="http://schemas.microsoft.com/office/powerpoint/2010/main" val="4292431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35856"/>
          <a:stretch/>
        </p:blipFill>
        <p:spPr>
          <a:xfrm>
            <a:off x="597744" y="849288"/>
            <a:ext cx="5541681" cy="57600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401" r="30924"/>
          <a:stretch/>
        </p:blipFill>
        <p:spPr>
          <a:xfrm>
            <a:off x="7222480" y="848122"/>
            <a:ext cx="5242295" cy="5760000"/>
          </a:xfrm>
          <a:prstGeom prst="rect">
            <a:avLst/>
          </a:prstGeom>
        </p:spPr>
      </p:pic>
    </p:spTree>
    <p:extLst>
      <p:ext uri="{BB962C8B-B14F-4D97-AF65-F5344CB8AC3E}">
        <p14:creationId xmlns:p14="http://schemas.microsoft.com/office/powerpoint/2010/main" val="39210964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WILL YOU READ IT?</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843757"/>
            <a:ext cx="4213225"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18698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THANK YOU FOR YOUR ATTENTION</a:t>
            </a:r>
            <a:endParaRPr lang="en-GB" dirty="0"/>
          </a:p>
        </p:txBody>
      </p:sp>
      <p:sp>
        <p:nvSpPr>
          <p:cNvPr id="3" name="Text Placeholder 2"/>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3955641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dirty="0" smtClean="0"/>
              <a:t>A GUIDE FOR WORKPLACE LIGHTING</a:t>
            </a:r>
            <a:endParaRPr lang="en-GB" dirty="0"/>
          </a:p>
        </p:txBody>
      </p:sp>
      <p:sp>
        <p:nvSpPr>
          <p:cNvPr id="3" name="Text Placeholder 2"/>
          <p:cNvSpPr>
            <a:spLocks noGrp="1"/>
          </p:cNvSpPr>
          <p:nvPr>
            <p:ph type="body" sz="quarter" idx="12"/>
          </p:nvPr>
        </p:nvSpPr>
        <p:spPr/>
        <p:txBody>
          <a:bodyPr/>
          <a:lstStyle/>
          <a:p>
            <a:r>
              <a:rPr lang="en-GB" dirty="0" smtClean="0"/>
              <a:t>WHAT IS LG7?</a:t>
            </a:r>
          </a:p>
        </p:txBody>
      </p:sp>
      <p:sp>
        <p:nvSpPr>
          <p:cNvPr id="4" name="Text Placeholder 3"/>
          <p:cNvSpPr>
            <a:spLocks noGrp="1"/>
          </p:cNvSpPr>
          <p:nvPr>
            <p:ph type="body" sz="quarter" idx="13"/>
          </p:nvPr>
        </p:nvSpPr>
        <p:spPr/>
        <p:txBody>
          <a:bodyPr/>
          <a:lstStyle/>
          <a:p>
            <a:r>
              <a:rPr lang="en-GB" dirty="0" smtClean="0"/>
              <a:t>HELEN LOOMES</a:t>
            </a:r>
            <a:endParaRPr lang="en-GB" dirty="0"/>
          </a:p>
        </p:txBody>
      </p:sp>
    </p:spTree>
    <p:extLst>
      <p:ext uri="{BB962C8B-B14F-4D97-AF65-F5344CB8AC3E}">
        <p14:creationId xmlns:p14="http://schemas.microsoft.com/office/powerpoint/2010/main" val="997816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004"/>
          <a:stretch/>
        </p:blipFill>
        <p:spPr bwMode="auto">
          <a:xfrm>
            <a:off x="5782319" y="1741031"/>
            <a:ext cx="5472609" cy="4508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1"/>
          </p:nvPr>
        </p:nvSpPr>
        <p:spPr>
          <a:xfrm>
            <a:off x="767363" y="3585592"/>
            <a:ext cx="9767485" cy="2291133"/>
          </a:xfrm>
        </p:spPr>
        <p:txBody>
          <a:bodyPr/>
          <a:lstStyle/>
          <a:p>
            <a:endParaRPr lang="en-GB" dirty="0"/>
          </a:p>
        </p:txBody>
      </p:sp>
      <p:sp>
        <p:nvSpPr>
          <p:cNvPr id="3" name="Title 2"/>
          <p:cNvSpPr>
            <a:spLocks noGrp="1"/>
          </p:cNvSpPr>
          <p:nvPr>
            <p:ph type="title"/>
          </p:nvPr>
        </p:nvSpPr>
        <p:spPr/>
        <p:txBody>
          <a:bodyPr/>
          <a:lstStyle/>
          <a:p>
            <a:r>
              <a:rPr lang="en-GB" dirty="0" smtClean="0"/>
              <a:t>Published by the society of light and lighting</a:t>
            </a:r>
            <a:br>
              <a:rPr lang="en-GB" dirty="0" smtClean="0"/>
            </a:br>
            <a:r>
              <a:rPr lang="en-GB" dirty="0" smtClean="0"/>
              <a:t/>
            </a:r>
            <a:br>
              <a:rPr lang="en-GB" dirty="0" smtClean="0"/>
            </a:br>
            <a:r>
              <a:rPr lang="en-GB" dirty="0" smtClean="0"/>
              <a:t>part of </a:t>
            </a:r>
            <a:r>
              <a:rPr lang="en-GB" dirty="0" err="1" smtClean="0"/>
              <a:t>cibse</a:t>
            </a:r>
            <a:endParaRPr lang="en-GB" dirty="0"/>
          </a:p>
        </p:txBody>
      </p:sp>
      <p:sp>
        <p:nvSpPr>
          <p:cNvPr id="4" name="Text Placeholder 3"/>
          <p:cNvSpPr>
            <a:spLocks noGrp="1"/>
          </p:cNvSpPr>
          <p:nvPr>
            <p:ph type="body" sz="quarter" idx="13"/>
          </p:nvPr>
        </p:nvSpPr>
        <p:spPr/>
        <p:txBody>
          <a:bodyPr/>
          <a:lstStyle/>
          <a:p>
            <a:endParaRPr lang="en-GB" dirty="0"/>
          </a:p>
        </p:txBody>
      </p:sp>
      <p:sp>
        <p:nvSpPr>
          <p:cNvPr id="5" name="Text Placeholder 4"/>
          <p:cNvSpPr>
            <a:spLocks noGrp="1"/>
          </p:cNvSpPr>
          <p:nvPr>
            <p:ph type="body" sz="quarter" idx="14"/>
          </p:nvPr>
        </p:nvSpPr>
        <p:spPr/>
        <p:txBody>
          <a:bodyPr/>
          <a:lstStyle/>
          <a:p>
            <a:endParaRPr lang="en-GB"/>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489" y="1711859"/>
            <a:ext cx="3494783" cy="4538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634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5122" name="Picture 2" descr="C:\Users\hloomes\AppData\Local\Microsoft\Windows\Temporary Internet Files\Content.Outlook\K6LYGC2K\LG 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7863" y="80991"/>
            <a:ext cx="7389075" cy="6672953"/>
          </a:xfrm>
          <a:prstGeom prst="rect">
            <a:avLst/>
          </a:prstGeom>
          <a:noFill/>
          <a:ln w="38100" cmpd="sng">
            <a:solidFill>
              <a:schemeClr val="tx2"/>
            </a:solid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5788" y="633264"/>
            <a:ext cx="4213225" cy="56276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1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animEffect transition="in" filter="fade">
                                      <p:cBhvr>
                                        <p:cTn id="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Previous edition of lg7</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04" y="1497360"/>
            <a:ext cx="3639072" cy="512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224" y="1493911"/>
            <a:ext cx="7769734" cy="480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6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500" fill="hold"/>
                                        <p:tgtEl>
                                          <p:spTgt spid="2051"/>
                                        </p:tgtEl>
                                        <p:attrNameLst>
                                          <p:attrName>ppt_w</p:attrName>
                                        </p:attrNameLst>
                                      </p:cBhvr>
                                      <p:tavLst>
                                        <p:tav tm="0">
                                          <p:val>
                                            <p:fltVal val="0"/>
                                          </p:val>
                                        </p:tav>
                                        <p:tav tm="100000">
                                          <p:val>
                                            <p:strVal val="#ppt_w"/>
                                          </p:val>
                                        </p:tav>
                                      </p:tavLst>
                                    </p:anim>
                                    <p:anim calcmode="lin" valueType="num">
                                      <p:cBhvr>
                                        <p:cTn id="8" dur="500" fill="hold"/>
                                        <p:tgtEl>
                                          <p:spTgt spid="2051"/>
                                        </p:tgtEl>
                                        <p:attrNameLst>
                                          <p:attrName>ppt_h</p:attrName>
                                        </p:attrNameLst>
                                      </p:cBhvr>
                                      <p:tavLst>
                                        <p:tav tm="0">
                                          <p:val>
                                            <p:fltVal val="0"/>
                                          </p:val>
                                        </p:tav>
                                        <p:tav tm="100000">
                                          <p:val>
                                            <p:strVal val="#ppt_h"/>
                                          </p:val>
                                        </p:tav>
                                      </p:tavLst>
                                    </p:anim>
                                    <p:animEffect transition="in" filter="fade">
                                      <p:cBhvr>
                                        <p:cTn id="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823" y="0"/>
            <a:ext cx="11793007" cy="6825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27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29208"/>
            <a:ext cx="1965898" cy="788070"/>
          </a:xfrm>
        </p:spPr>
        <p:txBody>
          <a:bodyPr/>
          <a:lstStyle/>
          <a:p>
            <a:pPr marL="0" indent="0">
              <a:buNone/>
            </a:pPr>
            <a:r>
              <a:rPr lang="en-GB" sz="1800" dirty="0" smtClean="0"/>
              <a:t>Skype HQ</a:t>
            </a:r>
          </a:p>
          <a:p>
            <a:pPr marL="0" indent="0">
              <a:buNone/>
            </a:pPr>
            <a:r>
              <a:rPr lang="en-GB" sz="1800" dirty="0"/>
              <a:t>GIA Equation</a:t>
            </a:r>
          </a:p>
        </p:txBody>
      </p:sp>
      <p:sp>
        <p:nvSpPr>
          <p:cNvPr id="3" name="Title 2"/>
          <p:cNvSpPr>
            <a:spLocks noGrp="1"/>
          </p:cNvSpPr>
          <p:nvPr>
            <p:ph type="title"/>
          </p:nvPr>
        </p:nvSpPr>
        <p:spPr/>
        <p:txBody>
          <a:bodyPr/>
          <a:lstStyle/>
          <a:p>
            <a:endParaRPr lang="en-GB" dirty="0"/>
          </a:p>
        </p:txBody>
      </p:sp>
      <p:sp>
        <p:nvSpPr>
          <p:cNvPr id="4" name="Text Placeholder 3"/>
          <p:cNvSpPr>
            <a:spLocks noGrp="1"/>
          </p:cNvSpPr>
          <p:nvPr>
            <p:ph type="body" sz="quarter" idx="13"/>
          </p:nvPr>
        </p:nvSpPr>
        <p:spPr/>
        <p:txBody>
          <a:bodyPr/>
          <a:lstStyle/>
          <a:p>
            <a:endParaRPr lang="en-GB" dirty="0"/>
          </a:p>
        </p:txBody>
      </p:sp>
      <p:sp>
        <p:nvSpPr>
          <p:cNvPr id="5" name="Text Placeholder 4"/>
          <p:cNvSpPr>
            <a:spLocks noGrp="1"/>
          </p:cNvSpPr>
          <p:nvPr>
            <p:ph type="body" sz="quarter" idx="14"/>
          </p:nvPr>
        </p:nvSpPr>
        <p:spPr/>
        <p:txBody>
          <a:bodyPr/>
          <a:lstStyle/>
          <a:p>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896" y="0"/>
            <a:ext cx="11233247" cy="682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7115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Akademie_Template">
  <a:themeElements>
    <a:clrScheme name="Mastereinstellung">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AAAAAA"/>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Akademie_Template</Template>
  <TotalTime>0</TotalTime>
  <Words>2812</Words>
  <Application>Microsoft Office PowerPoint</Application>
  <PresentationFormat>Custom</PresentationFormat>
  <Paragraphs>228</Paragraphs>
  <Slides>33</Slides>
  <Notes>31</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Akademie_Template</vt:lpstr>
      <vt:lpstr>Custom Design</vt:lpstr>
      <vt:lpstr>PowerPoint Presentation</vt:lpstr>
      <vt:lpstr>Facts &amp; Figures</vt:lpstr>
      <vt:lpstr>May I introduce myself</vt:lpstr>
      <vt:lpstr>PowerPoint Presentation</vt:lpstr>
      <vt:lpstr>Published by the society of light and lighting  part of cibse</vt:lpstr>
      <vt:lpstr>PowerPoint Presentation</vt:lpstr>
      <vt:lpstr>Previous edition of lg7</vt:lpstr>
      <vt:lpstr>PowerPoint Presentation</vt:lpstr>
      <vt:lpstr>PowerPoint Presentation</vt:lpstr>
      <vt:lpstr> WHAT IS THE TASK? </vt:lpstr>
      <vt:lpstr>Correct levels for the task</vt:lpstr>
      <vt:lpstr>Lighting the task</vt:lpstr>
      <vt:lpstr>VERTICAL SURFACES</vt:lpstr>
      <vt:lpstr>Cylindrical Illuminance </vt:lpstr>
      <vt:lpstr>GLARE</vt:lpstr>
      <vt:lpstr>LIGHTING CONTROLS</vt:lpstr>
      <vt:lpstr>ENERGY USE</vt:lpstr>
      <vt:lpstr>OTHER INFLUENCING FACTORS  THE ARCHITECT</vt:lpstr>
      <vt:lpstr>OTHER INFLUENCING FACTORS  THE INTERIOR DESIGNER</vt:lpstr>
      <vt:lpstr>OTHER INFLUENCING FACTORS  ENGINEERS</vt:lpstr>
      <vt:lpstr>HEALTH AND WELLBEING</vt:lpstr>
      <vt:lpstr>THE SPEC OFFICE</vt:lpstr>
      <vt:lpstr>PowerPoint Presentation</vt:lpstr>
      <vt:lpstr>albert bridge house  foster +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WILL YOU READ IT?</vt:lpstr>
      <vt:lpstr>PowerPoint Presentation</vt:lpstr>
    </vt:vector>
  </TitlesOfParts>
  <Company>Trilux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Loomes</dc:creator>
  <cp:lastModifiedBy>Helen Loomes</cp:lastModifiedBy>
  <cp:revision>63</cp:revision>
  <cp:lastPrinted>2015-08-06T08:44:45Z</cp:lastPrinted>
  <dcterms:created xsi:type="dcterms:W3CDTF">2016-05-12T09:32:32Z</dcterms:created>
  <dcterms:modified xsi:type="dcterms:W3CDTF">2016-05-31T12:44:29Z</dcterms:modified>
</cp:coreProperties>
</file>