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Lst>
  <p:notesMasterIdLst>
    <p:notesMasterId r:id="rId47"/>
  </p:notesMasterIdLst>
  <p:handoutMasterIdLst>
    <p:handoutMasterId r:id="rId48"/>
  </p:handoutMasterIdLst>
  <p:sldIdLst>
    <p:sldId id="256" r:id="rId6"/>
    <p:sldId id="261" r:id="rId7"/>
    <p:sldId id="259" r:id="rId8"/>
    <p:sldId id="262" r:id="rId9"/>
    <p:sldId id="264" r:id="rId10"/>
    <p:sldId id="263" r:id="rId11"/>
    <p:sldId id="273" r:id="rId12"/>
    <p:sldId id="265" r:id="rId13"/>
    <p:sldId id="282" r:id="rId14"/>
    <p:sldId id="280" r:id="rId15"/>
    <p:sldId id="281" r:id="rId16"/>
    <p:sldId id="283" r:id="rId17"/>
    <p:sldId id="284" r:id="rId18"/>
    <p:sldId id="274" r:id="rId19"/>
    <p:sldId id="276" r:id="rId20"/>
    <p:sldId id="278" r:id="rId21"/>
    <p:sldId id="279" r:id="rId22"/>
    <p:sldId id="269" r:id="rId23"/>
    <p:sldId id="270" r:id="rId24"/>
    <p:sldId id="285" r:id="rId25"/>
    <p:sldId id="286" r:id="rId26"/>
    <p:sldId id="287" r:id="rId27"/>
    <p:sldId id="288" r:id="rId28"/>
    <p:sldId id="291" r:id="rId29"/>
    <p:sldId id="304" r:id="rId30"/>
    <p:sldId id="292" r:id="rId31"/>
    <p:sldId id="293" r:id="rId32"/>
    <p:sldId id="307" r:id="rId33"/>
    <p:sldId id="294" r:id="rId34"/>
    <p:sldId id="295" r:id="rId35"/>
    <p:sldId id="296" r:id="rId36"/>
    <p:sldId id="297" r:id="rId37"/>
    <p:sldId id="298" r:id="rId38"/>
    <p:sldId id="299" r:id="rId39"/>
    <p:sldId id="300" r:id="rId40"/>
    <p:sldId id="301" r:id="rId41"/>
    <p:sldId id="302" r:id="rId42"/>
    <p:sldId id="303" r:id="rId43"/>
    <p:sldId id="306" r:id="rId44"/>
    <p:sldId id="305" r:id="rId45"/>
    <p:sldId id="258" r:id="rId46"/>
  </p:sldIdLst>
  <p:sldSz cx="13004800" cy="7315200"/>
  <p:notesSz cx="6794500" cy="9982200"/>
  <p:defaultTextStyle>
    <a:defPPr>
      <a:defRPr lang="de-DE"/>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C4C4"/>
    <a:srgbClr val="EEEEEE"/>
    <a:srgbClr val="E2E2E2"/>
    <a:srgbClr val="888888"/>
    <a:srgbClr val="ECECEC"/>
    <a:srgbClr val="8687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5242" autoAdjust="0"/>
  </p:normalViewPr>
  <p:slideViewPr>
    <p:cSldViewPr showGuides="1">
      <p:cViewPr>
        <p:scale>
          <a:sx n="40" d="100"/>
          <a:sy n="40" d="100"/>
        </p:scale>
        <p:origin x="-994" y="-58"/>
      </p:cViewPr>
      <p:guideLst>
        <p:guide orient="horz" pos="4008"/>
        <p:guide pos="409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5" d="100"/>
          <a:sy n="75" d="100"/>
        </p:scale>
        <p:origin x="-3306" y="-96"/>
      </p:cViewPr>
      <p:guideLst>
        <p:guide orient="horz" pos="3144"/>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911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8645" y="0"/>
            <a:ext cx="2944283" cy="499110"/>
          </a:xfrm>
          <a:prstGeom prst="rect">
            <a:avLst/>
          </a:prstGeom>
        </p:spPr>
        <p:txBody>
          <a:bodyPr vert="horz" lIns="91440" tIns="45720" rIns="91440" bIns="45720" rtlCol="0"/>
          <a:lstStyle>
            <a:lvl1pPr algn="r">
              <a:defRPr sz="1200"/>
            </a:lvl1pPr>
          </a:lstStyle>
          <a:p>
            <a:fld id="{07DB82D8-3E15-4234-9540-B36826F30330}" type="datetimeFigureOut">
              <a:rPr lang="de-DE" smtClean="0"/>
              <a:pPr/>
              <a:t>26.04.2017</a:t>
            </a:fld>
            <a:endParaRPr lang="de-DE"/>
          </a:p>
        </p:txBody>
      </p:sp>
      <p:sp>
        <p:nvSpPr>
          <p:cNvPr id="4" name="Fußzeilenplatzhalter 3"/>
          <p:cNvSpPr>
            <a:spLocks noGrp="1"/>
          </p:cNvSpPr>
          <p:nvPr>
            <p:ph type="ftr" sz="quarter" idx="2"/>
          </p:nvPr>
        </p:nvSpPr>
        <p:spPr>
          <a:xfrm>
            <a:off x="0" y="9481358"/>
            <a:ext cx="2944283" cy="49911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8645" y="9481358"/>
            <a:ext cx="2944283" cy="499110"/>
          </a:xfrm>
          <a:prstGeom prst="rect">
            <a:avLst/>
          </a:prstGeom>
        </p:spPr>
        <p:txBody>
          <a:bodyPr vert="horz" lIns="91440" tIns="45720" rIns="91440" bIns="45720" rtlCol="0" anchor="b"/>
          <a:lstStyle>
            <a:lvl1pPr algn="r">
              <a:defRPr sz="1200"/>
            </a:lvl1pPr>
          </a:lstStyle>
          <a:p>
            <a:fld id="{9581503D-0912-44B2-AE82-16F1EF13BB14}" type="slidenum">
              <a:rPr lang="de-DE" smtClean="0"/>
              <a:pPr/>
              <a:t>‹#›</a:t>
            </a:fld>
            <a:endParaRPr lang="de-DE"/>
          </a:p>
        </p:txBody>
      </p:sp>
    </p:spTree>
    <p:extLst>
      <p:ext uri="{BB962C8B-B14F-4D97-AF65-F5344CB8AC3E}">
        <p14:creationId xmlns:p14="http://schemas.microsoft.com/office/powerpoint/2010/main" val="2497639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911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5" y="0"/>
            <a:ext cx="2944283" cy="499110"/>
          </a:xfrm>
          <a:prstGeom prst="rect">
            <a:avLst/>
          </a:prstGeom>
        </p:spPr>
        <p:txBody>
          <a:bodyPr vert="horz" lIns="91440" tIns="45720" rIns="91440" bIns="45720" rtlCol="0"/>
          <a:lstStyle>
            <a:lvl1pPr algn="r">
              <a:defRPr sz="1200"/>
            </a:lvl1pPr>
          </a:lstStyle>
          <a:p>
            <a:fld id="{72F1F90D-0EB5-480D-88FD-82A5FDDD2E15}" type="datetimeFigureOut">
              <a:rPr lang="de-DE" smtClean="0"/>
              <a:pPr/>
              <a:t>26.04.2017</a:t>
            </a:fld>
            <a:endParaRPr lang="de-DE"/>
          </a:p>
        </p:txBody>
      </p:sp>
      <p:sp>
        <p:nvSpPr>
          <p:cNvPr id="4" name="Folienbildplatzhalter 3"/>
          <p:cNvSpPr>
            <a:spLocks noGrp="1" noRot="1" noChangeAspect="1"/>
          </p:cNvSpPr>
          <p:nvPr>
            <p:ph type="sldImg" idx="2"/>
          </p:nvPr>
        </p:nvSpPr>
        <p:spPr>
          <a:xfrm>
            <a:off x="69850" y="749300"/>
            <a:ext cx="6654800" cy="37433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41545"/>
            <a:ext cx="5435600" cy="4491990"/>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0" y="9481358"/>
            <a:ext cx="2944283" cy="49911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5" y="9481358"/>
            <a:ext cx="2944283" cy="499110"/>
          </a:xfrm>
          <a:prstGeom prst="rect">
            <a:avLst/>
          </a:prstGeom>
        </p:spPr>
        <p:txBody>
          <a:bodyPr vert="horz" lIns="91440" tIns="45720" rIns="91440" bIns="45720" rtlCol="0" anchor="b"/>
          <a:lstStyle>
            <a:lvl1pPr algn="r">
              <a:defRPr sz="1200"/>
            </a:lvl1pPr>
          </a:lstStyle>
          <a:p>
            <a:fld id="{C41A2DF2-E317-4A31-9A2F-C2BC55A8925E}" type="slidenum">
              <a:rPr lang="de-DE" smtClean="0"/>
              <a:pPr/>
              <a:t>‹#›</a:t>
            </a:fld>
            <a:endParaRPr lang="de-DE"/>
          </a:p>
        </p:txBody>
      </p:sp>
    </p:spTree>
    <p:extLst>
      <p:ext uri="{BB962C8B-B14F-4D97-AF65-F5344CB8AC3E}">
        <p14:creationId xmlns:p14="http://schemas.microsoft.com/office/powerpoint/2010/main" val="2689563244"/>
      </p:ext>
    </p:extLst>
  </p:cSld>
  <p:clrMap bg1="lt1" tx1="dk1" bg2="lt2" tx2="dk2" accent1="accent1" accent2="accent2" accent3="accent3" accent4="accent4" accent5="accent5" accent6="accent6" hlink="hlink" folHlink="folHlink"/>
  <p:notesStyle>
    <a:lvl1pPr marL="0" algn="l" defTabSz="1300460" rtl="0" eaLnBrk="1" latinLnBrk="0" hangingPunct="1">
      <a:defRPr sz="1400" kern="1200">
        <a:solidFill>
          <a:schemeClr val="tx1"/>
        </a:solidFill>
        <a:latin typeface="Arial" pitchFamily="34" charset="0"/>
        <a:ea typeface="+mn-ea"/>
        <a:cs typeface="Arial" pitchFamily="34" charset="0"/>
      </a:defRPr>
    </a:lvl1pPr>
    <a:lvl2pPr marL="650230" algn="l" defTabSz="1300460" rtl="0" eaLnBrk="1" latinLnBrk="0" hangingPunct="1">
      <a:defRPr sz="1400" kern="1200">
        <a:solidFill>
          <a:schemeClr val="tx1"/>
        </a:solidFill>
        <a:latin typeface="Arial" pitchFamily="34" charset="0"/>
        <a:ea typeface="+mn-ea"/>
        <a:cs typeface="Arial" pitchFamily="34" charset="0"/>
      </a:defRPr>
    </a:lvl2pPr>
    <a:lvl3pPr marL="1300460" algn="l" defTabSz="1300460" rtl="0" eaLnBrk="1" latinLnBrk="0" hangingPunct="1">
      <a:defRPr sz="1400" kern="1200">
        <a:solidFill>
          <a:schemeClr val="tx1"/>
        </a:solidFill>
        <a:latin typeface="Arial" pitchFamily="34" charset="0"/>
        <a:ea typeface="+mn-ea"/>
        <a:cs typeface="Arial" pitchFamily="34" charset="0"/>
      </a:defRPr>
    </a:lvl3pPr>
    <a:lvl4pPr marL="1950690" algn="l" defTabSz="1300460" rtl="0" eaLnBrk="1" latinLnBrk="0" hangingPunct="1">
      <a:defRPr sz="1400" kern="1200">
        <a:solidFill>
          <a:schemeClr val="tx1"/>
        </a:solidFill>
        <a:latin typeface="Arial" pitchFamily="34" charset="0"/>
        <a:ea typeface="+mn-ea"/>
        <a:cs typeface="Arial" pitchFamily="34" charset="0"/>
      </a:defRPr>
    </a:lvl4pPr>
    <a:lvl5pPr marL="2600919" algn="l" defTabSz="1300460" rtl="0" eaLnBrk="1" latinLnBrk="0" hangingPunct="1">
      <a:defRPr sz="1400" kern="1200">
        <a:solidFill>
          <a:schemeClr val="tx1"/>
        </a:solidFill>
        <a:latin typeface="Arial" pitchFamily="34" charset="0"/>
        <a:ea typeface="+mn-ea"/>
        <a:cs typeface="Arial" pitchFamily="34" charset="0"/>
      </a:defRPr>
    </a:lvl5pPr>
    <a:lvl6pPr marL="3251149" algn="l" defTabSz="1300460" rtl="0" eaLnBrk="1" latinLnBrk="0" hangingPunct="1">
      <a:defRPr sz="1700" kern="1200">
        <a:solidFill>
          <a:schemeClr val="tx1"/>
        </a:solidFill>
        <a:latin typeface="+mn-lt"/>
        <a:ea typeface="+mn-ea"/>
        <a:cs typeface="+mn-cs"/>
      </a:defRPr>
    </a:lvl6pPr>
    <a:lvl7pPr marL="3901379" algn="l" defTabSz="1300460" rtl="0" eaLnBrk="1" latinLnBrk="0" hangingPunct="1">
      <a:defRPr sz="1700" kern="1200">
        <a:solidFill>
          <a:schemeClr val="tx1"/>
        </a:solidFill>
        <a:latin typeface="+mn-lt"/>
        <a:ea typeface="+mn-ea"/>
        <a:cs typeface="+mn-cs"/>
      </a:defRPr>
    </a:lvl7pPr>
    <a:lvl8pPr marL="4551609" algn="l" defTabSz="1300460" rtl="0" eaLnBrk="1" latinLnBrk="0" hangingPunct="1">
      <a:defRPr sz="1700" kern="1200">
        <a:solidFill>
          <a:schemeClr val="tx1"/>
        </a:solidFill>
        <a:latin typeface="+mn-lt"/>
        <a:ea typeface="+mn-ea"/>
        <a:cs typeface="+mn-cs"/>
      </a:defRPr>
    </a:lvl8pPr>
    <a:lvl9pPr marL="5201839" algn="l" defTabSz="130046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Welcome to the TRILUX </a:t>
            </a:r>
            <a:r>
              <a:rPr lang="en-GB" dirty="0" err="1" smtClean="0"/>
              <a:t>Akadamie</a:t>
            </a:r>
            <a:r>
              <a:rPr lang="en-GB" baseline="0" dirty="0" smtClean="0"/>
              <a:t> and this presentation looking at the lighting requirements within the new WELL Building Standard.</a:t>
            </a:r>
          </a:p>
          <a:p>
            <a:r>
              <a:rPr lang="en-GB" baseline="0" dirty="0" smtClean="0"/>
              <a:t>Before we start please can I ask that if you have any questions, you should type in a question, we will take note of it and answer them at the end of the presentation.</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a:t>
            </a:fld>
            <a:endParaRPr lang="de-DE"/>
          </a:p>
        </p:txBody>
      </p:sp>
    </p:spTree>
    <p:extLst>
      <p:ext uri="{BB962C8B-B14F-4D97-AF65-F5344CB8AC3E}">
        <p14:creationId xmlns:p14="http://schemas.microsoft.com/office/powerpoint/2010/main" val="997730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ambient lighting</a:t>
            </a:r>
            <a:r>
              <a:rPr lang="en-GB" baseline="0" dirty="0" smtClean="0"/>
              <a:t> is treated separately from the task lighting.  As this is an American standard the required numbers might seem a little odd to us, for instance 215 Lux, this is because the original levels were set in Foot Candles and the height of the horizontal plane is 0.76m which equates to 30 inches.  However this is a good background level of light for most situations.  The guide also stipulates how this lighting is zoned which will lead into the control systems.</a:t>
            </a:r>
          </a:p>
          <a:p>
            <a:endParaRPr lang="en-GB" baseline="0" dirty="0" smtClean="0"/>
          </a:p>
          <a:p>
            <a:r>
              <a:rPr lang="en-GB" baseline="0" dirty="0" smtClean="0"/>
              <a:t>It then recognises that most people will need task lighting of at least 300 Lux but depending on age and health some will need higher levels of 500 Lux.  It is good to see this documented as most lighting schemes default to the average human being.</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10</a:t>
            </a:fld>
            <a:endParaRPr lang="de-DE"/>
          </a:p>
        </p:txBody>
      </p:sp>
    </p:spTree>
    <p:extLst>
      <p:ext uri="{BB962C8B-B14F-4D97-AF65-F5344CB8AC3E}">
        <p14:creationId xmlns:p14="http://schemas.microsoft.com/office/powerpoint/2010/main" val="3180802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Part</a:t>
            </a:r>
            <a:r>
              <a:rPr lang="en-GB" baseline="0" dirty="0" smtClean="0"/>
              <a:t> 2 of this precondition allows a lot of leeway.  It asks for a narrative that describes a strategy looking at contrast between various surfaces.  This achieves two things: it asks you to look at the relationship between the task and its immediate surround, this should reduce in level but not to the point where it is noticeable or disabling; and it asks you to consider the other surfaces within the room, such as walls and ceilings to create a visually interesting environment.</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11</a:t>
            </a:fld>
            <a:endParaRPr lang="de-DE"/>
          </a:p>
        </p:txBody>
      </p:sp>
    </p:spTree>
    <p:extLst>
      <p:ext uri="{BB962C8B-B14F-4D97-AF65-F5344CB8AC3E}">
        <p14:creationId xmlns:p14="http://schemas.microsoft.com/office/powerpoint/2010/main" val="3211805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perhaps the most innovative but controversial</a:t>
            </a:r>
            <a:r>
              <a:rPr lang="en-GB" baseline="0" dirty="0" smtClean="0"/>
              <a:t> aspect of the lighting features and needs much more explanation.</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12</a:t>
            </a:fld>
            <a:endParaRPr lang="de-DE"/>
          </a:p>
        </p:txBody>
      </p:sp>
    </p:spTree>
    <p:extLst>
      <p:ext uri="{BB962C8B-B14F-4D97-AF65-F5344CB8AC3E}">
        <p14:creationId xmlns:p14="http://schemas.microsoft.com/office/powerpoint/2010/main" val="2042821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GB" b="0" i="0" dirty="0" smtClean="0"/>
              <a:t>It</a:t>
            </a:r>
            <a:r>
              <a:rPr lang="en-GB" b="0" i="0" baseline="0" dirty="0" smtClean="0"/>
              <a:t> asks for 250 </a:t>
            </a:r>
            <a:r>
              <a:rPr lang="en-GB" b="0" i="0" baseline="0" dirty="0" err="1" smtClean="0"/>
              <a:t>Melanopic</a:t>
            </a:r>
            <a:r>
              <a:rPr lang="en-GB" b="0" i="0" baseline="0" dirty="0" smtClean="0"/>
              <a:t> Lux  at 75% of the workstations measured at eye level for at least 4 hours per day – on every day of the year.</a:t>
            </a:r>
          </a:p>
          <a:p>
            <a:pPr marL="0" marR="0" indent="0" algn="l" defTabSz="1300460" rtl="0" eaLnBrk="1" fontAlgn="auto" latinLnBrk="0" hangingPunct="1">
              <a:lnSpc>
                <a:spcPct val="100000"/>
              </a:lnSpc>
              <a:spcBef>
                <a:spcPts val="0"/>
              </a:spcBef>
              <a:spcAft>
                <a:spcPts val="0"/>
              </a:spcAft>
              <a:buClrTx/>
              <a:buSzTx/>
              <a:buFontTx/>
              <a:buNone/>
              <a:tabLst/>
              <a:defRPr/>
            </a:pPr>
            <a:r>
              <a:rPr lang="en-GB" b="1" dirty="0" err="1" smtClean="0"/>
              <a:t>Melanopic</a:t>
            </a:r>
            <a:r>
              <a:rPr lang="en-GB" b="1" dirty="0" smtClean="0"/>
              <a:t> Lux </a:t>
            </a:r>
            <a:r>
              <a:rPr lang="en-GB" dirty="0" smtClean="0"/>
              <a:t>is not a SI Unit of measurement but it is trying to quantify the biological or non-visual function of daylight</a:t>
            </a:r>
            <a:r>
              <a:rPr lang="en-GB" baseline="0" dirty="0" smtClean="0"/>
              <a:t> - h</a:t>
            </a:r>
            <a:r>
              <a:rPr lang="en-GB" dirty="0" smtClean="0"/>
              <a:t>owever it is defined in the Trends in Neurosciences 2014 paper by Lucas. </a:t>
            </a:r>
          </a:p>
          <a:p>
            <a:pPr marL="0" marR="0" indent="0" algn="l" defTabSz="130046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1300460" rtl="0" eaLnBrk="1" fontAlgn="auto" latinLnBrk="0" hangingPunct="1">
              <a:lnSpc>
                <a:spcPct val="100000"/>
              </a:lnSpc>
              <a:spcBef>
                <a:spcPts val="0"/>
              </a:spcBef>
              <a:spcAft>
                <a:spcPts val="0"/>
              </a:spcAft>
              <a:buClrTx/>
              <a:buSzTx/>
              <a:buFontTx/>
              <a:buNone/>
              <a:tabLst/>
              <a:defRPr/>
            </a:pPr>
            <a:r>
              <a:rPr lang="en-GB" dirty="0" smtClean="0"/>
              <a:t>A better term would be the </a:t>
            </a:r>
            <a:r>
              <a:rPr lang="en-GB" dirty="0" err="1" smtClean="0"/>
              <a:t>melanopic</a:t>
            </a:r>
            <a:r>
              <a:rPr lang="en-GB" dirty="0" smtClean="0"/>
              <a:t> daylight equivalent illuminance.</a:t>
            </a:r>
          </a:p>
          <a:p>
            <a:endParaRPr lang="en-GB" dirty="0" smtClean="0"/>
          </a:p>
          <a:p>
            <a:pPr marL="0" indent="0">
              <a:buNone/>
            </a:pPr>
            <a:r>
              <a:rPr lang="en-GB" dirty="0" smtClean="0"/>
              <a:t>To understand it you have to look at the function of our retina</a:t>
            </a:r>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13</a:t>
            </a:fld>
            <a:endParaRPr lang="de-DE"/>
          </a:p>
        </p:txBody>
      </p:sp>
    </p:spTree>
    <p:extLst>
      <p:ext uri="{BB962C8B-B14F-4D97-AF65-F5344CB8AC3E}">
        <p14:creationId xmlns:p14="http://schemas.microsoft.com/office/powerpoint/2010/main" val="3534513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Light enters via the lens into the eye and reaches the retina at the back of our eye-ball. When the light reaches the retina,</a:t>
            </a:r>
            <a:r>
              <a:rPr lang="en-GB" baseline="0" dirty="0" smtClean="0"/>
              <a:t> </a:t>
            </a:r>
            <a:r>
              <a:rPr lang="en-GB" dirty="0" smtClean="0"/>
              <a:t>it passes a layer of ganglion cells, bipolar cells and then the layer of where the cones and rods are. With the cones (red, blue, green) we can see colours, the rods are for low lux level vision (no colour recognition).</a:t>
            </a:r>
          </a:p>
          <a:p>
            <a:r>
              <a:rPr lang="en-GB" dirty="0" smtClean="0"/>
              <a:t>In  2002, a discovery was made of a 3rd receptor in addition to the rods and cones</a:t>
            </a:r>
            <a:r>
              <a:rPr lang="en-GB" baseline="0" dirty="0" smtClean="0"/>
              <a:t> – the Intrinsically photosensitive retinal ganglion cells.</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14</a:t>
            </a:fld>
            <a:endParaRPr lang="de-DE"/>
          </a:p>
        </p:txBody>
      </p:sp>
    </p:spTree>
    <p:extLst>
      <p:ext uri="{BB962C8B-B14F-4D97-AF65-F5344CB8AC3E}">
        <p14:creationId xmlns:p14="http://schemas.microsoft.com/office/powerpoint/2010/main" val="2204605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 of these receptors responds to different wavelengths of light.  Here you can see that the blue,</a:t>
            </a:r>
            <a:r>
              <a:rPr lang="en-GB" baseline="0" dirty="0" smtClean="0"/>
              <a:t> green and red cones respond to these colours within the spectrum and the rods respond to wavelengths that are midway, but the </a:t>
            </a:r>
            <a:r>
              <a:rPr lang="en-GB" baseline="0" dirty="0" err="1" smtClean="0"/>
              <a:t>melanopsin</a:t>
            </a:r>
            <a:r>
              <a:rPr lang="en-GB" baseline="0" dirty="0" smtClean="0"/>
              <a:t> curve is the one that the </a:t>
            </a:r>
            <a:r>
              <a:rPr lang="en-GB" baseline="0" dirty="0" err="1" smtClean="0"/>
              <a:t>ganglian</a:t>
            </a:r>
            <a:r>
              <a:rPr lang="en-GB" baseline="0" dirty="0" smtClean="0"/>
              <a:t> cell responds to.  It is called this because this is the name of the </a:t>
            </a:r>
            <a:r>
              <a:rPr lang="en-GB" dirty="0" err="1" smtClean="0"/>
              <a:t>photopigment</a:t>
            </a:r>
            <a:r>
              <a:rPr lang="en-GB" dirty="0" smtClean="0"/>
              <a:t> or protein that the </a:t>
            </a:r>
            <a:r>
              <a:rPr lang="en-GB" dirty="0" err="1" smtClean="0"/>
              <a:t>ganglian</a:t>
            </a:r>
            <a:r>
              <a:rPr lang="en-GB" dirty="0" smtClean="0"/>
              <a:t> cell produces to relay its message.</a:t>
            </a:r>
            <a:r>
              <a:rPr lang="en-GB" baseline="0" dirty="0" smtClean="0"/>
              <a:t> </a:t>
            </a:r>
          </a:p>
          <a:p>
            <a:r>
              <a:rPr lang="en-GB" dirty="0" smtClean="0"/>
              <a:t>Until the discovery of this new cell all of our thinking about light was in response to how we see. </a:t>
            </a:r>
            <a:r>
              <a:rPr lang="en-GB" baseline="0" dirty="0" smtClean="0"/>
              <a:t>The response of the </a:t>
            </a:r>
            <a:r>
              <a:rPr lang="en-GB" baseline="0" dirty="0" err="1" smtClean="0"/>
              <a:t>ganglian</a:t>
            </a:r>
            <a:r>
              <a:rPr lang="en-GB" baseline="0" dirty="0" smtClean="0"/>
              <a:t> cell is communicated directly to our </a:t>
            </a:r>
            <a:r>
              <a:rPr lang="en-GB" baseline="0" dirty="0" err="1" smtClean="0"/>
              <a:t>peneal</a:t>
            </a:r>
            <a:r>
              <a:rPr lang="en-GB" baseline="0" dirty="0" smtClean="0"/>
              <a:t> gland via the sympathetic nervous system and the </a:t>
            </a:r>
            <a:r>
              <a:rPr lang="en-GB" baseline="0" dirty="0" err="1" smtClean="0"/>
              <a:t>Suprachiassmatic</a:t>
            </a:r>
            <a:r>
              <a:rPr lang="en-GB" baseline="0" dirty="0" smtClean="0"/>
              <a:t> Nucleus.  </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15</a:t>
            </a:fld>
            <a:endParaRPr lang="de-DE"/>
          </a:p>
        </p:txBody>
      </p:sp>
    </p:spTree>
    <p:extLst>
      <p:ext uri="{BB962C8B-B14F-4D97-AF65-F5344CB8AC3E}">
        <p14:creationId xmlns:p14="http://schemas.microsoft.com/office/powerpoint/2010/main" val="3706895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Arial" pitchFamily="34" charset="0"/>
              </a:defRPr>
            </a:lvl1pPr>
            <a:lvl2pPr marL="719027" indent="-276549" eaLnBrk="0" hangingPunct="0">
              <a:defRPr sz="1500">
                <a:solidFill>
                  <a:schemeClr val="tx1"/>
                </a:solidFill>
                <a:latin typeface="Arial" pitchFamily="34" charset="0"/>
              </a:defRPr>
            </a:lvl2pPr>
            <a:lvl3pPr marL="1106195" indent="-221239" eaLnBrk="0" hangingPunct="0">
              <a:defRPr sz="1500">
                <a:solidFill>
                  <a:schemeClr val="tx1"/>
                </a:solidFill>
                <a:latin typeface="Arial" pitchFamily="34" charset="0"/>
              </a:defRPr>
            </a:lvl3pPr>
            <a:lvl4pPr marL="1548674" indent="-221239" eaLnBrk="0" hangingPunct="0">
              <a:defRPr sz="1500">
                <a:solidFill>
                  <a:schemeClr val="tx1"/>
                </a:solidFill>
                <a:latin typeface="Arial" pitchFamily="34" charset="0"/>
              </a:defRPr>
            </a:lvl4pPr>
            <a:lvl5pPr marL="1991152" indent="-221239" eaLnBrk="0" hangingPunct="0">
              <a:defRPr sz="1500">
                <a:solidFill>
                  <a:schemeClr val="tx1"/>
                </a:solidFill>
                <a:latin typeface="Arial" pitchFamily="34" charset="0"/>
              </a:defRPr>
            </a:lvl5pPr>
            <a:lvl6pPr marL="2433630" indent="-221239" algn="ctr" eaLnBrk="0" fontAlgn="base" hangingPunct="0">
              <a:spcBef>
                <a:spcPct val="0"/>
              </a:spcBef>
              <a:spcAft>
                <a:spcPct val="0"/>
              </a:spcAft>
              <a:defRPr sz="1500">
                <a:solidFill>
                  <a:schemeClr val="tx1"/>
                </a:solidFill>
                <a:latin typeface="Arial" pitchFamily="34" charset="0"/>
              </a:defRPr>
            </a:lvl6pPr>
            <a:lvl7pPr marL="2876108" indent="-221239" algn="ctr" eaLnBrk="0" fontAlgn="base" hangingPunct="0">
              <a:spcBef>
                <a:spcPct val="0"/>
              </a:spcBef>
              <a:spcAft>
                <a:spcPct val="0"/>
              </a:spcAft>
              <a:defRPr sz="1500">
                <a:solidFill>
                  <a:schemeClr val="tx1"/>
                </a:solidFill>
                <a:latin typeface="Arial" pitchFamily="34" charset="0"/>
              </a:defRPr>
            </a:lvl7pPr>
            <a:lvl8pPr marL="3318586" indent="-221239" algn="ctr" eaLnBrk="0" fontAlgn="base" hangingPunct="0">
              <a:spcBef>
                <a:spcPct val="0"/>
              </a:spcBef>
              <a:spcAft>
                <a:spcPct val="0"/>
              </a:spcAft>
              <a:defRPr sz="1500">
                <a:solidFill>
                  <a:schemeClr val="tx1"/>
                </a:solidFill>
                <a:latin typeface="Arial" pitchFamily="34" charset="0"/>
              </a:defRPr>
            </a:lvl8pPr>
            <a:lvl9pPr marL="3761064" indent="-221239" algn="ctr" eaLnBrk="0" fontAlgn="base" hangingPunct="0">
              <a:spcBef>
                <a:spcPct val="0"/>
              </a:spcBef>
              <a:spcAft>
                <a:spcPct val="0"/>
              </a:spcAft>
              <a:defRPr sz="1500">
                <a:solidFill>
                  <a:schemeClr val="tx1"/>
                </a:solidFill>
                <a:latin typeface="Arial" pitchFamily="34" charset="0"/>
              </a:defRPr>
            </a:lvl9pPr>
          </a:lstStyle>
          <a:p>
            <a:pPr eaLnBrk="1" hangingPunct="1"/>
            <a:fld id="{1105C39E-4034-4821-8FC3-DEA3BA43D555}" type="slidenum">
              <a:rPr lang="de-DE" altLang="en-US" sz="1400"/>
              <a:pPr eaLnBrk="1" hangingPunct="1"/>
              <a:t>16</a:t>
            </a:fld>
            <a:endParaRPr lang="de-DE" altLang="en-US" sz="1400"/>
          </a:p>
        </p:txBody>
      </p:sp>
      <p:sp>
        <p:nvSpPr>
          <p:cNvPr id="30723" name="Rectangle 7"/>
          <p:cNvSpPr txBox="1">
            <a:spLocks noGrp="1" noChangeArrowheads="1"/>
          </p:cNvSpPr>
          <p:nvPr/>
        </p:nvSpPr>
        <p:spPr bwMode="auto">
          <a:xfrm>
            <a:off x="3850015" y="9485180"/>
            <a:ext cx="2944486" cy="49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12" tIns="44608" rIns="89212" bIns="44608" anchor="b"/>
          <a:lstStyle>
            <a:lvl1pPr defTabSz="919163" eaLnBrk="0" hangingPunct="0">
              <a:defRPr sz="1600">
                <a:solidFill>
                  <a:schemeClr val="tx1"/>
                </a:solidFill>
                <a:latin typeface="Arial" pitchFamily="34" charset="0"/>
              </a:defRPr>
            </a:lvl1pPr>
            <a:lvl2pPr marL="742950" indent="-285750" defTabSz="919163" eaLnBrk="0" hangingPunct="0">
              <a:defRPr sz="1600">
                <a:solidFill>
                  <a:schemeClr val="tx1"/>
                </a:solidFill>
                <a:latin typeface="Arial" pitchFamily="34" charset="0"/>
              </a:defRPr>
            </a:lvl2pPr>
            <a:lvl3pPr marL="1143000" indent="-228600" defTabSz="919163" eaLnBrk="0" hangingPunct="0">
              <a:defRPr sz="1600">
                <a:solidFill>
                  <a:schemeClr val="tx1"/>
                </a:solidFill>
                <a:latin typeface="Arial" pitchFamily="34" charset="0"/>
              </a:defRPr>
            </a:lvl3pPr>
            <a:lvl4pPr marL="1600200" indent="-228600" defTabSz="919163" eaLnBrk="0" hangingPunct="0">
              <a:defRPr sz="1600">
                <a:solidFill>
                  <a:schemeClr val="tx1"/>
                </a:solidFill>
                <a:latin typeface="Arial" pitchFamily="34" charset="0"/>
              </a:defRPr>
            </a:lvl4pPr>
            <a:lvl5pPr marL="2057400" indent="-228600" defTabSz="919163" eaLnBrk="0" hangingPunct="0">
              <a:defRPr sz="1600">
                <a:solidFill>
                  <a:schemeClr val="tx1"/>
                </a:solidFill>
                <a:latin typeface="Arial" pitchFamily="34" charset="0"/>
              </a:defRPr>
            </a:lvl5pPr>
            <a:lvl6pPr marL="2514600" indent="-228600" algn="ctr" defTabSz="919163" eaLnBrk="0" fontAlgn="base" hangingPunct="0">
              <a:spcBef>
                <a:spcPct val="0"/>
              </a:spcBef>
              <a:spcAft>
                <a:spcPct val="0"/>
              </a:spcAft>
              <a:defRPr sz="1600">
                <a:solidFill>
                  <a:schemeClr val="tx1"/>
                </a:solidFill>
                <a:latin typeface="Arial" pitchFamily="34" charset="0"/>
              </a:defRPr>
            </a:lvl6pPr>
            <a:lvl7pPr marL="2971800" indent="-228600" algn="ctr" defTabSz="919163" eaLnBrk="0" fontAlgn="base" hangingPunct="0">
              <a:spcBef>
                <a:spcPct val="0"/>
              </a:spcBef>
              <a:spcAft>
                <a:spcPct val="0"/>
              </a:spcAft>
              <a:defRPr sz="1600">
                <a:solidFill>
                  <a:schemeClr val="tx1"/>
                </a:solidFill>
                <a:latin typeface="Arial" pitchFamily="34" charset="0"/>
              </a:defRPr>
            </a:lvl7pPr>
            <a:lvl8pPr marL="3429000" indent="-228600" algn="ctr" defTabSz="919163" eaLnBrk="0" fontAlgn="base" hangingPunct="0">
              <a:spcBef>
                <a:spcPct val="0"/>
              </a:spcBef>
              <a:spcAft>
                <a:spcPct val="0"/>
              </a:spcAft>
              <a:defRPr sz="1600">
                <a:solidFill>
                  <a:schemeClr val="tx1"/>
                </a:solidFill>
                <a:latin typeface="Arial" pitchFamily="34" charset="0"/>
              </a:defRPr>
            </a:lvl8pPr>
            <a:lvl9pPr marL="3886200" indent="-228600" algn="ctr" defTabSz="919163" eaLnBrk="0" fontAlgn="base" hangingPunct="0">
              <a:spcBef>
                <a:spcPct val="0"/>
              </a:spcBef>
              <a:spcAft>
                <a:spcPct val="0"/>
              </a:spcAft>
              <a:defRPr sz="1600">
                <a:solidFill>
                  <a:schemeClr val="tx1"/>
                </a:solidFill>
                <a:latin typeface="Arial" pitchFamily="34" charset="0"/>
              </a:defRPr>
            </a:lvl9pPr>
          </a:lstStyle>
          <a:p>
            <a:pPr algn="r" eaLnBrk="1" hangingPunct="1"/>
            <a:fld id="{89A80C48-18CD-4AD5-9DFB-C08383012630}" type="slidenum">
              <a:rPr lang="de-DE" altLang="en-US" sz="1100"/>
              <a:pPr algn="r" eaLnBrk="1" hangingPunct="1"/>
              <a:t>16</a:t>
            </a:fld>
            <a:endParaRPr lang="de-DE" altLang="en-US" sz="1100"/>
          </a:p>
        </p:txBody>
      </p:sp>
      <p:sp>
        <p:nvSpPr>
          <p:cNvPr id="30724" name="Rectangle 2"/>
          <p:cNvSpPr>
            <a:spLocks noGrp="1" noRot="1" noChangeAspect="1" noChangeArrowheads="1" noTextEdit="1"/>
          </p:cNvSpPr>
          <p:nvPr>
            <p:ph type="sldImg"/>
          </p:nvPr>
        </p:nvSpPr>
        <p:spPr>
          <a:xfrm>
            <a:off x="69850" y="749300"/>
            <a:ext cx="6654800" cy="3743325"/>
          </a:xfrm>
          <a:ln/>
        </p:spPr>
      </p:sp>
      <p:sp>
        <p:nvSpPr>
          <p:cNvPr id="307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400" dirty="0" smtClean="0">
                <a:solidFill>
                  <a:srgbClr val="000000"/>
                </a:solidFill>
              </a:rPr>
              <a:t>These new receptors aren‘t responsible for visual responses like the rods and cones. Their function is to set your internal biological clock and control your release of hormones – known as the circadian rhythms. </a:t>
            </a:r>
          </a:p>
          <a:p>
            <a:pPr eaLnBrk="1" hangingPunct="1"/>
            <a:r>
              <a:rPr lang="en-GB" altLang="en-US" sz="1400" dirty="0" smtClean="0">
                <a:solidFill>
                  <a:srgbClr val="000000"/>
                </a:solidFill>
              </a:rPr>
              <a:t>These hormones make us feel more alert and able to concentrate, or prepare us for sleep depending on the time of day.</a:t>
            </a:r>
          </a:p>
          <a:p>
            <a:pPr eaLnBrk="1" hangingPunct="1"/>
            <a:endParaRPr lang="en-GB" altLang="en-US" sz="1400" dirty="0" smtClean="0">
              <a:solidFill>
                <a:srgbClr val="000000"/>
              </a:solidFill>
            </a:endParaRPr>
          </a:p>
          <a:p>
            <a:pPr eaLnBrk="1" hangingPunct="1"/>
            <a:r>
              <a:rPr lang="en-GB" altLang="en-US" sz="1400" dirty="0" smtClean="0">
                <a:solidFill>
                  <a:srgbClr val="000000"/>
                </a:solidFill>
              </a:rPr>
              <a:t>Increasing light levels in the morning signal the body to begin its active cycle. It responds by producing serotonin, adrenalin and cortisol. Hormone levels rise, along with temperature and metabolism and by mid-afternoon, the body has reached its peak metabolism. Two important hormones are cortisol that rises in the morning and makes us feel more alert and melatonin that rises in the evening and makes us feel more sleepy,</a:t>
            </a:r>
            <a:r>
              <a:rPr lang="en-GB" altLang="en-US" sz="1400" baseline="0" dirty="0" smtClean="0">
                <a:solidFill>
                  <a:srgbClr val="000000"/>
                </a:solidFill>
              </a:rPr>
              <a:t> but is also a powerful anti-oxidant.</a:t>
            </a:r>
            <a:endParaRPr lang="en-GB" altLang="en-US" sz="1400" dirty="0" smtClean="0">
              <a:solidFill>
                <a:srgbClr val="000000"/>
              </a:solidFill>
            </a:endParaRPr>
          </a:p>
          <a:p>
            <a:pPr eaLnBrk="1" hangingPunct="1"/>
            <a:endParaRPr lang="en-GB" altLang="en-US" sz="1400" dirty="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functions are triggered by daylight which also changes during the 24 hour day/night cycle. </a:t>
            </a:r>
          </a:p>
          <a:p>
            <a:endParaRPr lang="en-GB" dirty="0" smtClean="0"/>
          </a:p>
          <a:p>
            <a:r>
              <a:rPr lang="en-GB" dirty="0" smtClean="0"/>
              <a:t>Daylight changes during the course of the day from a warmer</a:t>
            </a:r>
            <a:r>
              <a:rPr lang="en-GB" baseline="0" dirty="0" smtClean="0"/>
              <a:t> hue in the morning, bright and cooler light at mid day and warmer again in the evening.  But this also varies according to the time of year and the weather pattern. Daylight has a much higher level of blue light in the middle of the day than the morning or evening and this is the wavelength that the </a:t>
            </a:r>
            <a:r>
              <a:rPr lang="en-GB" baseline="0" dirty="0" err="1" smtClean="0"/>
              <a:t>ganglian</a:t>
            </a:r>
            <a:r>
              <a:rPr lang="en-GB" baseline="0" dirty="0" smtClean="0"/>
              <a:t> cell responds to – the </a:t>
            </a:r>
            <a:r>
              <a:rPr lang="en-GB" baseline="0" dirty="0" err="1" smtClean="0"/>
              <a:t>Zeitgeiber</a:t>
            </a:r>
            <a:r>
              <a:rPr lang="en-GB" baseline="0" dirty="0" smtClean="0"/>
              <a:t> which keeps our body’s internal rhythms entrained.</a:t>
            </a:r>
          </a:p>
          <a:p>
            <a:endParaRPr lang="en-GB" baseline="0" dirty="0" smtClean="0"/>
          </a:p>
          <a:p>
            <a:r>
              <a:rPr lang="en-GB" dirty="0" smtClean="0"/>
              <a:t>WELL has used the wavelength of  light that has an activating effect on our ‘Intrinsically Photoreceptive Retinal </a:t>
            </a:r>
            <a:r>
              <a:rPr lang="en-GB" dirty="0" err="1" smtClean="0"/>
              <a:t>Ganglian</a:t>
            </a:r>
            <a:r>
              <a:rPr lang="en-GB" dirty="0" smtClean="0"/>
              <a:t> Cells’, </a:t>
            </a:r>
            <a:r>
              <a:rPr lang="en-GB" dirty="0" err="1" smtClean="0"/>
              <a:t>i.e.approx</a:t>
            </a:r>
            <a:r>
              <a:rPr lang="en-GB" dirty="0" smtClean="0"/>
              <a:t> 460- 480nm. and calculated how much light you need for a natural biological response</a:t>
            </a:r>
            <a:r>
              <a:rPr lang="en-GB" baseline="0" dirty="0" smtClean="0"/>
              <a:t> - </a:t>
            </a:r>
            <a:r>
              <a:rPr lang="en-GB" baseline="0" dirty="0" err="1" smtClean="0"/>
              <a:t>Melanopic</a:t>
            </a:r>
            <a:r>
              <a:rPr lang="en-GB" baseline="0" dirty="0" smtClean="0"/>
              <a:t> Lux.  As I said earlier a better term would be </a:t>
            </a:r>
            <a:r>
              <a:rPr lang="en-GB" baseline="0" dirty="0" err="1" smtClean="0"/>
              <a:t>melanopic</a:t>
            </a:r>
            <a:r>
              <a:rPr lang="en-GB" baseline="0" dirty="0" smtClean="0"/>
              <a:t> daylight equivalent illuminance.</a:t>
            </a:r>
          </a:p>
          <a:p>
            <a:r>
              <a:rPr lang="en-GB" baseline="0" dirty="0" smtClean="0"/>
              <a:t>This is (unfortunately) not the same as </a:t>
            </a:r>
            <a:r>
              <a:rPr lang="en-GB" baseline="0" dirty="0" err="1" smtClean="0"/>
              <a:t>melanopic</a:t>
            </a:r>
            <a:r>
              <a:rPr lang="en-GB" baseline="0" dirty="0" smtClean="0"/>
              <a:t> lux. The numbers are almost the same but not quite (</a:t>
            </a:r>
            <a:r>
              <a:rPr lang="en-GB" baseline="0" dirty="0" err="1" smtClean="0"/>
              <a:t>mel-dei</a:t>
            </a:r>
            <a:r>
              <a:rPr lang="en-GB" baseline="0" dirty="0" smtClean="0"/>
              <a:t> is a bit higher). If you have 250 lux </a:t>
            </a:r>
            <a:r>
              <a:rPr lang="en-GB" baseline="0" dirty="0" err="1" smtClean="0"/>
              <a:t>mel-dei</a:t>
            </a:r>
            <a:r>
              <a:rPr lang="en-GB" baseline="0" dirty="0" smtClean="0"/>
              <a:t> you have slightly more than 250 </a:t>
            </a:r>
            <a:r>
              <a:rPr lang="en-GB" baseline="0" dirty="0" err="1" smtClean="0"/>
              <a:t>melanopic</a:t>
            </a:r>
            <a:r>
              <a:rPr lang="en-GB" baseline="0" dirty="0" smtClean="0"/>
              <a:t> lux.</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17</a:t>
            </a:fld>
            <a:endParaRPr lang="de-DE"/>
          </a:p>
        </p:txBody>
      </p:sp>
    </p:spTree>
    <p:extLst>
      <p:ext uri="{BB962C8B-B14F-4D97-AF65-F5344CB8AC3E}">
        <p14:creationId xmlns:p14="http://schemas.microsoft.com/office/powerpoint/2010/main" val="934588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within the standard they ask for a specific level of </a:t>
            </a:r>
            <a:r>
              <a:rPr lang="en-GB" dirty="0" err="1" smtClean="0"/>
              <a:t>Melanopic</a:t>
            </a:r>
            <a:r>
              <a:rPr lang="en-GB" dirty="0" smtClean="0"/>
              <a:t> Lux, but this cannot be measured by a normal light meter, you would need a </a:t>
            </a:r>
            <a:r>
              <a:rPr lang="en-GB" dirty="0" err="1" smtClean="0"/>
              <a:t>spectometer</a:t>
            </a:r>
            <a:r>
              <a:rPr lang="en-GB" dirty="0" smtClean="0"/>
              <a:t> to measure individual wavelengths.</a:t>
            </a:r>
            <a:r>
              <a:rPr lang="en-GB" baseline="0" dirty="0" smtClean="0"/>
              <a:t>  Here you can see the spectrums of two different light sources, which are totally different.  The requirement is to understand how much light you are getting at 460nm compared to daylight and then apply a multiplication factor to bring the light levels up to give the equivalent response by the </a:t>
            </a:r>
            <a:r>
              <a:rPr lang="en-GB" baseline="0" dirty="0" err="1" smtClean="0"/>
              <a:t>ganglian</a:t>
            </a:r>
            <a:r>
              <a:rPr lang="en-GB" baseline="0" dirty="0" smtClean="0"/>
              <a:t> cells, complicated but not impossible as a calculation tool has been developed to help. But by far the easiest option is to use a table.</a:t>
            </a:r>
          </a:p>
          <a:p>
            <a:endParaRPr lang="en-GB" baseline="0" dirty="0" smtClean="0"/>
          </a:p>
        </p:txBody>
      </p:sp>
      <p:sp>
        <p:nvSpPr>
          <p:cNvPr id="4" name="Slide Number Placeholder 3"/>
          <p:cNvSpPr>
            <a:spLocks noGrp="1"/>
          </p:cNvSpPr>
          <p:nvPr>
            <p:ph type="sldNum" sz="quarter" idx="10"/>
          </p:nvPr>
        </p:nvSpPr>
        <p:spPr/>
        <p:txBody>
          <a:bodyPr/>
          <a:lstStyle/>
          <a:p>
            <a:fld id="{C41A2DF2-E317-4A31-9A2F-C2BC55A8925E}" type="slidenum">
              <a:rPr lang="de-DE" smtClean="0"/>
              <a:pPr/>
              <a:t>18</a:t>
            </a:fld>
            <a:endParaRPr lang="de-DE"/>
          </a:p>
        </p:txBody>
      </p:sp>
    </p:spTree>
    <p:extLst>
      <p:ext uri="{BB962C8B-B14F-4D97-AF65-F5344CB8AC3E}">
        <p14:creationId xmlns:p14="http://schemas.microsoft.com/office/powerpoint/2010/main" val="3637728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you can see that there is some relationship between colour temperature and the multiplication factor.  i.e. the cooler the colour,</a:t>
            </a:r>
            <a:r>
              <a:rPr lang="en-GB" baseline="0" dirty="0" smtClean="0"/>
              <a:t> the greater the amount of blue light.  If the colour temperature is below the CIE reference </a:t>
            </a:r>
            <a:r>
              <a:rPr lang="en-GB" baseline="0" dirty="0" err="1" smtClean="0"/>
              <a:t>illuminant</a:t>
            </a:r>
            <a:r>
              <a:rPr lang="en-GB" baseline="0" dirty="0" smtClean="0"/>
              <a:t> the factor is below one and if it is above then the multiplication factor is greater than one.</a:t>
            </a:r>
          </a:p>
          <a:p>
            <a:endParaRPr lang="en-GB" baseline="0" dirty="0" smtClean="0"/>
          </a:p>
          <a:p>
            <a:r>
              <a:rPr lang="en-GB" baseline="0" dirty="0" smtClean="0"/>
              <a:t>You can use this multiplication factor with the amount of light you have using your chosen light source and this will give you the equivalent </a:t>
            </a:r>
            <a:r>
              <a:rPr lang="en-GB" baseline="0" dirty="0" err="1" smtClean="0"/>
              <a:t>Melanopic</a:t>
            </a:r>
            <a:r>
              <a:rPr lang="en-GB" baseline="0" dirty="0" smtClean="0"/>
              <a:t> Lux.</a:t>
            </a:r>
          </a:p>
          <a:p>
            <a:endParaRPr lang="en-GB" baseline="0" dirty="0" smtClean="0"/>
          </a:p>
          <a:p>
            <a:r>
              <a:rPr lang="en-GB" baseline="0" dirty="0" smtClean="0"/>
              <a:t>You can see that daylight is greater than one, and this is what I think is confusing because I would expect daylight to be the reference point.</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19</a:t>
            </a:fld>
            <a:endParaRPr lang="de-DE"/>
          </a:p>
        </p:txBody>
      </p:sp>
    </p:spTree>
    <p:extLst>
      <p:ext uri="{BB962C8B-B14F-4D97-AF65-F5344CB8AC3E}">
        <p14:creationId xmlns:p14="http://schemas.microsoft.com/office/powerpoint/2010/main" val="2066420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 name is Helen</a:t>
            </a:r>
            <a:r>
              <a:rPr lang="en-GB" baseline="0" dirty="0" smtClean="0"/>
              <a:t> </a:t>
            </a:r>
            <a:r>
              <a:rPr lang="en-GB" baseline="0" dirty="0" err="1" smtClean="0"/>
              <a:t>Loomes</a:t>
            </a:r>
            <a:r>
              <a:rPr lang="en-GB" baseline="0" dirty="0" smtClean="0"/>
              <a:t> and I am the Business Development Director at TRILUX, looking after International Projects.  I also get very involved with the lighting community, sitting on several committees where my prime interest is Human Centric Lighting or non-visual responses to light.  Therefore I am watching with care the development of todays subject.</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a:t>
            </a:fld>
            <a:endParaRPr lang="de-DE"/>
          </a:p>
        </p:txBody>
      </p:sp>
    </p:spTree>
    <p:extLst>
      <p:ext uri="{BB962C8B-B14F-4D97-AF65-F5344CB8AC3E}">
        <p14:creationId xmlns:p14="http://schemas.microsoft.com/office/powerpoint/2010/main" val="2102659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Discomfort or disability glare can be difficult to resolve if not considered early enough.  This can come from windows, luminaires or reflections, which is getting harder to deal with if there is not a fixed task area i.e..  Hot desking, and the use of mobile devices.  </a:t>
            </a:r>
          </a:p>
          <a:p>
            <a:endParaRPr lang="en-GB" dirty="0" smtClean="0"/>
          </a:p>
          <a:p>
            <a:r>
              <a:rPr lang="en-GB" dirty="0" smtClean="0"/>
              <a:t>The main object of a lot of glare in early years has now got easier.  Computer screens have improved considerably so veiling reflections are not such a problem, but the new trend for glossy screens does bring this back into focus. </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20</a:t>
            </a:fld>
            <a:endParaRPr lang="de-DE"/>
          </a:p>
        </p:txBody>
      </p:sp>
    </p:spTree>
    <p:extLst>
      <p:ext uri="{BB962C8B-B14F-4D97-AF65-F5344CB8AC3E}">
        <p14:creationId xmlns:p14="http://schemas.microsoft.com/office/powerpoint/2010/main" val="2992722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Part</a:t>
            </a:r>
            <a:r>
              <a:rPr lang="en-GB" baseline="0" dirty="0" smtClean="0"/>
              <a:t> 1 is referring to bare lamps or light bulbs.  It has become a trend lately to have a decorative bare light source but not very often within an office environment, but if it is used then the glare must be considered and the usual optical methods can work, reducing the impact of the source by diffusion, refraction or reflection.</a:t>
            </a:r>
          </a:p>
          <a:p>
            <a:endParaRPr lang="en-GB" baseline="0" dirty="0" smtClean="0"/>
          </a:p>
          <a:p>
            <a:r>
              <a:rPr lang="en-GB" baseline="0" dirty="0" smtClean="0"/>
              <a:t>Part 2 is the limitation we are more used to.  This refers to the surface brightness of a luminaire, whether it has a diffuse optic or even a louvre and is measured in the amount of brightness over the whole lit area in cd/m2.  In our LG7 we are asked for a limit of 3000 </a:t>
            </a:r>
            <a:r>
              <a:rPr lang="en-GB" baseline="0" dirty="0" err="1" smtClean="0"/>
              <a:t>cds</a:t>
            </a:r>
            <a:r>
              <a:rPr lang="en-GB" baseline="0" dirty="0" smtClean="0"/>
              <a:t>/m2 where computers are being used, so this is not a difficult target.  </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21</a:t>
            </a:fld>
            <a:endParaRPr lang="de-DE"/>
          </a:p>
        </p:txBody>
      </p:sp>
    </p:spTree>
    <p:extLst>
      <p:ext uri="{BB962C8B-B14F-4D97-AF65-F5344CB8AC3E}">
        <p14:creationId xmlns:p14="http://schemas.microsoft.com/office/powerpoint/2010/main" val="970488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I said earlier, glare can come from many sources and the sun is perhaps the oldest source of irritation.</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22</a:t>
            </a:fld>
            <a:endParaRPr lang="de-DE"/>
          </a:p>
        </p:txBody>
      </p:sp>
    </p:spTree>
    <p:extLst>
      <p:ext uri="{BB962C8B-B14F-4D97-AF65-F5344CB8AC3E}">
        <p14:creationId xmlns:p14="http://schemas.microsoft.com/office/powerpoint/2010/main" val="88488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Physical shading is asked for whether it</a:t>
            </a:r>
            <a:r>
              <a:rPr lang="en-GB" baseline="0" dirty="0" smtClean="0"/>
              <a:t> is internal blinds or external shading systems.  Glazing has developed and the new systems can be effectively used to vary the transmission of the glass, thereby reducing glare.</a:t>
            </a:r>
          </a:p>
          <a:p>
            <a:endParaRPr lang="en-GB" baseline="0" dirty="0" smtClean="0"/>
          </a:p>
          <a:p>
            <a:r>
              <a:rPr lang="en-GB" baseline="0" dirty="0" smtClean="0"/>
              <a:t>The standard also recognised the value of light harvesting systems which also have a benefit of reducing glare.  These systems use mirrors or internal shelves to redirect the light deeper into the space and reduce the direct view of the sun.</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23</a:t>
            </a:fld>
            <a:endParaRPr lang="de-DE"/>
          </a:p>
        </p:txBody>
      </p:sp>
    </p:spTree>
    <p:extLst>
      <p:ext uri="{BB962C8B-B14F-4D97-AF65-F5344CB8AC3E}">
        <p14:creationId xmlns:p14="http://schemas.microsoft.com/office/powerpoint/2010/main" val="407596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very good option</a:t>
            </a:r>
            <a:r>
              <a:rPr lang="en-GB" baseline="0" dirty="0" smtClean="0"/>
              <a:t> now that our computers are more mobile.  I am glad that we aren't being expected to limit the luminance at viewing angles that cause disability glare in computer screens.  This solution in the Cat 2 days caused some very unpleasant environments.</a:t>
            </a:r>
          </a:p>
          <a:p>
            <a:endParaRPr lang="en-GB" baseline="0" dirty="0" smtClean="0"/>
          </a:p>
          <a:p>
            <a:r>
              <a:rPr lang="en-GB" baseline="0" dirty="0" smtClean="0"/>
              <a:t>So this approach of moving the computers is a better solution.</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24</a:t>
            </a:fld>
            <a:endParaRPr lang="de-DE"/>
          </a:p>
        </p:txBody>
      </p:sp>
    </p:spTree>
    <p:extLst>
      <p:ext uri="{BB962C8B-B14F-4D97-AF65-F5344CB8AC3E}">
        <p14:creationId xmlns:p14="http://schemas.microsoft.com/office/powerpoint/2010/main" val="1480584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1A2DF2-E317-4A31-9A2F-C2BC55A8925E}" type="slidenum">
              <a:rPr lang="de-DE" smtClean="0"/>
              <a:pPr/>
              <a:t>25</a:t>
            </a:fld>
            <a:endParaRPr lang="de-DE"/>
          </a:p>
        </p:txBody>
      </p:sp>
    </p:spTree>
    <p:extLst>
      <p:ext uri="{BB962C8B-B14F-4D97-AF65-F5344CB8AC3E}">
        <p14:creationId xmlns:p14="http://schemas.microsoft.com/office/powerpoint/2010/main" val="1791468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Colour quality is the area of lighting where we can start to see vast improvements and it is sorely needed.  I think this will become one of the most</a:t>
            </a:r>
            <a:r>
              <a:rPr lang="en-GB" baseline="0" dirty="0" smtClean="0"/>
              <a:t> important topics over the next 5 years.  We have got used to the effect of fluorescent lamps in our office spaces and have accepted the colour rendering that they give us, but we can do much better.  With the advent of LEDs we can now create much better light sources but because the most </a:t>
            </a:r>
            <a:r>
              <a:rPr lang="en-GB" b="1" baseline="0" dirty="0" smtClean="0"/>
              <a:t>efficient</a:t>
            </a:r>
            <a:r>
              <a:rPr lang="en-GB" baseline="0" dirty="0" smtClean="0"/>
              <a:t> versions have a poorer spread of colour content these have dominated the market.  Because LEDs have become so efficient we can start to sacrifice some efficiency in favour of better colour quality.  </a:t>
            </a:r>
          </a:p>
          <a:p>
            <a:endParaRPr lang="en-GB" baseline="0" dirty="0" smtClean="0"/>
          </a:p>
          <a:p>
            <a:r>
              <a:rPr lang="en-GB" baseline="0" dirty="0" smtClean="0"/>
              <a:t>Daylight is the optimal source of light with a full spectrum of wavelengths which depict colour perfectly and we now know that we need the blue wavelength or lack of it, to regulate our circadian rhythms.</a:t>
            </a:r>
          </a:p>
          <a:p>
            <a:endParaRPr lang="en-GB" baseline="0" dirty="0" smtClean="0"/>
          </a:p>
          <a:p>
            <a:r>
              <a:rPr lang="en-GB" dirty="0" smtClean="0"/>
              <a:t>Of course we function at our best under beautiful sunny skies followed by balmy evenings and dark enchanting nights. But we can’t all live on a Pacific Island.  </a:t>
            </a:r>
          </a:p>
          <a:p>
            <a:endParaRPr lang="en-GB" dirty="0" smtClean="0"/>
          </a:p>
          <a:p>
            <a:r>
              <a:rPr lang="en-GB" dirty="0" smtClean="0"/>
              <a:t>We now have the ability to specifically tailor the spectrum of LEDs to have a desired effect,</a:t>
            </a:r>
            <a:r>
              <a:rPr lang="en-GB" baseline="0" dirty="0" smtClean="0"/>
              <a:t> but the basis should start with all wavelengths being present.</a:t>
            </a:r>
            <a:endParaRPr lang="en-GB" dirty="0" smtClean="0"/>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26</a:t>
            </a:fld>
            <a:endParaRPr lang="de-DE"/>
          </a:p>
        </p:txBody>
      </p:sp>
    </p:spTree>
    <p:extLst>
      <p:ext uri="{BB962C8B-B14F-4D97-AF65-F5344CB8AC3E}">
        <p14:creationId xmlns:p14="http://schemas.microsoft.com/office/powerpoint/2010/main" val="1030080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WELL specifies the bottom line figure of Ra80 and mentions R9.</a:t>
            </a:r>
          </a:p>
          <a:p>
            <a:r>
              <a:rPr lang="en-GB" dirty="0" smtClean="0"/>
              <a:t>This is where it</a:t>
            </a:r>
            <a:r>
              <a:rPr lang="en-GB" baseline="0" dirty="0" smtClean="0"/>
              <a:t> is pushing the boundaries. </a:t>
            </a:r>
            <a:r>
              <a:rPr lang="en-GB" dirty="0" err="1" smtClean="0"/>
              <a:t>Án</a:t>
            </a:r>
            <a:r>
              <a:rPr lang="en-GB" dirty="0" smtClean="0"/>
              <a:t> R9 &gt;50 is not a common figure. Most</a:t>
            </a:r>
            <a:r>
              <a:rPr lang="en-GB" baseline="0" dirty="0" smtClean="0"/>
              <a:t> of o</a:t>
            </a:r>
            <a:r>
              <a:rPr lang="en-GB" dirty="0" smtClean="0"/>
              <a:t>ur standard luminaires are around 10-15.</a:t>
            </a:r>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27</a:t>
            </a:fld>
            <a:endParaRPr lang="de-DE"/>
          </a:p>
        </p:txBody>
      </p:sp>
    </p:spTree>
    <p:extLst>
      <p:ext uri="{BB962C8B-B14F-4D97-AF65-F5344CB8AC3E}">
        <p14:creationId xmlns:p14="http://schemas.microsoft.com/office/powerpoint/2010/main" val="3317373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3" name="Notes Placeholder 2"/>
          <p:cNvSpPr>
            <a:spLocks noGrp="1"/>
          </p:cNvSpPr>
          <p:nvPr>
            <p:ph type="body" idx="1"/>
          </p:nvPr>
        </p:nvSpPr>
        <p:spPr/>
        <p:txBody>
          <a:bodyPr/>
          <a:lstStyle/>
          <a:p>
            <a:r>
              <a:rPr lang="en-GB" sz="1600" dirty="0" smtClean="0"/>
              <a:t>The Colour Rendering Index is commonly used to describe which</a:t>
            </a:r>
            <a:r>
              <a:rPr lang="en-GB" sz="1600" baseline="0" dirty="0" smtClean="0"/>
              <a:t> colours or wavelengths make up the white that we see.  So it tests colours under the light source and compares them to a standard light source – daylight being the perfect light source.</a:t>
            </a:r>
            <a:endParaRPr lang="en-GB" sz="1600" dirty="0"/>
          </a:p>
          <a:p>
            <a:r>
              <a:rPr lang="en-GB" sz="1600" dirty="0"/>
              <a:t>It only tests 8 colour samples and these do not include red, which is a very important colour to us – think of that skin tone!  There are an additional 6 colour samples that can be used in the Ra14 version, which is a bit better.</a:t>
            </a:r>
          </a:p>
          <a:p>
            <a:r>
              <a:rPr lang="en-GB" sz="1600" dirty="0" smtClean="0"/>
              <a:t>But </a:t>
            </a:r>
            <a:r>
              <a:rPr lang="en-GB" sz="1600" dirty="0"/>
              <a:t>new systems are now being evaluated and it how detailed you need to get will depend upon your project</a:t>
            </a:r>
            <a:r>
              <a:rPr lang="en-GB" sz="1600" dirty="0" smtClean="0"/>
              <a:t>.</a:t>
            </a:r>
          </a:p>
          <a:p>
            <a:r>
              <a:rPr lang="en-GB" sz="1600" dirty="0" smtClean="0"/>
              <a:t>WELL asking for R9 moving towards</a:t>
            </a:r>
            <a:r>
              <a:rPr lang="en-GB" sz="1600" baseline="0" dirty="0" smtClean="0"/>
              <a:t> a better </a:t>
            </a:r>
            <a:r>
              <a:rPr lang="en-GB" sz="1600" baseline="0" dirty="0" err="1" smtClean="0"/>
              <a:t>metrix</a:t>
            </a:r>
            <a:r>
              <a:rPr lang="en-GB" sz="1600" baseline="0" dirty="0" smtClean="0"/>
              <a:t>.</a:t>
            </a:r>
            <a:endParaRPr lang="en-GB" sz="1600" dirty="0" smtClean="0"/>
          </a:p>
          <a:p>
            <a:endParaRPr lang="en-GB" sz="1600" dirty="0"/>
          </a:p>
        </p:txBody>
      </p:sp>
      <p:sp>
        <p:nvSpPr>
          <p:cNvPr id="4" name="Slide Number Placeholder 3"/>
          <p:cNvSpPr>
            <a:spLocks noGrp="1"/>
          </p:cNvSpPr>
          <p:nvPr>
            <p:ph type="sldNum" sz="quarter" idx="10"/>
          </p:nvPr>
        </p:nvSpPr>
        <p:spPr/>
        <p:txBody>
          <a:bodyPr/>
          <a:lstStyle/>
          <a:p>
            <a:fld id="{AB728A0F-EB87-47C9-BD62-676AD247D3EB}" type="slidenum">
              <a:rPr lang="en-GB" smtClean="0"/>
              <a:t>28</a:t>
            </a:fld>
            <a:endParaRPr lang="en-GB"/>
          </a:p>
        </p:txBody>
      </p:sp>
    </p:spTree>
    <p:extLst>
      <p:ext uri="{BB962C8B-B14F-4D97-AF65-F5344CB8AC3E}">
        <p14:creationId xmlns:p14="http://schemas.microsoft.com/office/powerpoint/2010/main" val="3240059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stated here most of the light we receive at our eyes has reflected of other surfaces.  This reflection will have an effect on the quality of the light both in intensity and the colour</a:t>
            </a:r>
            <a:r>
              <a:rPr lang="en-GB" baseline="0" dirty="0" smtClean="0"/>
              <a:t> composition.  As the aim is to provide lighting with enough blue light to have a non biological response we need to also make sure that the colours of the surfaces don’t absorb blue.</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29</a:t>
            </a:fld>
            <a:endParaRPr lang="de-DE"/>
          </a:p>
        </p:txBody>
      </p:sp>
    </p:spTree>
    <p:extLst>
      <p:ext uri="{BB962C8B-B14F-4D97-AF65-F5344CB8AC3E}">
        <p14:creationId xmlns:p14="http://schemas.microsoft.com/office/powerpoint/2010/main" val="89500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The bar is being raised in the built environment. For all new buildings having a recognised measure of sustainability or energy efficiency is essential, and is also a good marketing tool for the letting agent, the added attraction of supporting human health is gaining ground. In an increasingly competitive labour market, employee retention has become a prime focus for businesses, and organisations are recognising that their staff are a prime asset that should be cared for.</a:t>
            </a:r>
            <a:endParaRPr lang="en-GB" sz="14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a:t>
            </a:fld>
            <a:endParaRPr lang="de-DE"/>
          </a:p>
        </p:txBody>
      </p:sp>
    </p:spTree>
    <p:extLst>
      <p:ext uri="{BB962C8B-B14F-4D97-AF65-F5344CB8AC3E}">
        <p14:creationId xmlns:p14="http://schemas.microsoft.com/office/powerpoint/2010/main" val="2993901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similar reflectance values to those we are used to but the furniture systems are also mentioned.  This is a good point because todays desk systems provide</a:t>
            </a:r>
            <a:r>
              <a:rPr lang="en-GB" baseline="0" dirty="0" smtClean="0"/>
              <a:t> much of the surfaces that are nearest to the task.</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30</a:t>
            </a:fld>
            <a:endParaRPr lang="de-DE"/>
          </a:p>
        </p:txBody>
      </p:sp>
    </p:spTree>
    <p:extLst>
      <p:ext uri="{BB962C8B-B14F-4D97-AF65-F5344CB8AC3E}">
        <p14:creationId xmlns:p14="http://schemas.microsoft.com/office/powerpoint/2010/main" val="494242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addition to daylight dimming controls it is good to see an emphasis on automatic shading systems.</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31</a:t>
            </a:fld>
            <a:endParaRPr lang="de-DE"/>
          </a:p>
        </p:txBody>
      </p:sp>
    </p:spTree>
    <p:extLst>
      <p:ext uri="{BB962C8B-B14F-4D97-AF65-F5344CB8AC3E}">
        <p14:creationId xmlns:p14="http://schemas.microsoft.com/office/powerpoint/2010/main" val="3468092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lighting controls should be both daylight responsive and detect the presence</a:t>
            </a:r>
            <a:r>
              <a:rPr lang="en-GB" baseline="0" dirty="0" smtClean="0"/>
              <a:t> of people.</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32</a:t>
            </a:fld>
            <a:endParaRPr lang="de-DE"/>
          </a:p>
        </p:txBody>
      </p:sp>
    </p:spTree>
    <p:extLst>
      <p:ext uri="{BB962C8B-B14F-4D97-AF65-F5344CB8AC3E}">
        <p14:creationId xmlns:p14="http://schemas.microsoft.com/office/powerpoint/2010/main" val="1462536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requirement takes the science one stage further which I think we all feel instinctively.  In addition to the non biological</a:t>
            </a:r>
            <a:r>
              <a:rPr lang="en-GB" baseline="0" dirty="0" smtClean="0"/>
              <a:t> response, we gain many other benefits from seeing daylight and a view.</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33</a:t>
            </a:fld>
            <a:endParaRPr lang="de-DE"/>
          </a:p>
        </p:txBody>
      </p:sp>
    </p:spTree>
    <p:extLst>
      <p:ext uri="{BB962C8B-B14F-4D97-AF65-F5344CB8AC3E}">
        <p14:creationId xmlns:p14="http://schemas.microsoft.com/office/powerpoint/2010/main" val="1299565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next 3 preconditions all relate to window design and daylight factors, which is not a subject I know much about, but I have included them in the presentation as it is a fundamental part of the WELL Building</a:t>
            </a:r>
            <a:r>
              <a:rPr lang="en-GB" baseline="0" dirty="0" smtClean="0"/>
              <a:t> Standard.</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34</a:t>
            </a:fld>
            <a:endParaRPr lang="de-DE"/>
          </a:p>
        </p:txBody>
      </p:sp>
    </p:spTree>
    <p:extLst>
      <p:ext uri="{BB962C8B-B14F-4D97-AF65-F5344CB8AC3E}">
        <p14:creationId xmlns:p14="http://schemas.microsoft.com/office/powerpoint/2010/main" val="442414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Daylight modelling is a specialist skill but is gaining </a:t>
            </a:r>
            <a:r>
              <a:rPr lang="en-GB" dirty="0" err="1" smtClean="0"/>
              <a:t>prominance</a:t>
            </a:r>
            <a:r>
              <a:rPr lang="en-GB" dirty="0" smtClean="0"/>
              <a:t>.</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35</a:t>
            </a:fld>
            <a:endParaRPr lang="de-DE"/>
          </a:p>
        </p:txBody>
      </p:sp>
    </p:spTree>
    <p:extLst>
      <p:ext uri="{BB962C8B-B14F-4D97-AF65-F5344CB8AC3E}">
        <p14:creationId xmlns:p14="http://schemas.microsoft.com/office/powerpoint/2010/main" val="1386421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Again great to have these minimum requirements, but we should</a:t>
            </a:r>
            <a:r>
              <a:rPr lang="en-GB" baseline="0" dirty="0" smtClean="0"/>
              <a:t> all consider going outside for at least 20 mins per day.</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36</a:t>
            </a:fld>
            <a:endParaRPr lang="de-DE"/>
          </a:p>
        </p:txBody>
      </p:sp>
    </p:spTree>
    <p:extLst>
      <p:ext uri="{BB962C8B-B14F-4D97-AF65-F5344CB8AC3E}">
        <p14:creationId xmlns:p14="http://schemas.microsoft.com/office/powerpoint/2010/main" val="908549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the standard is combining the benefits of windows, balancing energy performance, thermal comfort and access to daylight, with limiting the glare by looking at the window design.</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37</a:t>
            </a:fld>
            <a:endParaRPr lang="de-DE"/>
          </a:p>
        </p:txBody>
      </p:sp>
    </p:spTree>
    <p:extLst>
      <p:ext uri="{BB962C8B-B14F-4D97-AF65-F5344CB8AC3E}">
        <p14:creationId xmlns:p14="http://schemas.microsoft.com/office/powerpoint/2010/main" val="2457437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addition to the sizing,</a:t>
            </a:r>
            <a:r>
              <a:rPr lang="en-GB" baseline="0" dirty="0" smtClean="0"/>
              <a:t> it also mentions the transmission factors of the glass.</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38</a:t>
            </a:fld>
            <a:endParaRPr lang="de-DE"/>
          </a:p>
        </p:txBody>
      </p:sp>
    </p:spTree>
    <p:extLst>
      <p:ext uri="{BB962C8B-B14F-4D97-AF65-F5344CB8AC3E}">
        <p14:creationId xmlns:p14="http://schemas.microsoft.com/office/powerpoint/2010/main" val="3451580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I feel this standard has a lot of useful intentions, </a:t>
            </a:r>
          </a:p>
          <a:p>
            <a:endParaRPr lang="en-GB" sz="1400" dirty="0" smtClean="0"/>
          </a:p>
          <a:p>
            <a:r>
              <a:rPr lang="en-GB" sz="1400" dirty="0" smtClean="0"/>
              <a:t>The Circadian Lighting Design has very specific requirements of </a:t>
            </a:r>
            <a:r>
              <a:rPr lang="en-GB" sz="1400" dirty="0" err="1" smtClean="0"/>
              <a:t>melanopic</a:t>
            </a:r>
            <a:r>
              <a:rPr lang="en-GB" sz="1400" dirty="0" smtClean="0"/>
              <a:t> lux which doesn’t seem to be backed up</a:t>
            </a:r>
            <a:r>
              <a:rPr lang="en-GB" sz="1400" baseline="0" dirty="0" smtClean="0"/>
              <a:t> by research to this level and is using a </a:t>
            </a:r>
            <a:r>
              <a:rPr lang="en-GB" sz="1400" baseline="0" dirty="0" err="1" smtClean="0"/>
              <a:t>metrix</a:t>
            </a:r>
            <a:r>
              <a:rPr lang="en-GB" sz="1400" baseline="0" dirty="0" smtClean="0"/>
              <a:t> which is not yet proven or established.</a:t>
            </a:r>
          </a:p>
          <a:p>
            <a:endParaRPr lang="en-GB" sz="1400" baseline="0" dirty="0" smtClean="0"/>
          </a:p>
          <a:p>
            <a:r>
              <a:rPr lang="en-GB" sz="1400" dirty="0" smtClean="0"/>
              <a:t>In addition to that, whilst the use of daylight is promoted, in dense urban developments where daylight availability is lower, this requirement may enforce higher artificial illumination levels and thus compromise energy performance. </a:t>
            </a:r>
          </a:p>
          <a:p>
            <a:endParaRPr lang="en-GB" sz="1400" dirty="0" smtClean="0"/>
          </a:p>
          <a:p>
            <a:r>
              <a:rPr lang="en-GB" sz="1400" dirty="0" smtClean="0"/>
              <a:t>This has significant repercussions on design, and might be difficult to reconcile with approaches like Cat A office </a:t>
            </a:r>
            <a:r>
              <a:rPr lang="en-GB" sz="1400" dirty="0" err="1" smtClean="0"/>
              <a:t>fitout</a:t>
            </a:r>
            <a:r>
              <a:rPr lang="en-GB" sz="1400" dirty="0" smtClean="0"/>
              <a:t> design, where no furniture layout is provided. </a:t>
            </a:r>
          </a:p>
          <a:p>
            <a:endParaRPr lang="en-GB" sz="1400" dirty="0" smtClean="0"/>
          </a:p>
          <a:p>
            <a:r>
              <a:rPr lang="en-GB" sz="1400" dirty="0" smtClean="0"/>
              <a:t>I definitely support the general values of WELL building standard but hope its requirements will be adjusted and improved in future versions. </a:t>
            </a:r>
          </a:p>
          <a:p>
            <a:endParaRPr lang="en-GB" sz="14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39</a:t>
            </a:fld>
            <a:endParaRPr lang="de-DE"/>
          </a:p>
        </p:txBody>
      </p:sp>
    </p:spTree>
    <p:extLst>
      <p:ext uri="{BB962C8B-B14F-4D97-AF65-F5344CB8AC3E}">
        <p14:creationId xmlns:p14="http://schemas.microsoft.com/office/powerpoint/2010/main" val="299390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has led to the launch by </a:t>
            </a:r>
            <a:r>
              <a:rPr lang="en-GB" baseline="0" dirty="0" smtClean="0"/>
              <a:t>Delos Living </a:t>
            </a:r>
            <a:r>
              <a:rPr lang="en-GB" dirty="0" smtClean="0"/>
              <a:t>in 2014</a:t>
            </a:r>
            <a:r>
              <a:rPr lang="en-GB" baseline="0" dirty="0" smtClean="0"/>
              <a:t> of</a:t>
            </a:r>
            <a:r>
              <a:rPr lang="en-GB" dirty="0" smtClean="0"/>
              <a:t> the WELL Building Standard, the world’s first building certification that focuses exclusively on human health and wellness. This is looking beyond carbon reduction and energy efficiency.</a:t>
            </a:r>
          </a:p>
          <a:p>
            <a:r>
              <a:rPr lang="en-GB" dirty="0" smtClean="0"/>
              <a:t>It is worth looking at their website to understand</a:t>
            </a:r>
            <a:r>
              <a:rPr lang="en-GB" baseline="0" dirty="0" smtClean="0"/>
              <a:t> this approach.</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4</a:t>
            </a:fld>
            <a:endParaRPr lang="de-DE"/>
          </a:p>
        </p:txBody>
      </p:sp>
    </p:spTree>
    <p:extLst>
      <p:ext uri="{BB962C8B-B14F-4D97-AF65-F5344CB8AC3E}">
        <p14:creationId xmlns:p14="http://schemas.microsoft.com/office/powerpoint/2010/main" val="958890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will try to answer some of your questions but I would</a:t>
            </a:r>
            <a:r>
              <a:rPr lang="en-GB" baseline="0" dirty="0" smtClean="0"/>
              <a:t> also like to draw your attention to a discussion group we have set up on the TRILUX </a:t>
            </a:r>
            <a:r>
              <a:rPr lang="en-GB" baseline="0" dirty="0" err="1" smtClean="0"/>
              <a:t>Akademie</a:t>
            </a:r>
            <a:r>
              <a:rPr lang="en-GB" baseline="0" dirty="0" smtClean="0"/>
              <a:t> LinkedIn page – it would be good to continue the conversation there and understand some of your thoughts.</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40</a:t>
            </a:fld>
            <a:endParaRPr lang="de-DE"/>
          </a:p>
        </p:txBody>
      </p:sp>
    </p:spTree>
    <p:extLst>
      <p:ext uri="{BB962C8B-B14F-4D97-AF65-F5344CB8AC3E}">
        <p14:creationId xmlns:p14="http://schemas.microsoft.com/office/powerpoint/2010/main" val="3507021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1A2DF2-E317-4A31-9A2F-C2BC55A8925E}" type="slidenum">
              <a:rPr lang="de-DE" smtClean="0"/>
              <a:pPr/>
              <a:t>41</a:t>
            </a:fld>
            <a:endParaRPr lang="de-DE"/>
          </a:p>
        </p:txBody>
      </p:sp>
    </p:spTree>
    <p:extLst>
      <p:ext uri="{BB962C8B-B14F-4D97-AF65-F5344CB8AC3E}">
        <p14:creationId xmlns:p14="http://schemas.microsoft.com/office/powerpoint/2010/main" val="3250072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an international assessment method that encourages healthy lifestyles promoting 7 concepts or features: air, water, nourishment, light, fitness, comfort and mind. To gain accreditation a building must pass the minimum requirement's (known as preconditions)</a:t>
            </a:r>
            <a:r>
              <a:rPr lang="en-GB" baseline="0" dirty="0" smtClean="0"/>
              <a:t> in every area, they can then gain a higher rating, silver, gold and platinum, by adding optimisations.</a:t>
            </a:r>
          </a:p>
          <a:p>
            <a:endParaRPr lang="en-GB" baseline="0" dirty="0" smtClean="0"/>
          </a:p>
          <a:p>
            <a:r>
              <a:rPr lang="en-GB" baseline="0" dirty="0" smtClean="0"/>
              <a:t>You can also gain points with innovative features. Innovative features pave the way for project teams to develop unique strategies for creating a healthy environment. Innovative features must either address a novel concept or strategy not already included in well.</a:t>
            </a:r>
          </a:p>
          <a:p>
            <a:endParaRPr lang="en-GB" baseline="0" dirty="0" smtClean="0"/>
          </a:p>
        </p:txBody>
      </p:sp>
      <p:sp>
        <p:nvSpPr>
          <p:cNvPr id="4" name="Slide Number Placeholder 3"/>
          <p:cNvSpPr>
            <a:spLocks noGrp="1"/>
          </p:cNvSpPr>
          <p:nvPr>
            <p:ph type="sldNum" sz="quarter" idx="10"/>
          </p:nvPr>
        </p:nvSpPr>
        <p:spPr/>
        <p:txBody>
          <a:bodyPr/>
          <a:lstStyle/>
          <a:p>
            <a:fld id="{C41A2DF2-E317-4A31-9A2F-C2BC55A8925E}" type="slidenum">
              <a:rPr lang="de-DE" smtClean="0"/>
              <a:pPr/>
              <a:t>5</a:t>
            </a:fld>
            <a:endParaRPr lang="de-DE"/>
          </a:p>
        </p:txBody>
      </p:sp>
    </p:spTree>
    <p:extLst>
      <p:ext uri="{BB962C8B-B14F-4D97-AF65-F5344CB8AC3E}">
        <p14:creationId xmlns:p14="http://schemas.microsoft.com/office/powerpoint/2010/main" val="244918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WELL also tries to quantify these benefits, even in monetary terms,</a:t>
            </a:r>
            <a:r>
              <a:rPr lang="en-GB" baseline="0" dirty="0" smtClean="0"/>
              <a:t> which will need the test of time.  This makes it very tempting to the development team and reassuring to the accountants, so I am hearing much more about this standard and welcome some of the concepts behind it.</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6</a:t>
            </a:fld>
            <a:endParaRPr lang="de-DE"/>
          </a:p>
        </p:txBody>
      </p:sp>
    </p:spTree>
    <p:extLst>
      <p:ext uri="{BB962C8B-B14F-4D97-AF65-F5344CB8AC3E}">
        <p14:creationId xmlns:p14="http://schemas.microsoft.com/office/powerpoint/2010/main" val="356210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BREEAM is a more familiar standard that is now very established and an agreement has just been announced between the WELL Building Standard™ (WELL) and BREEAM that will make it easier for projects pursuing both standards. Under the agreement, the organisations will mutually identify specific credits so that documentation will be recognised by both organisations, saving project teams the time and costs associated with submitting the documentation twice. </a:t>
            </a:r>
          </a:p>
          <a:p>
            <a:r>
              <a:rPr lang="en-GB" dirty="0" smtClean="0"/>
              <a:t>BREEAM and WELL are both evidence-based systems that have </a:t>
            </a:r>
            <a:r>
              <a:rPr lang="en-GB" baseline="0" dirty="0" smtClean="0"/>
              <a:t>subsequent</a:t>
            </a:r>
            <a:r>
              <a:rPr lang="en-GB" dirty="0" smtClean="0"/>
              <a:t> on-site post-occupancy performance testing.  Continual improvement and the interest of both the environment and people at their heart. </a:t>
            </a:r>
          </a:p>
          <a:p>
            <a:endParaRPr lang="en-GB" dirty="0" smtClean="0"/>
          </a:p>
          <a:p>
            <a:r>
              <a:rPr lang="en-GB" dirty="0" smtClean="0"/>
              <a:t>Interestingly they have also said that they will</a:t>
            </a:r>
            <a:r>
              <a:rPr lang="en-GB" baseline="0" dirty="0" smtClean="0"/>
              <a:t> do some joint research, so hopefully this is only the beginning.</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7</a:t>
            </a:fld>
            <a:endParaRPr lang="de-DE"/>
          </a:p>
        </p:txBody>
      </p:sp>
    </p:spTree>
    <p:extLst>
      <p:ext uri="{BB962C8B-B14F-4D97-AF65-F5344CB8AC3E}">
        <p14:creationId xmlns:p14="http://schemas.microsoft.com/office/powerpoint/2010/main" val="260003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Today I will just concentrate on the lighting Concept.</a:t>
            </a:r>
          </a:p>
          <a:p>
            <a:endParaRPr lang="en-GB" dirty="0" smtClean="0"/>
          </a:p>
          <a:p>
            <a:r>
              <a:rPr lang="en-GB" dirty="0" smtClean="0"/>
              <a:t>These </a:t>
            </a:r>
            <a:r>
              <a:rPr lang="en-GB" dirty="0" smtClean="0"/>
              <a:t>are the features </a:t>
            </a:r>
            <a:r>
              <a:rPr lang="en-GB" dirty="0" smtClean="0"/>
              <a:t>within this section that </a:t>
            </a:r>
            <a:r>
              <a:rPr lang="en-GB" dirty="0" smtClean="0"/>
              <a:t>WELL requires</a:t>
            </a:r>
          </a:p>
          <a:p>
            <a:r>
              <a:rPr lang="en-GB" dirty="0" smtClean="0"/>
              <a:t>Visual lighting design.  Establishes light levels for basic visual performance, acknowledging the balance of ambient and task illumination.</a:t>
            </a:r>
          </a:p>
          <a:p>
            <a:endParaRPr lang="en-GB" dirty="0" smtClean="0"/>
          </a:p>
          <a:p>
            <a:r>
              <a:rPr lang="en-GB" dirty="0" smtClean="0"/>
              <a:t>Circadian lighting design. Concentrates on the impact of </a:t>
            </a:r>
            <a:r>
              <a:rPr lang="en-GB" dirty="0" err="1" smtClean="0"/>
              <a:t>melanopic</a:t>
            </a:r>
            <a:r>
              <a:rPr lang="en-GB" dirty="0" smtClean="0"/>
              <a:t> (or non-visual) light and the way that illumination meets the eye.</a:t>
            </a:r>
          </a:p>
          <a:p>
            <a:endParaRPr lang="en-GB" dirty="0" smtClean="0"/>
          </a:p>
          <a:p>
            <a:r>
              <a:rPr lang="en-GB" dirty="0" smtClean="0"/>
              <a:t>Electric light glare control.  Acknowledges that excessive brightness can cause visual discomfort, leading to fatigue, visual impairment and potential injury.</a:t>
            </a:r>
          </a:p>
          <a:p>
            <a:endParaRPr lang="en-GB" dirty="0" smtClean="0"/>
          </a:p>
          <a:p>
            <a:r>
              <a:rPr lang="en-GB" dirty="0" smtClean="0"/>
              <a:t>Solar glare control. Provides solutions for managing disruptive glare from sunlight via windows.</a:t>
            </a:r>
          </a:p>
          <a:p>
            <a:endParaRPr lang="en-GB" dirty="0" smtClean="0"/>
          </a:p>
          <a:p>
            <a:r>
              <a:rPr lang="en-GB" dirty="0" smtClean="0"/>
              <a:t>Low-glare workstation design.  Considered spatial orientation to control excessive brightness at work stations.</a:t>
            </a:r>
          </a:p>
          <a:p>
            <a:endParaRPr lang="en-GB" dirty="0" smtClean="0"/>
          </a:p>
          <a:p>
            <a:r>
              <a:rPr lang="en-GB" dirty="0" smtClean="0"/>
              <a:t>Colour quality. Identifies the use of the Colour Rendering Index (CRI) to ensure good colour quality, supporting visual acuity and accurate rendering of colour tones.</a:t>
            </a:r>
          </a:p>
          <a:p>
            <a:endParaRPr lang="en-GB" dirty="0" smtClean="0"/>
          </a:p>
          <a:p>
            <a:r>
              <a:rPr lang="en-GB" dirty="0" smtClean="0"/>
              <a:t>Surface design. Establishes parameters for the reflective quality of surfaces, promoting higher reflectance values as a means of reducing energy.</a:t>
            </a:r>
          </a:p>
          <a:p>
            <a:endParaRPr lang="en-GB" dirty="0" smtClean="0"/>
          </a:p>
          <a:p>
            <a:r>
              <a:rPr lang="en-GB" dirty="0" smtClean="0"/>
              <a:t>Dimming controls and automated shading. Discusses the introduction of automatic control of lighting systems and shading devices as a means to promote visual comfort within the space.</a:t>
            </a:r>
          </a:p>
          <a:p>
            <a:endParaRPr lang="en-GB" dirty="0" smtClean="0"/>
          </a:p>
          <a:p>
            <a:r>
              <a:rPr lang="en-GB" dirty="0" smtClean="0"/>
              <a:t>Right to light. Acknowledges the importance of adequate levels of daylight and establishes a minimum distance from windows for regularly occupied spaces.</a:t>
            </a:r>
          </a:p>
          <a:p>
            <a:endParaRPr lang="en-GB" dirty="0" smtClean="0"/>
          </a:p>
          <a:p>
            <a:r>
              <a:rPr lang="en-GB" dirty="0" smtClean="0"/>
              <a:t>Daylight modelling and fenestration. Daylight reinforces the alignment of circadian rhythms and gives figures for minimum values of ‘spatial daylight autonomy’ and percentage values on window sizes .</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8</a:t>
            </a:fld>
            <a:endParaRPr lang="de-DE"/>
          </a:p>
        </p:txBody>
      </p:sp>
    </p:spTree>
    <p:extLst>
      <p:ext uri="{BB962C8B-B14F-4D97-AF65-F5344CB8AC3E}">
        <p14:creationId xmlns:p14="http://schemas.microsoft.com/office/powerpoint/2010/main" val="3975655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will go into each</a:t>
            </a:r>
            <a:r>
              <a:rPr lang="en-GB" baseline="0" dirty="0" smtClean="0"/>
              <a:t> of the sections as detailed in the guide, some will require deeper explanations than others, and also some are outside my area of expertise, so I will welcome a discussion on these.</a:t>
            </a:r>
          </a:p>
          <a:p>
            <a:endParaRPr lang="en-GB" baseline="0" dirty="0" smtClean="0"/>
          </a:p>
          <a:p>
            <a:r>
              <a:rPr lang="en-GB" baseline="0" dirty="0" smtClean="0"/>
              <a:t>Lets start with Visual Lighting Design.  The basic concept reflects the requirements of our European and British Standards BS EN 12464.  The aim is to create an interesting space that is providing the correct light levels to perform our work, but also not </a:t>
            </a:r>
            <a:r>
              <a:rPr lang="en-GB" baseline="0" dirty="0" err="1" smtClean="0"/>
              <a:t>overlighting</a:t>
            </a:r>
            <a:r>
              <a:rPr lang="en-GB" baseline="0" dirty="0" smtClean="0"/>
              <a:t> which has the effect of reducing contrast and taking away the character.</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9</a:t>
            </a:fld>
            <a:endParaRPr lang="de-DE"/>
          </a:p>
        </p:txBody>
      </p:sp>
    </p:spTree>
    <p:extLst>
      <p:ext uri="{BB962C8B-B14F-4D97-AF65-F5344CB8AC3E}">
        <p14:creationId xmlns:p14="http://schemas.microsoft.com/office/powerpoint/2010/main" val="2107728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0298" t="27932"/>
          <a:stretch/>
        </p:blipFill>
        <p:spPr bwMode="auto">
          <a:xfrm>
            <a:off x="-1" y="-1"/>
            <a:ext cx="6210288" cy="64147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6718424" y="384000"/>
            <a:ext cx="5439836" cy="614116"/>
          </a:xfrm>
          <a:prstGeom prst="rect">
            <a:avLst/>
          </a:prstGeom>
        </p:spPr>
        <p:txBody>
          <a:bodyPr lIns="130046" tIns="65023" rIns="130046" bIns="65023"/>
          <a:lstStyle>
            <a:lvl1pPr marL="0" indent="0" algn="r">
              <a:spcBef>
                <a:spcPts val="0"/>
              </a:spcBef>
              <a:buNone/>
              <a:defRPr kumimoji="0" lang="de-DE" sz="12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smtClean="0"/>
              <a:t>SUBLINE</a:t>
            </a:r>
            <a:endParaRPr lang="de-DE" dirty="0"/>
          </a:p>
        </p:txBody>
      </p:sp>
      <p:sp>
        <p:nvSpPr>
          <p:cNvPr id="14" name="Textplatzhalter 13"/>
          <p:cNvSpPr>
            <a:spLocks noGrp="1"/>
          </p:cNvSpPr>
          <p:nvPr>
            <p:ph type="body" sz="quarter" idx="12" hasCustomPrompt="1"/>
          </p:nvPr>
        </p:nvSpPr>
        <p:spPr>
          <a:xfrm>
            <a:off x="6707859" y="994904"/>
            <a:ext cx="5427167" cy="2151663"/>
          </a:xfrm>
          <a:prstGeom prst="rect">
            <a:avLst/>
          </a:prstGeom>
        </p:spPr>
        <p:txBody>
          <a:bodyPr lIns="130046" tIns="65023" rIns="130046" bIns="65023"/>
          <a:lstStyle>
            <a:lvl1pPr marL="0" indent="0" algn="r">
              <a:buNone/>
              <a:defRPr sz="2400" b="1" cap="all" baseline="0">
                <a:solidFill>
                  <a:schemeClr val="tx1"/>
                </a:solidFill>
              </a:defRPr>
            </a:lvl1pPr>
          </a:lstStyle>
          <a:p>
            <a:pPr lvl="0"/>
            <a:r>
              <a:rPr lang="de-DE" dirty="0" smtClean="0"/>
              <a:t>HEADLINE OF PRESENTATION</a:t>
            </a:r>
            <a:endParaRPr lang="de-DE" dirty="0"/>
          </a:p>
        </p:txBody>
      </p:sp>
      <p:sp>
        <p:nvSpPr>
          <p:cNvPr id="16" name="Textplatzhalter 11"/>
          <p:cNvSpPr>
            <a:spLocks noGrp="1"/>
          </p:cNvSpPr>
          <p:nvPr>
            <p:ph type="body" sz="quarter" idx="13"/>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endParaRPr lang="de-D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CC4C620-61FD-496D-9A43-6EBBF2AD6BB8}" type="datetimeFigureOut">
              <a:rPr lang="en-GB" smtClean="0"/>
              <a:t>26/04/2017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00EEA-FB5F-4195-8EBC-F752ACFB3590}" type="slidenum">
              <a:rPr lang="en-GB" smtClean="0"/>
              <a:t>‹#›</a:t>
            </a:fld>
            <a:endParaRPr lang="en-GB"/>
          </a:p>
        </p:txBody>
      </p:sp>
    </p:spTree>
    <p:extLst>
      <p:ext uri="{BB962C8B-B14F-4D97-AF65-F5344CB8AC3E}">
        <p14:creationId xmlns:p14="http://schemas.microsoft.com/office/powerpoint/2010/main" val="1370892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4700588"/>
            <a:ext cx="11053762" cy="1452562"/>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1027113" y="3100388"/>
            <a:ext cx="11053762" cy="16002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C4C620-61FD-496D-9A43-6EBBF2AD6BB8}" type="datetimeFigureOut">
              <a:rPr lang="en-GB" smtClean="0"/>
              <a:t>26/04/2017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00EEA-FB5F-4195-8EBC-F752ACFB3590}" type="slidenum">
              <a:rPr lang="en-GB" smtClean="0"/>
              <a:t>‹#›</a:t>
            </a:fld>
            <a:endParaRPr lang="en-GB"/>
          </a:p>
        </p:txBody>
      </p:sp>
    </p:spTree>
    <p:extLst>
      <p:ext uri="{BB962C8B-B14F-4D97-AF65-F5344CB8AC3E}">
        <p14:creationId xmlns:p14="http://schemas.microsoft.com/office/powerpoint/2010/main" val="1557431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50875" y="1706563"/>
            <a:ext cx="5775325" cy="4827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78600" y="1706563"/>
            <a:ext cx="5775325" cy="4827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CC4C620-61FD-496D-9A43-6EBBF2AD6BB8}" type="datetimeFigureOut">
              <a:rPr lang="en-GB" smtClean="0"/>
              <a:t>26/04/2017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200EEA-FB5F-4195-8EBC-F752ACFB3590}" type="slidenum">
              <a:rPr lang="en-GB" smtClean="0"/>
              <a:t>‹#›</a:t>
            </a:fld>
            <a:endParaRPr lang="en-GB"/>
          </a:p>
        </p:txBody>
      </p:sp>
    </p:spTree>
    <p:extLst>
      <p:ext uri="{BB962C8B-B14F-4D97-AF65-F5344CB8AC3E}">
        <p14:creationId xmlns:p14="http://schemas.microsoft.com/office/powerpoint/2010/main" val="825090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875" y="1636713"/>
            <a:ext cx="5745163"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2319338"/>
            <a:ext cx="5745163"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5588" y="1636713"/>
            <a:ext cx="5748337"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2319338"/>
            <a:ext cx="5748337"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CC4C620-61FD-496D-9A43-6EBBF2AD6BB8}" type="datetimeFigureOut">
              <a:rPr lang="en-GB" smtClean="0"/>
              <a:t>26/04/2017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D200EEA-FB5F-4195-8EBC-F752ACFB3590}" type="slidenum">
              <a:rPr lang="en-GB" smtClean="0"/>
              <a:t>‹#›</a:t>
            </a:fld>
            <a:endParaRPr lang="en-GB"/>
          </a:p>
        </p:txBody>
      </p:sp>
    </p:spTree>
    <p:extLst>
      <p:ext uri="{BB962C8B-B14F-4D97-AF65-F5344CB8AC3E}">
        <p14:creationId xmlns:p14="http://schemas.microsoft.com/office/powerpoint/2010/main" val="2340700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CC4C620-61FD-496D-9A43-6EBBF2AD6BB8}" type="datetimeFigureOut">
              <a:rPr lang="en-GB" smtClean="0"/>
              <a:t>26/04/2017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D200EEA-FB5F-4195-8EBC-F752ACFB3590}" type="slidenum">
              <a:rPr lang="en-GB" smtClean="0"/>
              <a:t>‹#›</a:t>
            </a:fld>
            <a:endParaRPr lang="en-GB"/>
          </a:p>
        </p:txBody>
      </p:sp>
    </p:spTree>
    <p:extLst>
      <p:ext uri="{BB962C8B-B14F-4D97-AF65-F5344CB8AC3E}">
        <p14:creationId xmlns:p14="http://schemas.microsoft.com/office/powerpoint/2010/main" val="2495948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C4C620-61FD-496D-9A43-6EBBF2AD6BB8}" type="datetimeFigureOut">
              <a:rPr lang="en-GB" smtClean="0"/>
              <a:t>26/04/2017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D200EEA-FB5F-4195-8EBC-F752ACFB3590}" type="slidenum">
              <a:rPr lang="en-GB" smtClean="0"/>
              <a:t>‹#›</a:t>
            </a:fld>
            <a:endParaRPr lang="en-GB"/>
          </a:p>
        </p:txBody>
      </p:sp>
    </p:spTree>
    <p:extLst>
      <p:ext uri="{BB962C8B-B14F-4D97-AF65-F5344CB8AC3E}">
        <p14:creationId xmlns:p14="http://schemas.microsoft.com/office/powerpoint/2010/main" val="2122049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290513"/>
            <a:ext cx="4278313" cy="12398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5084763" y="290513"/>
            <a:ext cx="7269162"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875" y="1530350"/>
            <a:ext cx="4278313"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C4C620-61FD-496D-9A43-6EBBF2AD6BB8}" type="datetimeFigureOut">
              <a:rPr lang="en-GB" smtClean="0"/>
              <a:t>26/04/2017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200EEA-FB5F-4195-8EBC-F752ACFB3590}" type="slidenum">
              <a:rPr lang="en-GB" smtClean="0"/>
              <a:t>‹#›</a:t>
            </a:fld>
            <a:endParaRPr lang="en-GB"/>
          </a:p>
        </p:txBody>
      </p:sp>
    </p:spTree>
    <p:extLst>
      <p:ext uri="{BB962C8B-B14F-4D97-AF65-F5344CB8AC3E}">
        <p14:creationId xmlns:p14="http://schemas.microsoft.com/office/powerpoint/2010/main" val="3123904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5121275"/>
            <a:ext cx="7802563" cy="6032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549525" y="654050"/>
            <a:ext cx="7802563"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549525" y="5724525"/>
            <a:ext cx="7802563"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C4C620-61FD-496D-9A43-6EBBF2AD6BB8}" type="datetimeFigureOut">
              <a:rPr lang="en-GB" smtClean="0"/>
              <a:t>26/04/2017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200EEA-FB5F-4195-8EBC-F752ACFB3590}" type="slidenum">
              <a:rPr lang="en-GB" smtClean="0"/>
              <a:t>‹#›</a:t>
            </a:fld>
            <a:endParaRPr lang="en-GB"/>
          </a:p>
        </p:txBody>
      </p:sp>
    </p:spTree>
    <p:extLst>
      <p:ext uri="{BB962C8B-B14F-4D97-AF65-F5344CB8AC3E}">
        <p14:creationId xmlns:p14="http://schemas.microsoft.com/office/powerpoint/2010/main" val="3466315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CC4C620-61FD-496D-9A43-6EBBF2AD6BB8}" type="datetimeFigureOut">
              <a:rPr lang="en-GB" smtClean="0"/>
              <a:t>26/04/2017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00EEA-FB5F-4195-8EBC-F752ACFB3590}" type="slidenum">
              <a:rPr lang="en-GB" smtClean="0"/>
              <a:t>‹#›</a:t>
            </a:fld>
            <a:endParaRPr lang="en-GB"/>
          </a:p>
        </p:txBody>
      </p:sp>
    </p:spTree>
    <p:extLst>
      <p:ext uri="{BB962C8B-B14F-4D97-AF65-F5344CB8AC3E}">
        <p14:creationId xmlns:p14="http://schemas.microsoft.com/office/powerpoint/2010/main" val="522917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93688"/>
            <a:ext cx="2925762" cy="62404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50875" y="293688"/>
            <a:ext cx="8624888" cy="6240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CC4C620-61FD-496D-9A43-6EBBF2AD6BB8}" type="datetimeFigureOut">
              <a:rPr lang="en-GB" smtClean="0"/>
              <a:t>26/04/2017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00EEA-FB5F-4195-8EBC-F752ACFB3590}" type="slidenum">
              <a:rPr lang="en-GB" smtClean="0"/>
              <a:t>‹#›</a:t>
            </a:fld>
            <a:endParaRPr lang="en-GB"/>
          </a:p>
        </p:txBody>
      </p:sp>
    </p:spTree>
    <p:extLst>
      <p:ext uri="{BB962C8B-B14F-4D97-AF65-F5344CB8AC3E}">
        <p14:creationId xmlns:p14="http://schemas.microsoft.com/office/powerpoint/2010/main" val="46650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9" name="Textplatzhalter 8"/>
          <p:cNvSpPr>
            <a:spLocks noGrp="1"/>
          </p:cNvSpPr>
          <p:nvPr>
            <p:ph type="body" sz="quarter" idx="11" hasCustomPrompt="1"/>
          </p:nvPr>
        </p:nvSpPr>
        <p:spPr>
          <a:xfrm>
            <a:off x="767363" y="1810468"/>
            <a:ext cx="11367663" cy="4066257"/>
          </a:xfrm>
          <a:prstGeom prst="rect">
            <a:avLst/>
          </a:prstGeom>
        </p:spPr>
        <p:txBody>
          <a:bodyPr lIns="130046" tIns="65023" rIns="130046" bIns="65023"/>
          <a:lstStyle>
            <a:lvl1pPr marL="261898" indent="-261898">
              <a:defRPr sz="1600">
                <a:solidFill>
                  <a:schemeClr val="tx1"/>
                </a:solidFill>
                <a:latin typeface="Arial" pitchFamily="34" charset="0"/>
                <a:cs typeface="Arial" pitchFamily="34" charset="0"/>
              </a:defRPr>
            </a:lvl1pPr>
            <a:lvl2pPr marL="512508" indent="-252867">
              <a:defRPr sz="1400">
                <a:latin typeface="Arial" pitchFamily="34" charset="0"/>
                <a:cs typeface="Arial" pitchFamily="34" charset="0"/>
              </a:defRPr>
            </a:lvl2pPr>
            <a:lvl3pPr marL="767632" indent="-259641">
              <a:defRPr sz="1200">
                <a:latin typeface="Arial" pitchFamily="34" charset="0"/>
                <a:cs typeface="Arial" pitchFamily="34" charset="0"/>
              </a:defRPr>
            </a:lvl3pPr>
            <a:lvl4pPr marL="1020500" indent="-250610">
              <a:defRPr sz="1200">
                <a:latin typeface="Arial" pitchFamily="34" charset="0"/>
                <a:cs typeface="Arial" pitchFamily="34" charset="0"/>
              </a:defRPr>
            </a:lvl4pPr>
            <a:lvl5pPr marL="1275625" indent="-257383">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cap="all"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smtClean="0"/>
              <a:t>Helen </a:t>
            </a:r>
            <a:r>
              <a:rPr lang="de-DE" dirty="0" err="1" smtClean="0"/>
              <a:t>loomes</a:t>
            </a:r>
            <a:endParaRPr lang="de-DE" dirty="0"/>
          </a:p>
        </p:txBody>
      </p:sp>
    </p:spTree>
    <p:extLst>
      <p:ext uri="{BB962C8B-B14F-4D97-AF65-F5344CB8AC3E}">
        <p14:creationId xmlns:p14="http://schemas.microsoft.com/office/powerpoint/2010/main" val="2622562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8" name="Diagrammplatzhalter 7"/>
          <p:cNvSpPr>
            <a:spLocks noGrp="1"/>
          </p:cNvSpPr>
          <p:nvPr>
            <p:ph type="chart" sz="quarter" idx="12"/>
          </p:nvPr>
        </p:nvSpPr>
        <p:spPr>
          <a:xfrm>
            <a:off x="767363" y="1815042"/>
            <a:ext cx="11367912" cy="4095609"/>
          </a:xfrm>
          <a:prstGeom prst="rect">
            <a:avLst/>
          </a:prstGeom>
        </p:spPr>
        <p:txBody>
          <a:bodyPr lIns="130046" tIns="65023" rIns="130046" bIns="65023"/>
          <a:lstStyle>
            <a:lvl1pPr marL="261898" indent="-228033">
              <a:defRPr sz="1600">
                <a:solidFill>
                  <a:schemeClr val="tx1"/>
                </a:solidFill>
              </a:defRPr>
            </a:lvl1pPr>
          </a:lstStyle>
          <a:p>
            <a:r>
              <a:rPr lang="en-US" smtClean="0"/>
              <a:t>Click icon to add chart</a:t>
            </a:r>
            <a:endParaRPr lang="de-DE" dirty="0"/>
          </a:p>
        </p:txBody>
      </p:sp>
      <p:sp>
        <p:nvSpPr>
          <p:cNvPr id="11"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3" name="Textplatzhalter 11"/>
          <p:cNvSpPr>
            <a:spLocks noGrp="1"/>
          </p:cNvSpPr>
          <p:nvPr>
            <p:ph type="body" sz="quarter" idx="14"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622562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11"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767645" y="1814196"/>
            <a:ext cx="11367912"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defRPr lang="de-DE" sz="14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3" name="Textplatzhalter 11"/>
          <p:cNvSpPr>
            <a:spLocks noGrp="1"/>
          </p:cNvSpPr>
          <p:nvPr>
            <p:ph type="body" sz="quarter" idx="15"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622562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11"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767646" y="1814196"/>
            <a:ext cx="5632344"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defRPr lang="de-DE" sz="17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7" name="Inhaltsplatzhalter 8"/>
          <p:cNvSpPr>
            <a:spLocks noGrp="1"/>
          </p:cNvSpPr>
          <p:nvPr>
            <p:ph sz="quarter" idx="15" hasCustomPrompt="1"/>
          </p:nvPr>
        </p:nvSpPr>
        <p:spPr>
          <a:xfrm>
            <a:off x="6502400" y="1814196"/>
            <a:ext cx="5632344"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defRPr lang="de-DE" sz="17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14" name="Textplatzhalter 11"/>
          <p:cNvSpPr>
            <a:spLocks noGrp="1"/>
          </p:cNvSpPr>
          <p:nvPr>
            <p:ph type="body" sz="quarter" idx="16"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2622562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4329" t="48970"/>
          <a:stretch/>
        </p:blipFill>
        <p:spPr bwMode="auto">
          <a:xfrm>
            <a:off x="1" y="1"/>
            <a:ext cx="5851126" cy="4542110"/>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5990344" y="5091290"/>
            <a:ext cx="6145213" cy="1126630"/>
          </a:xfrm>
          <a:prstGeom prst="rect">
            <a:avLst/>
          </a:prstGeom>
        </p:spPr>
        <p:txBody>
          <a:bodyPr lIns="130046" tIns="65023" rIns="130046" bIns="65023"/>
          <a:lstStyle>
            <a:lvl1pPr>
              <a:buNone/>
              <a:defRPr sz="2400" b="1">
                <a:solidFill>
                  <a:schemeClr val="tx1"/>
                </a:solidFill>
              </a:defRPr>
            </a:lvl1pPr>
          </a:lstStyle>
          <a:p>
            <a:pPr lvl="0"/>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endParaRPr lang="de-DE" dirty="0"/>
          </a:p>
        </p:txBody>
      </p:sp>
      <p:sp>
        <p:nvSpPr>
          <p:cNvPr id="9" name="Textplatzhalter 11"/>
          <p:cNvSpPr>
            <a:spLocks noGrp="1"/>
          </p:cNvSpPr>
          <p:nvPr>
            <p:ph type="body" sz="quarter" idx="13"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893888" y="6934764"/>
            <a:ext cx="3584398" cy="336091"/>
          </a:xfrm>
          <a:prstGeom prst="rect">
            <a:avLst/>
          </a:prstGeom>
        </p:spPr>
        <p:txBody>
          <a:bodyPr lIns="130039" tIns="65020" rIns="130039" bIns="65020"/>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err="1" smtClean="0"/>
              <a:t>author</a:t>
            </a:r>
            <a:endParaRPr lang="de-DE" dirty="0"/>
          </a:p>
        </p:txBody>
      </p:sp>
    </p:spTree>
    <p:extLst>
      <p:ext uri="{BB962C8B-B14F-4D97-AF65-F5344CB8AC3E}">
        <p14:creationId xmlns:p14="http://schemas.microsoft.com/office/powerpoint/2010/main" val="347912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xfrm>
            <a:off x="397935" y="7151690"/>
            <a:ext cx="10077451" cy="122237"/>
          </a:xfrm>
          <a:prstGeom prst="rect">
            <a:avLst/>
          </a:prstGeom>
          <a:ln/>
        </p:spPr>
        <p:txBody>
          <a:bodyPr lIns="91250" tIns="45618" rIns="91250" bIns="45618"/>
          <a:lstStyle>
            <a:lvl1pPr>
              <a:defRPr/>
            </a:lvl1pPr>
          </a:lstStyle>
          <a:p>
            <a:pPr>
              <a:defRPr/>
            </a:pPr>
            <a:r>
              <a:rPr lang="de-DE"/>
              <a:t>title</a:t>
            </a:r>
          </a:p>
        </p:txBody>
      </p:sp>
      <p:sp>
        <p:nvSpPr>
          <p:cNvPr id="3" name="Rectangle 7"/>
          <p:cNvSpPr>
            <a:spLocks noGrp="1" noChangeArrowheads="1"/>
          </p:cNvSpPr>
          <p:nvPr>
            <p:ph type="sldNum" sz="quarter" idx="11"/>
          </p:nvPr>
        </p:nvSpPr>
        <p:spPr>
          <a:xfrm>
            <a:off x="12236451" y="7151689"/>
            <a:ext cx="359834" cy="120650"/>
          </a:xfrm>
          <a:prstGeom prst="rect">
            <a:avLst/>
          </a:prstGeom>
          <a:ln/>
        </p:spPr>
        <p:txBody>
          <a:bodyPr lIns="91250" tIns="45618" rIns="91250" bIns="45618"/>
          <a:lstStyle>
            <a:lvl1pPr>
              <a:defRPr/>
            </a:lvl1pPr>
          </a:lstStyle>
          <a:p>
            <a:pPr>
              <a:defRPr/>
            </a:pPr>
            <a:fld id="{0CA867AB-6F4A-43FF-B537-D7ADA68C26B9}" type="slidenum">
              <a:rPr lang="de-DE"/>
              <a:pPr>
                <a:defRPr/>
              </a:pPr>
              <a:t>‹#›</a:t>
            </a:fld>
            <a:endParaRPr lang="de-DE" dirty="0"/>
          </a:p>
        </p:txBody>
      </p:sp>
    </p:spTree>
    <p:extLst>
      <p:ext uri="{BB962C8B-B14F-4D97-AF65-F5344CB8AC3E}">
        <p14:creationId xmlns:p14="http://schemas.microsoft.com/office/powerpoint/2010/main" val="2424834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2271713"/>
            <a:ext cx="11055350" cy="1568450"/>
          </a:xfrm>
        </p:spPr>
        <p:txBody>
          <a:bodyPr/>
          <a:lstStyle/>
          <a:p>
            <a:r>
              <a:rPr lang="en-US" smtClean="0"/>
              <a:t>Click to edit Master title style</a:t>
            </a:r>
            <a:endParaRPr lang="en-GB"/>
          </a:p>
        </p:txBody>
      </p:sp>
      <p:sp>
        <p:nvSpPr>
          <p:cNvPr id="3" name="Subtitle 2"/>
          <p:cNvSpPr>
            <a:spLocks noGrp="1"/>
          </p:cNvSpPr>
          <p:nvPr>
            <p:ph type="subTitle" idx="1"/>
          </p:nvPr>
        </p:nvSpPr>
        <p:spPr>
          <a:xfrm>
            <a:off x="1951038" y="4144963"/>
            <a:ext cx="9102725" cy="18700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CC4C620-61FD-496D-9A43-6EBBF2AD6BB8}" type="datetimeFigureOut">
              <a:rPr lang="en-GB" smtClean="0"/>
              <a:t>26/04/2017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200EEA-FB5F-4195-8EBC-F752ACFB3590}" type="slidenum">
              <a:rPr lang="en-GB" smtClean="0"/>
              <a:t>‹#›</a:t>
            </a:fld>
            <a:endParaRPr lang="en-GB"/>
          </a:p>
        </p:txBody>
      </p:sp>
    </p:spTree>
    <p:extLst>
      <p:ext uri="{BB962C8B-B14F-4D97-AF65-F5344CB8AC3E}">
        <p14:creationId xmlns:p14="http://schemas.microsoft.com/office/powerpoint/2010/main" val="1881202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p:nvSpPr>
        <p:spPr bwMode="auto">
          <a:xfrm flipV="1">
            <a:off x="0" y="6799403"/>
            <a:ext cx="13004800" cy="515891"/>
          </a:xfrm>
          <a:prstGeom prst="rect">
            <a:avLst/>
          </a:prstGeom>
          <a:solidFill>
            <a:srgbClr val="C4C4C4"/>
          </a:solidFill>
          <a:ln>
            <a:noFill/>
          </a:ln>
          <a:extLst/>
        </p:spPr>
        <p:txBody>
          <a:bodyPr vert="horz" wrap="square" lIns="130046" tIns="65023" rIns="130046" bIns="65023" numCol="1" anchor="t" anchorCtr="0" compatLnSpc="1">
            <a:prstTxWarp prst="textNoShape">
              <a:avLst/>
            </a:prstTxWarp>
          </a:bodyPr>
          <a:lstStyle/>
          <a:p>
            <a:endParaRPr lang="de-DE"/>
          </a:p>
        </p:txBody>
      </p:sp>
      <p:sp>
        <p:nvSpPr>
          <p:cNvPr id="7" name="Textplatzhalter 14"/>
          <p:cNvSpPr txBox="1">
            <a:spLocks/>
          </p:cNvSpPr>
          <p:nvPr/>
        </p:nvSpPr>
        <p:spPr>
          <a:xfrm>
            <a:off x="743611" y="6934765"/>
            <a:ext cx="3198505" cy="195514"/>
          </a:xfrm>
          <a:prstGeom prst="rect">
            <a:avLst/>
          </a:prstGeom>
        </p:spPr>
        <p:txBody>
          <a:bodyPr lIns="130046" tIns="65023" rIns="130046" bIns="65023"/>
          <a:lstStyle>
            <a:lvl1pPr>
              <a:buNone/>
              <a:defRPr sz="800" baseline="0">
                <a:solidFill>
                  <a:schemeClr val="bg1"/>
                </a:solidFill>
              </a:defRPr>
            </a:lvl1pPr>
          </a:lstStyle>
          <a:p>
            <a:pPr marL="487672" marR="0" lvl="0" indent="-487672" algn="l" defTabSz="1300460" rtl="0" eaLnBrk="1" fontAlgn="auto" latinLnBrk="0" hangingPunct="1">
              <a:lnSpc>
                <a:spcPct val="100000"/>
              </a:lnSpc>
              <a:spcBef>
                <a:spcPct val="20000"/>
              </a:spcBef>
              <a:spcAft>
                <a:spcPts val="0"/>
              </a:spcAft>
              <a:buClrTx/>
              <a:buSzTx/>
              <a:buFont typeface="Arial" pitchFamily="34" charset="0"/>
              <a:buNone/>
              <a:tabLst/>
              <a:defRPr/>
            </a:pPr>
            <a:r>
              <a:rPr kumimoji="0" lang="de-DE"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26/04/2017 HELEN LOOMES</a:t>
            </a:r>
          </a:p>
        </p:txBody>
      </p:sp>
      <p:pic>
        <p:nvPicPr>
          <p:cNvPr id="1026" name="Picture 2" descr="C:\Users\awagner\AppData\Local\Microsoft\Windows\Temporary Internet Files\Content.Outlook\SWN8Z4MB\ppt_neu.jpg"/>
          <p:cNvPicPr>
            <a:picLocks noChangeAspect="1" noChangeArrowheads="1"/>
          </p:cNvPicPr>
          <p:nvPr/>
        </p:nvPicPr>
        <p:blipFill>
          <a:blip r:embed="rId10" cstate="print"/>
          <a:srcRect/>
          <a:stretch>
            <a:fillRect/>
          </a:stretch>
        </p:blipFill>
        <p:spPr bwMode="auto">
          <a:xfrm>
            <a:off x="9669163" y="6804094"/>
            <a:ext cx="2449861" cy="5112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3" r:id="rId2"/>
    <p:sldLayoutId id="2147483660" r:id="rId3"/>
    <p:sldLayoutId id="2147483662" r:id="rId4"/>
    <p:sldLayoutId id="2147483664" r:id="rId5"/>
    <p:sldLayoutId id="2147483665" r:id="rId6"/>
    <p:sldLayoutId id="2147483678" r:id="rId7"/>
    <p:sldLayoutId id="2147483679" r:id="rId8"/>
  </p:sldLayoutIdLst>
  <p:timing>
    <p:tnLst>
      <p:par>
        <p:cTn id="1" dur="indefinite" restart="never" nodeType="tmRoot"/>
      </p:par>
    </p:tnLst>
  </p:timing>
  <p:txStyles>
    <p:titleStyle>
      <a:lvl1pPr algn="ctr" defTabSz="1300460" rtl="0" eaLnBrk="1" latinLnBrk="0" hangingPunct="1">
        <a:spcBef>
          <a:spcPct val="0"/>
        </a:spcBef>
        <a:buNone/>
        <a:defRPr sz="6300"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lang="en-GB" sz="1000" kern="1200" baseline="0" dirty="0" smtClean="0">
          <a:solidFill>
            <a:srgbClr val="9C9D9D"/>
          </a:solidFill>
          <a:latin typeface="Arial" pitchFamily="34" charset="0"/>
          <a:ea typeface="+mn-ea"/>
          <a:cs typeface="Arial" pitchFamily="34" charset="0"/>
        </a:defRPr>
      </a:lvl1pPr>
      <a:lvl2pPr marL="1056623" indent="-406394" algn="l" defTabSz="130046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de-DE"/>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293688"/>
            <a:ext cx="11703050" cy="12192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50875" y="1706563"/>
            <a:ext cx="11703050" cy="48275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50875" y="6780213"/>
            <a:ext cx="3033713" cy="388937"/>
          </a:xfrm>
          <a:prstGeom prst="rect">
            <a:avLst/>
          </a:prstGeom>
        </p:spPr>
        <p:txBody>
          <a:bodyPr vert="horz" lIns="91440" tIns="45720" rIns="91440" bIns="45720" rtlCol="0" anchor="ctr"/>
          <a:lstStyle>
            <a:lvl1pPr algn="l">
              <a:defRPr sz="1200">
                <a:solidFill>
                  <a:schemeClr val="tx1">
                    <a:tint val="75000"/>
                  </a:schemeClr>
                </a:solidFill>
              </a:defRPr>
            </a:lvl1pPr>
          </a:lstStyle>
          <a:p>
            <a:fld id="{9CC4C620-61FD-496D-9A43-6EBBF2AD6BB8}" type="datetimeFigureOut">
              <a:rPr lang="en-GB" smtClean="0"/>
              <a:t>26/04/2017</a:t>
            </a:fld>
            <a:endParaRPr lang="en-GB"/>
          </a:p>
        </p:txBody>
      </p:sp>
      <p:sp>
        <p:nvSpPr>
          <p:cNvPr id="5" name="Footer Placeholder 4"/>
          <p:cNvSpPr>
            <a:spLocks noGrp="1"/>
          </p:cNvSpPr>
          <p:nvPr>
            <p:ph type="ftr" sz="quarter" idx="3"/>
          </p:nvPr>
        </p:nvSpPr>
        <p:spPr>
          <a:xfrm>
            <a:off x="4443413" y="6780213"/>
            <a:ext cx="4117975" cy="3889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320213" y="6780213"/>
            <a:ext cx="3033712" cy="388937"/>
          </a:xfrm>
          <a:prstGeom prst="rect">
            <a:avLst/>
          </a:prstGeom>
        </p:spPr>
        <p:txBody>
          <a:bodyPr vert="horz" lIns="91440" tIns="45720" rIns="91440" bIns="45720" rtlCol="0" anchor="ctr"/>
          <a:lstStyle>
            <a:lvl1pPr algn="r">
              <a:defRPr sz="1200">
                <a:solidFill>
                  <a:schemeClr val="tx1">
                    <a:tint val="75000"/>
                  </a:schemeClr>
                </a:solidFill>
              </a:defRPr>
            </a:lvl1pPr>
          </a:lstStyle>
          <a:p>
            <a:fld id="{5D200EEA-FB5F-4195-8EBC-F752ACFB3590}" type="slidenum">
              <a:rPr lang="en-GB" smtClean="0"/>
              <a:t>‹#›</a:t>
            </a:fld>
            <a:endParaRPr lang="en-GB"/>
          </a:p>
        </p:txBody>
      </p:sp>
    </p:spTree>
    <p:extLst>
      <p:ext uri="{BB962C8B-B14F-4D97-AF65-F5344CB8AC3E}">
        <p14:creationId xmlns:p14="http://schemas.microsoft.com/office/powerpoint/2010/main" val="254627048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5.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4.xml"/><Relationship Id="rId5" Type="http://schemas.openxmlformats.org/officeDocument/2006/relationships/tags" Target="../tags/tag5.xml"/><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oleObject" Target="../embeddings/oleObject1.bin"/><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endParaRPr lang="de-DE"/>
          </a:p>
        </p:txBody>
      </p:sp>
      <p:sp>
        <p:nvSpPr>
          <p:cNvPr id="3" name="Textplatzhalter 2"/>
          <p:cNvSpPr>
            <a:spLocks noGrp="1"/>
          </p:cNvSpPr>
          <p:nvPr>
            <p:ph type="body" sz="quarter" idx="12"/>
          </p:nvPr>
        </p:nvSpPr>
        <p:spPr/>
        <p:txBody>
          <a:bodyPr/>
          <a:lstStyle/>
          <a:p>
            <a:r>
              <a:rPr lang="de-DE" dirty="0" err="1" smtClean="0"/>
              <a:t>Well</a:t>
            </a:r>
            <a:r>
              <a:rPr lang="de-DE" dirty="0" smtClean="0"/>
              <a:t> </a:t>
            </a:r>
            <a:r>
              <a:rPr lang="de-DE" dirty="0" err="1" smtClean="0"/>
              <a:t>building</a:t>
            </a:r>
            <a:r>
              <a:rPr lang="de-DE" dirty="0" smtClean="0"/>
              <a:t> </a:t>
            </a:r>
            <a:r>
              <a:rPr lang="de-DE" dirty="0" err="1" smtClean="0"/>
              <a:t>standard</a:t>
            </a:r>
            <a:r>
              <a:rPr lang="de-DE" dirty="0" smtClean="0"/>
              <a:t>:</a:t>
            </a:r>
          </a:p>
          <a:p>
            <a:r>
              <a:rPr lang="de-DE" dirty="0" smtClean="0"/>
              <a:t>An </a:t>
            </a:r>
            <a:r>
              <a:rPr lang="de-DE" dirty="0" err="1" smtClean="0"/>
              <a:t>overview</a:t>
            </a:r>
            <a:r>
              <a:rPr lang="de-DE" dirty="0" smtClean="0"/>
              <a:t> </a:t>
            </a:r>
            <a:r>
              <a:rPr lang="de-DE" dirty="0" err="1" smtClean="0"/>
              <a:t>of</a:t>
            </a:r>
            <a:r>
              <a:rPr lang="de-DE" dirty="0" smtClean="0"/>
              <a:t> </a:t>
            </a:r>
            <a:r>
              <a:rPr lang="de-DE" dirty="0" err="1" smtClean="0"/>
              <a:t>the</a:t>
            </a:r>
            <a:r>
              <a:rPr lang="de-DE" dirty="0" smtClean="0"/>
              <a:t> </a:t>
            </a:r>
            <a:r>
              <a:rPr lang="de-DE" dirty="0" err="1" smtClean="0"/>
              <a:t>requirements</a:t>
            </a:r>
            <a:r>
              <a:rPr lang="de-DE" dirty="0" smtClean="0"/>
              <a:t> </a:t>
            </a:r>
            <a:r>
              <a:rPr lang="de-DE" dirty="0" err="1" smtClean="0"/>
              <a:t>for</a:t>
            </a:r>
            <a:r>
              <a:rPr lang="de-DE" dirty="0" smtClean="0"/>
              <a:t> </a:t>
            </a:r>
            <a:r>
              <a:rPr lang="de-DE" dirty="0" err="1" smtClean="0"/>
              <a:t>lighting</a:t>
            </a:r>
            <a:endParaRPr lang="de-DE" dirty="0"/>
          </a:p>
        </p:txBody>
      </p:sp>
      <p:sp>
        <p:nvSpPr>
          <p:cNvPr id="4" name="Textplatzhalter 3"/>
          <p:cNvSpPr>
            <a:spLocks noGrp="1"/>
          </p:cNvSpPr>
          <p:nvPr>
            <p:ph type="body" sz="quarter" idx="13"/>
          </p:nvPr>
        </p:nvSpPr>
        <p:spPr/>
        <p:txBody>
          <a:bodyPr/>
          <a:lstStyle/>
          <a:p>
            <a:endParaRPr lang="de-D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98" t="31299" r="11103" b="25739"/>
          <a:stretch/>
        </p:blipFill>
        <p:spPr bwMode="auto">
          <a:xfrm>
            <a:off x="741760" y="1569368"/>
            <a:ext cx="11953329" cy="3393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36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797" t="34555" r="10371" b="21833"/>
          <a:stretch/>
        </p:blipFill>
        <p:spPr bwMode="auto">
          <a:xfrm>
            <a:off x="732694" y="1713384"/>
            <a:ext cx="12034402" cy="343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66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32" t="16652" r="13482" b="17928"/>
          <a:stretch/>
        </p:blipFill>
        <p:spPr bwMode="auto">
          <a:xfrm>
            <a:off x="741760" y="633264"/>
            <a:ext cx="12228727" cy="54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78464" y="5601816"/>
            <a:ext cx="357790" cy="338554"/>
          </a:xfrm>
          <a:prstGeom prst="rect">
            <a:avLst/>
          </a:prstGeom>
          <a:solidFill>
            <a:schemeClr val="bg1"/>
          </a:solidFill>
        </p:spPr>
        <p:txBody>
          <a:bodyPr wrap="none" rtlCol="0">
            <a:spAutoFit/>
          </a:bodyPr>
          <a:lstStyle/>
          <a:p>
            <a:r>
              <a:rPr lang="en-GB" sz="1600" dirty="0" smtClean="0">
                <a:latin typeface="Arial" pitchFamily="34" charset="0"/>
                <a:cs typeface="Arial" pitchFamily="34" charset="0"/>
              </a:rPr>
              <a:t>   </a:t>
            </a:r>
            <a:endParaRPr lang="en-GB" sz="1600" dirty="0" smtClean="0">
              <a:latin typeface="Arial" pitchFamily="34" charset="0"/>
              <a:cs typeface="Arial" pitchFamily="34" charset="0"/>
            </a:endParaRPr>
          </a:p>
        </p:txBody>
      </p:sp>
    </p:spTree>
    <p:extLst>
      <p:ext uri="{BB962C8B-B14F-4D97-AF65-F5344CB8AC3E}">
        <p14:creationId xmlns:p14="http://schemas.microsoft.com/office/powerpoint/2010/main" val="162134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81" t="32276" r="10553" b="21183"/>
          <a:stretch/>
        </p:blipFill>
        <p:spPr bwMode="auto">
          <a:xfrm>
            <a:off x="773863" y="1857400"/>
            <a:ext cx="11602501" cy="35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61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Melanopic</a:t>
            </a:r>
            <a:r>
              <a:rPr lang="en-GB" dirty="0" smtClean="0"/>
              <a:t> lux</a:t>
            </a:r>
            <a:endParaRPr lang="en-GB" dirty="0"/>
          </a:p>
        </p:txBody>
      </p:sp>
      <p:sp>
        <p:nvSpPr>
          <p:cNvPr id="4" name="Text Placeholder 3"/>
          <p:cNvSpPr>
            <a:spLocks noGrp="1"/>
          </p:cNvSpPr>
          <p:nvPr>
            <p:ph type="body" sz="quarter" idx="13"/>
          </p:nvPr>
        </p:nvSpPr>
        <p:spPr/>
        <p:txBody>
          <a:bodyPr/>
          <a:lstStyle/>
          <a:p>
            <a:endParaRPr lang="en-GB"/>
          </a:p>
        </p:txBody>
      </p:sp>
      <p:pic>
        <p:nvPicPr>
          <p:cNvPr id="6" name="Picture 2"/>
          <p:cNvPicPr>
            <a:picLocks noChangeAspect="1" noChangeArrowheads="1"/>
          </p:cNvPicPr>
          <p:nvPr>
            <p:custDataLst>
              <p:tags r:id="rId1"/>
            </p:custDataLst>
          </p:nvPr>
        </p:nvPicPr>
        <p:blipFill>
          <a:blip r:embed="rId12" cstate="print"/>
          <a:srcRect/>
          <a:stretch>
            <a:fillRect/>
          </a:stretch>
        </p:blipFill>
        <p:spPr bwMode="auto">
          <a:xfrm>
            <a:off x="741760" y="1907325"/>
            <a:ext cx="7498593" cy="4627917"/>
          </a:xfrm>
          <a:prstGeom prst="rect">
            <a:avLst/>
          </a:prstGeom>
          <a:ln>
            <a:noFill/>
          </a:ln>
          <a:effectLst>
            <a:outerShdw blurRad="292100" dist="139700" dir="2700000" algn="tl" rotWithShape="0">
              <a:srgbClr val="333333">
                <a:alpha val="65000"/>
              </a:srgbClr>
            </a:outerShdw>
          </a:effectLst>
        </p:spPr>
      </p:pic>
      <p:sp>
        <p:nvSpPr>
          <p:cNvPr id="7" name="Text Box 4"/>
          <p:cNvSpPr txBox="1">
            <a:spLocks noChangeArrowheads="1"/>
          </p:cNvSpPr>
          <p:nvPr>
            <p:custDataLst>
              <p:tags r:id="rId2"/>
            </p:custDataLst>
          </p:nvPr>
        </p:nvSpPr>
        <p:spPr bwMode="auto">
          <a:xfrm>
            <a:off x="8320352" y="2207667"/>
            <a:ext cx="3510640" cy="267420"/>
          </a:xfrm>
          <a:prstGeom prst="rect">
            <a:avLst/>
          </a:prstGeom>
          <a:noFill/>
          <a:ln w="9525">
            <a:noFill/>
            <a:miter lim="800000"/>
            <a:headEnd/>
            <a:tailEnd/>
          </a:ln>
        </p:spPr>
        <p:txBody>
          <a:bodyPr wrap="square" lIns="91250" tIns="45618" rIns="91250" bIns="45618">
            <a:spAutoFit/>
          </a:bodyPr>
          <a:lstStyle/>
          <a:p>
            <a:pPr eaLnBrk="0" hangingPunct="0">
              <a:lnSpc>
                <a:spcPct val="80000"/>
              </a:lnSpc>
            </a:pPr>
            <a:r>
              <a:rPr lang="en-GB" sz="1400" dirty="0">
                <a:solidFill>
                  <a:srgbClr val="011643"/>
                </a:solidFill>
                <a:latin typeface="Arial" panose="020B0604020202020204" pitchFamily="34" charset="0"/>
                <a:cs typeface="Arial" panose="020B0604020202020204" pitchFamily="34" charset="0"/>
              </a:rPr>
              <a:t>Cones for day/colour vision</a:t>
            </a:r>
          </a:p>
        </p:txBody>
      </p:sp>
      <p:sp>
        <p:nvSpPr>
          <p:cNvPr id="8" name="Line 5"/>
          <p:cNvSpPr>
            <a:spLocks noChangeShapeType="1"/>
          </p:cNvSpPr>
          <p:nvPr>
            <p:custDataLst>
              <p:tags r:id="rId3"/>
            </p:custDataLst>
          </p:nvPr>
        </p:nvSpPr>
        <p:spPr bwMode="auto">
          <a:xfrm flipH="1">
            <a:off x="7753614" y="2612538"/>
            <a:ext cx="650874" cy="1079499"/>
          </a:xfrm>
          <a:prstGeom prst="line">
            <a:avLst/>
          </a:prstGeom>
          <a:noFill/>
          <a:ln w="9525">
            <a:solidFill>
              <a:schemeClr val="tx1"/>
            </a:solidFill>
            <a:round/>
            <a:headEnd/>
            <a:tailEnd type="triangle" w="med" len="med"/>
          </a:ln>
        </p:spPr>
        <p:txBody>
          <a:bodyPr lIns="91250" tIns="45618" rIns="91250" bIns="45618"/>
          <a:lstStyle/>
          <a:p>
            <a:endParaRPr lang="en-US"/>
          </a:p>
        </p:txBody>
      </p:sp>
      <p:sp>
        <p:nvSpPr>
          <p:cNvPr id="9" name="Text Box 6"/>
          <p:cNvSpPr txBox="1">
            <a:spLocks noChangeArrowheads="1"/>
          </p:cNvSpPr>
          <p:nvPr>
            <p:custDataLst>
              <p:tags r:id="rId4"/>
            </p:custDataLst>
          </p:nvPr>
        </p:nvSpPr>
        <p:spPr bwMode="auto">
          <a:xfrm>
            <a:off x="8320351" y="3469730"/>
            <a:ext cx="2142490" cy="246286"/>
          </a:xfrm>
          <a:prstGeom prst="rect">
            <a:avLst/>
          </a:prstGeom>
          <a:noFill/>
          <a:ln w="9525">
            <a:noFill/>
            <a:miter lim="800000"/>
            <a:headEnd/>
            <a:tailEnd/>
          </a:ln>
        </p:spPr>
        <p:txBody>
          <a:bodyPr wrap="square" lIns="91250" tIns="45618" rIns="91250" bIns="45618">
            <a:spAutoFit/>
          </a:bodyPr>
          <a:lstStyle/>
          <a:p>
            <a:pPr eaLnBrk="0" hangingPunct="0">
              <a:lnSpc>
                <a:spcPct val="70000"/>
              </a:lnSpc>
            </a:pPr>
            <a:r>
              <a:rPr lang="en-GB" sz="1400" dirty="0">
                <a:solidFill>
                  <a:srgbClr val="011643"/>
                </a:solidFill>
                <a:latin typeface="Arial" panose="020B0604020202020204" pitchFamily="34" charset="0"/>
                <a:cs typeface="Arial" panose="020B0604020202020204" pitchFamily="34" charset="0"/>
              </a:rPr>
              <a:t>Rods for night vision</a:t>
            </a:r>
          </a:p>
        </p:txBody>
      </p:sp>
      <p:sp>
        <p:nvSpPr>
          <p:cNvPr id="10" name="Line 7"/>
          <p:cNvSpPr>
            <a:spLocks noChangeShapeType="1"/>
          </p:cNvSpPr>
          <p:nvPr>
            <p:custDataLst>
              <p:tags r:id="rId5"/>
            </p:custDataLst>
          </p:nvPr>
        </p:nvSpPr>
        <p:spPr bwMode="auto">
          <a:xfrm flipH="1">
            <a:off x="7753616" y="3817394"/>
            <a:ext cx="579438" cy="279400"/>
          </a:xfrm>
          <a:prstGeom prst="line">
            <a:avLst/>
          </a:prstGeom>
          <a:noFill/>
          <a:ln w="9525">
            <a:solidFill>
              <a:schemeClr val="tx1"/>
            </a:solidFill>
            <a:round/>
            <a:headEnd/>
            <a:tailEnd type="triangle" w="med" len="med"/>
          </a:ln>
        </p:spPr>
        <p:txBody>
          <a:bodyPr lIns="91250" tIns="45618" rIns="91250" bIns="45618"/>
          <a:lstStyle/>
          <a:p>
            <a:endParaRPr lang="en-US"/>
          </a:p>
        </p:txBody>
      </p:sp>
      <p:sp>
        <p:nvSpPr>
          <p:cNvPr id="11" name="Line 9"/>
          <p:cNvSpPr>
            <a:spLocks noChangeShapeType="1"/>
          </p:cNvSpPr>
          <p:nvPr>
            <p:custDataLst>
              <p:tags r:id="rId6"/>
            </p:custDataLst>
          </p:nvPr>
        </p:nvSpPr>
        <p:spPr bwMode="auto">
          <a:xfrm flipH="1" flipV="1">
            <a:off x="6337835" y="4283565"/>
            <a:ext cx="2066654" cy="1171556"/>
          </a:xfrm>
          <a:prstGeom prst="line">
            <a:avLst/>
          </a:prstGeom>
          <a:noFill/>
          <a:ln w="19050">
            <a:solidFill>
              <a:schemeClr val="tx1"/>
            </a:solidFill>
            <a:round/>
            <a:headEnd/>
            <a:tailEnd type="triangle" w="med" len="med"/>
          </a:ln>
        </p:spPr>
        <p:txBody>
          <a:bodyPr lIns="91250" tIns="45618" rIns="91250" bIns="45618"/>
          <a:lstStyle/>
          <a:p>
            <a:endParaRPr lang="en-US"/>
          </a:p>
        </p:txBody>
      </p:sp>
      <p:sp>
        <p:nvSpPr>
          <p:cNvPr id="12" name="Line 10"/>
          <p:cNvSpPr>
            <a:spLocks noChangeShapeType="1"/>
          </p:cNvSpPr>
          <p:nvPr>
            <p:custDataLst>
              <p:tags r:id="rId7"/>
            </p:custDataLst>
          </p:nvPr>
        </p:nvSpPr>
        <p:spPr bwMode="auto">
          <a:xfrm flipH="1">
            <a:off x="7556764" y="2599839"/>
            <a:ext cx="860425" cy="552449"/>
          </a:xfrm>
          <a:prstGeom prst="line">
            <a:avLst/>
          </a:prstGeom>
          <a:noFill/>
          <a:ln w="9525">
            <a:solidFill>
              <a:schemeClr val="tx1"/>
            </a:solidFill>
            <a:round/>
            <a:headEnd/>
            <a:tailEnd type="triangle" w="med" len="med"/>
          </a:ln>
        </p:spPr>
        <p:txBody>
          <a:bodyPr lIns="91250" tIns="45618" rIns="91250" bIns="45618"/>
          <a:lstStyle/>
          <a:p>
            <a:endParaRPr lang="en-US"/>
          </a:p>
        </p:txBody>
      </p:sp>
      <p:sp>
        <p:nvSpPr>
          <p:cNvPr id="13" name="Line 11"/>
          <p:cNvSpPr>
            <a:spLocks noChangeShapeType="1"/>
          </p:cNvSpPr>
          <p:nvPr>
            <p:custDataLst>
              <p:tags r:id="rId8"/>
            </p:custDataLst>
          </p:nvPr>
        </p:nvSpPr>
        <p:spPr bwMode="auto">
          <a:xfrm flipH="1">
            <a:off x="7556764" y="2407433"/>
            <a:ext cx="663575" cy="365126"/>
          </a:xfrm>
          <a:prstGeom prst="line">
            <a:avLst/>
          </a:prstGeom>
          <a:noFill/>
          <a:ln w="9525">
            <a:solidFill>
              <a:schemeClr val="tx1"/>
            </a:solidFill>
            <a:round/>
            <a:headEnd/>
            <a:tailEnd type="triangle" w="med" len="med"/>
          </a:ln>
        </p:spPr>
        <p:txBody>
          <a:bodyPr lIns="91250" tIns="45618" rIns="91250" bIns="45618"/>
          <a:lstStyle/>
          <a:p>
            <a:endParaRPr lang="en-US"/>
          </a:p>
        </p:txBody>
      </p:sp>
      <p:sp>
        <p:nvSpPr>
          <p:cNvPr id="14" name="Text Box 8"/>
          <p:cNvSpPr txBox="1">
            <a:spLocks noChangeArrowheads="1"/>
          </p:cNvSpPr>
          <p:nvPr>
            <p:custDataLst>
              <p:tags r:id="rId9"/>
            </p:custDataLst>
          </p:nvPr>
        </p:nvSpPr>
        <p:spPr bwMode="auto">
          <a:xfrm>
            <a:off x="8428794" y="5280034"/>
            <a:ext cx="4423111" cy="1142673"/>
          </a:xfrm>
          <a:prstGeom prst="rect">
            <a:avLst/>
          </a:prstGeom>
          <a:noFill/>
          <a:ln w="9525">
            <a:noFill/>
            <a:miter lim="800000"/>
            <a:headEnd/>
            <a:tailEnd/>
          </a:ln>
        </p:spPr>
        <p:txBody>
          <a:bodyPr wrap="square" lIns="91250" tIns="45618" rIns="91250" bIns="45618" anchor="b">
            <a:spAutoFit/>
          </a:bodyPr>
          <a:lstStyle/>
          <a:p>
            <a:pPr algn="just" eaLnBrk="0" hangingPunct="0">
              <a:lnSpc>
                <a:spcPct val="60000"/>
              </a:lnSpc>
            </a:pPr>
            <a:r>
              <a:rPr lang="en-GB" sz="1400" dirty="0">
                <a:solidFill>
                  <a:srgbClr val="011643"/>
                </a:solidFill>
                <a:latin typeface="Arial" panose="020B0604020202020204" pitchFamily="34" charset="0"/>
                <a:cs typeface="Arial" panose="020B0604020202020204" pitchFamily="34" charset="0"/>
              </a:rPr>
              <a:t>Third receptors: </a:t>
            </a:r>
          </a:p>
          <a:p>
            <a:pPr algn="just" eaLnBrk="0" hangingPunct="0">
              <a:lnSpc>
                <a:spcPct val="60000"/>
              </a:lnSpc>
            </a:pPr>
            <a:endParaRPr lang="en-GB" sz="1400" dirty="0">
              <a:solidFill>
                <a:srgbClr val="011643"/>
              </a:solidFill>
              <a:latin typeface="Arial" panose="020B0604020202020204" pitchFamily="34" charset="0"/>
              <a:cs typeface="Arial" panose="020B0604020202020204" pitchFamily="34" charset="0"/>
            </a:endParaRPr>
          </a:p>
          <a:p>
            <a:pPr eaLnBrk="0" hangingPunct="0">
              <a:lnSpc>
                <a:spcPct val="90000"/>
              </a:lnSpc>
            </a:pPr>
            <a:r>
              <a:rPr lang="en-GB" sz="1400" dirty="0">
                <a:solidFill>
                  <a:srgbClr val="011643"/>
                </a:solidFill>
                <a:latin typeface="Arial" panose="020B0604020202020204" pitchFamily="34" charset="0"/>
                <a:cs typeface="Arial" panose="020B0604020202020204" pitchFamily="34" charset="0"/>
              </a:rPr>
              <a:t>Intrinsically photosensitive retinal ganglion cells.</a:t>
            </a:r>
          </a:p>
          <a:p>
            <a:pPr eaLnBrk="0" hangingPunct="0">
              <a:lnSpc>
                <a:spcPct val="90000"/>
              </a:lnSpc>
            </a:pPr>
            <a:endParaRPr lang="en-GB" sz="1400" dirty="0">
              <a:solidFill>
                <a:srgbClr val="011643"/>
              </a:solidFill>
              <a:latin typeface="Arial" panose="020B0604020202020204" pitchFamily="34" charset="0"/>
              <a:cs typeface="Arial" panose="020B0604020202020204" pitchFamily="34" charset="0"/>
            </a:endParaRPr>
          </a:p>
          <a:p>
            <a:pPr eaLnBrk="0" hangingPunct="0">
              <a:lnSpc>
                <a:spcPct val="90000"/>
              </a:lnSpc>
            </a:pPr>
            <a:r>
              <a:rPr lang="en-GB" sz="1400" dirty="0">
                <a:solidFill>
                  <a:srgbClr val="011643"/>
                </a:solidFill>
                <a:latin typeface="Arial" panose="020B0604020202020204" pitchFamily="34" charset="0"/>
                <a:cs typeface="Arial" panose="020B0604020202020204" pitchFamily="34" charset="0"/>
              </a:rPr>
              <a:t>They respond to blue wavelengths of light  at </a:t>
            </a:r>
            <a:r>
              <a:rPr lang="en-GB" sz="1400" dirty="0" err="1">
                <a:solidFill>
                  <a:srgbClr val="011643"/>
                </a:solidFill>
                <a:latin typeface="Arial" panose="020B0604020202020204" pitchFamily="34" charset="0"/>
                <a:cs typeface="Arial" panose="020B0604020202020204" pitchFamily="34" charset="0"/>
              </a:rPr>
              <a:t>approx</a:t>
            </a:r>
            <a:r>
              <a:rPr lang="en-GB" sz="1400" dirty="0">
                <a:solidFill>
                  <a:srgbClr val="011643"/>
                </a:solidFill>
                <a:latin typeface="Arial" panose="020B0604020202020204" pitchFamily="34" charset="0"/>
                <a:cs typeface="Arial" panose="020B0604020202020204" pitchFamily="34" charset="0"/>
              </a:rPr>
              <a:t> </a:t>
            </a:r>
            <a:r>
              <a:rPr lang="en-GB" sz="1400" dirty="0" smtClean="0">
                <a:solidFill>
                  <a:srgbClr val="011643"/>
                </a:solidFill>
                <a:latin typeface="Arial" panose="020B0604020202020204" pitchFamily="34" charset="0"/>
                <a:cs typeface="Arial" panose="020B0604020202020204" pitchFamily="34" charset="0"/>
              </a:rPr>
              <a:t>460 - 480nm</a:t>
            </a:r>
            <a:r>
              <a:rPr lang="en-GB" sz="1400" dirty="0">
                <a:solidFill>
                  <a:srgbClr val="011643"/>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438156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67363" y="1713384"/>
            <a:ext cx="11367663" cy="1305588"/>
          </a:xfrm>
        </p:spPr>
        <p:txBody>
          <a:bodyPr/>
          <a:lstStyle/>
          <a:p>
            <a:endParaRPr lang="en-GB" dirty="0" smtClean="0"/>
          </a:p>
          <a:p>
            <a:endParaRPr lang="en-GB" dirty="0" smtClean="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3" name="Title 2"/>
          <p:cNvSpPr>
            <a:spLocks noGrp="1"/>
          </p:cNvSpPr>
          <p:nvPr>
            <p:ph type="title"/>
          </p:nvPr>
        </p:nvSpPr>
        <p:spPr/>
        <p:txBody>
          <a:bodyPr/>
          <a:lstStyle/>
          <a:p>
            <a:r>
              <a:rPr lang="en-GB" dirty="0" err="1" smtClean="0"/>
              <a:t>Melanopic</a:t>
            </a:r>
            <a:r>
              <a:rPr lang="en-GB" dirty="0" smtClean="0"/>
              <a:t> lux</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341" t="34158" r="24178" b="17556"/>
          <a:stretch/>
        </p:blipFill>
        <p:spPr bwMode="auto">
          <a:xfrm>
            <a:off x="2181921" y="2430663"/>
            <a:ext cx="7038280" cy="31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382720" y="2937520"/>
            <a:ext cx="1462260" cy="1554272"/>
          </a:xfrm>
          <a:prstGeom prst="rect">
            <a:avLst/>
          </a:prstGeom>
          <a:noFill/>
        </p:spPr>
        <p:txBody>
          <a:bodyPr wrap="none" rtlCol="0">
            <a:spAutoFit/>
          </a:bodyPr>
          <a:lstStyle/>
          <a:p>
            <a:r>
              <a:rPr lang="en-GB" sz="1900" dirty="0" smtClean="0">
                <a:latin typeface="Arial" pitchFamily="34" charset="0"/>
                <a:cs typeface="Arial" pitchFamily="34" charset="0"/>
              </a:rPr>
              <a:t>Blue cone</a:t>
            </a:r>
          </a:p>
          <a:p>
            <a:r>
              <a:rPr lang="en-GB" sz="1900" dirty="0" err="1" smtClean="0">
                <a:latin typeface="Arial" pitchFamily="34" charset="0"/>
                <a:cs typeface="Arial" pitchFamily="34" charset="0"/>
              </a:rPr>
              <a:t>Melanopsin</a:t>
            </a:r>
            <a:endParaRPr lang="en-GB" sz="1900" dirty="0">
              <a:latin typeface="Arial" pitchFamily="34" charset="0"/>
              <a:cs typeface="Arial" pitchFamily="34" charset="0"/>
            </a:endParaRPr>
          </a:p>
          <a:p>
            <a:r>
              <a:rPr lang="en-GB" sz="1900" dirty="0" smtClean="0">
                <a:latin typeface="Arial" pitchFamily="34" charset="0"/>
                <a:cs typeface="Arial" pitchFamily="34" charset="0"/>
              </a:rPr>
              <a:t>Rods</a:t>
            </a:r>
          </a:p>
          <a:p>
            <a:r>
              <a:rPr lang="en-GB" sz="1900" dirty="0" smtClean="0">
                <a:latin typeface="Arial" pitchFamily="34" charset="0"/>
                <a:cs typeface="Arial" pitchFamily="34" charset="0"/>
              </a:rPr>
              <a:t>Green cone</a:t>
            </a:r>
          </a:p>
          <a:p>
            <a:r>
              <a:rPr lang="en-GB" sz="1900" dirty="0" smtClean="0">
                <a:latin typeface="Arial" pitchFamily="34" charset="0"/>
                <a:cs typeface="Arial" pitchFamily="34" charset="0"/>
              </a:rPr>
              <a:t>Red cone</a:t>
            </a:r>
          </a:p>
        </p:txBody>
      </p:sp>
    </p:spTree>
    <p:extLst>
      <p:ext uri="{BB962C8B-B14F-4D97-AF65-F5344CB8AC3E}">
        <p14:creationId xmlns:p14="http://schemas.microsoft.com/office/powerpoint/2010/main" val="18723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7"/>
          <p:cNvSpPr>
            <a:spLocks noGrp="1" noChangeArrowheads="1"/>
          </p:cNvSpPr>
          <p:nvPr>
            <p:ph type="sldNum" sz="quarter" idx="11"/>
          </p:nvPr>
        </p:nvSpPr>
        <p:spPr>
          <a:xfrm>
            <a:off x="12211052" y="7137399"/>
            <a:ext cx="359834" cy="12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1411" indent="-285151" eaLnBrk="0" hangingPunct="0">
              <a:defRPr sz="1600">
                <a:solidFill>
                  <a:schemeClr val="tx1"/>
                </a:solidFill>
                <a:latin typeface="Arial" pitchFamily="34" charset="0"/>
              </a:defRPr>
            </a:lvl2pPr>
            <a:lvl3pPr marL="1140609" indent="-228122" eaLnBrk="0" hangingPunct="0">
              <a:defRPr sz="1600">
                <a:solidFill>
                  <a:schemeClr val="tx1"/>
                </a:solidFill>
                <a:latin typeface="Arial" pitchFamily="34" charset="0"/>
              </a:defRPr>
            </a:lvl3pPr>
            <a:lvl4pPr marL="1596849" indent="-228122" eaLnBrk="0" hangingPunct="0">
              <a:defRPr sz="1600">
                <a:solidFill>
                  <a:schemeClr val="tx1"/>
                </a:solidFill>
                <a:latin typeface="Arial" pitchFamily="34" charset="0"/>
              </a:defRPr>
            </a:lvl4pPr>
            <a:lvl5pPr marL="2053085" indent="-228122" eaLnBrk="0" hangingPunct="0">
              <a:defRPr sz="1600">
                <a:solidFill>
                  <a:schemeClr val="tx1"/>
                </a:solidFill>
                <a:latin typeface="Arial" pitchFamily="34" charset="0"/>
              </a:defRPr>
            </a:lvl5pPr>
            <a:lvl6pPr marL="2509351" indent="-228122" algn="ctr" eaLnBrk="0" fontAlgn="base" hangingPunct="0">
              <a:spcBef>
                <a:spcPct val="0"/>
              </a:spcBef>
              <a:spcAft>
                <a:spcPct val="0"/>
              </a:spcAft>
              <a:defRPr sz="1600">
                <a:solidFill>
                  <a:schemeClr val="tx1"/>
                </a:solidFill>
                <a:latin typeface="Arial" pitchFamily="34" charset="0"/>
              </a:defRPr>
            </a:lvl6pPr>
            <a:lvl7pPr marL="2965566" indent="-228122" algn="ctr" eaLnBrk="0" fontAlgn="base" hangingPunct="0">
              <a:spcBef>
                <a:spcPct val="0"/>
              </a:spcBef>
              <a:spcAft>
                <a:spcPct val="0"/>
              </a:spcAft>
              <a:defRPr sz="1600">
                <a:solidFill>
                  <a:schemeClr val="tx1"/>
                </a:solidFill>
                <a:latin typeface="Arial" pitchFamily="34" charset="0"/>
              </a:defRPr>
            </a:lvl7pPr>
            <a:lvl8pPr marL="3421822" indent="-228122" algn="ctr" eaLnBrk="0" fontAlgn="base" hangingPunct="0">
              <a:spcBef>
                <a:spcPct val="0"/>
              </a:spcBef>
              <a:spcAft>
                <a:spcPct val="0"/>
              </a:spcAft>
              <a:defRPr sz="1600">
                <a:solidFill>
                  <a:schemeClr val="tx1"/>
                </a:solidFill>
                <a:latin typeface="Arial" pitchFamily="34" charset="0"/>
              </a:defRPr>
            </a:lvl8pPr>
            <a:lvl9pPr marL="3878048" indent="-228122" algn="ctr" eaLnBrk="0" fontAlgn="base" hangingPunct="0">
              <a:spcBef>
                <a:spcPct val="0"/>
              </a:spcBef>
              <a:spcAft>
                <a:spcPct val="0"/>
              </a:spcAft>
              <a:defRPr sz="1600">
                <a:solidFill>
                  <a:schemeClr val="tx1"/>
                </a:solidFill>
                <a:latin typeface="Arial" pitchFamily="34" charset="0"/>
              </a:defRPr>
            </a:lvl9pPr>
          </a:lstStyle>
          <a:p>
            <a:pPr eaLnBrk="1" hangingPunct="1"/>
            <a:fld id="{E0236D1E-3BBA-4B93-A5DC-CC8E2D43728F}" type="slidenum">
              <a:rPr lang="de-DE" altLang="en-US" sz="900">
                <a:solidFill>
                  <a:schemeClr val="bg1"/>
                </a:solidFill>
              </a:rPr>
              <a:pPr eaLnBrk="1" hangingPunct="1"/>
              <a:t>16</a:t>
            </a:fld>
            <a:endParaRPr lang="de-DE" altLang="en-US" sz="900">
              <a:solidFill>
                <a:schemeClr val="bg1"/>
              </a:solidFill>
            </a:endParaRPr>
          </a:p>
        </p:txBody>
      </p:sp>
      <p:grpSp>
        <p:nvGrpSpPr>
          <p:cNvPr id="1028" name="Gruppieren 4"/>
          <p:cNvGrpSpPr>
            <a:grpSpLocks/>
          </p:cNvGrpSpPr>
          <p:nvPr/>
        </p:nvGrpSpPr>
        <p:grpSpPr bwMode="auto">
          <a:xfrm>
            <a:off x="838259" y="1608141"/>
            <a:ext cx="11906251" cy="5111750"/>
            <a:chOff x="340296" y="1857413"/>
            <a:chExt cx="8928991" cy="5112531"/>
          </a:xfrm>
        </p:grpSpPr>
        <p:pic>
          <p:nvPicPr>
            <p:cNvPr id="1037" name="Picture 4"/>
            <p:cNvPicPr>
              <a:picLocks noChangeAspect="1" noChangeArrowheads="1"/>
            </p:cNvPicPr>
            <p:nvPr/>
          </p:nvPicPr>
          <p:blipFill>
            <a:blip r:embed="rId4">
              <a:extLst>
                <a:ext uri="{28A0092B-C50C-407E-A947-70E740481C1C}">
                  <a14:useLocalDpi xmlns:a14="http://schemas.microsoft.com/office/drawing/2010/main" val="0"/>
                </a:ext>
              </a:extLst>
            </a:blip>
            <a:srcRect l="983" t="5235" r="2147" b="1825"/>
            <a:stretch>
              <a:fillRect/>
            </a:stretch>
          </p:blipFill>
          <p:spPr bwMode="auto">
            <a:xfrm>
              <a:off x="412304" y="1857413"/>
              <a:ext cx="8856983" cy="511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6"/>
            <p:cNvGraphicFramePr>
              <a:graphicFrameLocks noChangeAspect="1"/>
            </p:cNvGraphicFramePr>
            <p:nvPr/>
          </p:nvGraphicFramePr>
          <p:xfrm>
            <a:off x="340296" y="2001415"/>
            <a:ext cx="4896544" cy="3267761"/>
          </p:xfrm>
          <a:graphic>
            <a:graphicData uri="http://schemas.openxmlformats.org/presentationml/2006/ole">
              <mc:AlternateContent xmlns:mc="http://schemas.openxmlformats.org/markup-compatibility/2006">
                <mc:Choice xmlns:v="urn:schemas-microsoft-com:vml" Requires="v">
                  <p:oleObj spid="_x0000_s2087" name="Photo Editor Photo" r:id="rId5" imgW="5009524" imgH="3343742" progId="MSPhotoEd.3">
                    <p:embed/>
                  </p:oleObj>
                </mc:Choice>
                <mc:Fallback>
                  <p:oleObj name="Photo Editor Photo" r:id="rId5" imgW="5009524" imgH="3343742"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296" y="2001415"/>
                          <a:ext cx="4896544" cy="326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31" name="Line 5"/>
          <p:cNvSpPr>
            <a:spLocks noChangeShapeType="1"/>
          </p:cNvSpPr>
          <p:nvPr/>
        </p:nvSpPr>
        <p:spPr bwMode="auto">
          <a:xfrm>
            <a:off x="3141136" y="3297238"/>
            <a:ext cx="609600" cy="457200"/>
          </a:xfrm>
          <a:prstGeom prst="line">
            <a:avLst/>
          </a:prstGeom>
          <a:noFill/>
          <a:ln w="76200">
            <a:solidFill>
              <a:schemeClr val="tx1"/>
            </a:solidFill>
            <a:round/>
            <a:headEnd type="triangle" w="med" len="med"/>
            <a:tailEnd/>
          </a:ln>
          <a:extLst>
            <a:ext uri="{909E8E84-426E-40DD-AFC4-6F175D3DCCD1}">
              <a14:hiddenFill xmlns:a14="http://schemas.microsoft.com/office/drawing/2010/main">
                <a:noFill/>
              </a14:hiddenFill>
            </a:ext>
          </a:extLst>
        </p:spPr>
        <p:txBody>
          <a:bodyPr lIns="91250" tIns="45618" rIns="91250" bIns="45618"/>
          <a:lstStyle/>
          <a:p>
            <a:endParaRPr lang="en-GB"/>
          </a:p>
        </p:txBody>
      </p:sp>
      <p:sp>
        <p:nvSpPr>
          <p:cNvPr id="1032" name="Rectangle 2"/>
          <p:cNvSpPr>
            <a:spLocks noGrp="1" noChangeArrowheads="1"/>
          </p:cNvSpPr>
          <p:nvPr>
            <p:ph type="title" idx="4294967295"/>
          </p:nvPr>
        </p:nvSpPr>
        <p:spPr>
          <a:xfrm>
            <a:off x="740892" y="633322"/>
            <a:ext cx="11205633" cy="546101"/>
          </a:xfrm>
          <a:prstGeom prst="rect">
            <a:avLst/>
          </a:prstGeom>
        </p:spPr>
        <p:txBody>
          <a:bodyPr lIns="91250" tIns="45618" rIns="91250" bIns="45618"/>
          <a:lstStyle/>
          <a:p>
            <a:pPr algn="l" eaLnBrk="1" hangingPunct="1"/>
            <a:r>
              <a:rPr lang="en-GB" altLang="en-US" sz="2000" b="1" dirty="0">
                <a:solidFill>
                  <a:srgbClr val="000000"/>
                </a:solidFill>
                <a:latin typeface="Arial" panose="020B0604020202020204" pitchFamily="34" charset="0"/>
                <a:cs typeface="Arial" panose="020B0604020202020204" pitchFamily="34" charset="0"/>
              </a:rPr>
              <a:t>CYCLE OF DIFFERENT CIRCADIAN RHYTHMS</a:t>
            </a:r>
          </a:p>
        </p:txBody>
      </p:sp>
    </p:spTree>
    <p:extLst>
      <p:ext uri="{BB962C8B-B14F-4D97-AF65-F5344CB8AC3E}">
        <p14:creationId xmlns:p14="http://schemas.microsoft.com/office/powerpoint/2010/main" val="303226114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GB" dirty="0">
                <a:solidFill>
                  <a:srgbClr val="000000"/>
                </a:solidFill>
              </a:rPr>
              <a:t>Natural light changes in intensity, colour temperature and direction...</a:t>
            </a:r>
          </a:p>
          <a:p>
            <a:endParaRPr lang="en-GB" dirty="0"/>
          </a:p>
        </p:txBody>
      </p:sp>
      <p:sp>
        <p:nvSpPr>
          <p:cNvPr id="3" name="Title 2"/>
          <p:cNvSpPr>
            <a:spLocks noGrp="1"/>
          </p:cNvSpPr>
          <p:nvPr>
            <p:ph type="title"/>
          </p:nvPr>
        </p:nvSpPr>
        <p:spPr>
          <a:xfrm>
            <a:off x="669753" y="594995"/>
            <a:ext cx="11367663" cy="1219200"/>
          </a:xfrm>
        </p:spPr>
        <p:txBody>
          <a:bodyPr/>
          <a:lstStyle/>
          <a:p>
            <a:r>
              <a:rPr lang="en-GB" dirty="0" smtClean="0"/>
              <a:t> </a:t>
            </a:r>
            <a:r>
              <a:rPr lang="en-GB" dirty="0" err="1" smtClean="0"/>
              <a:t>Melanopic</a:t>
            </a:r>
            <a:r>
              <a:rPr lang="en-GB" dirty="0" smtClean="0"/>
              <a:t> lux</a:t>
            </a:r>
            <a:r>
              <a:rPr lang="en-GB" dirty="0"/>
              <a:t/>
            </a:r>
            <a:br>
              <a:rPr lang="en-GB" dirty="0"/>
            </a:br>
            <a:endParaRPr lang="en-GB" dirty="0"/>
          </a:p>
        </p:txBody>
      </p:sp>
      <p:sp>
        <p:nvSpPr>
          <p:cNvPr id="4" name="Text Placeholder 3"/>
          <p:cNvSpPr>
            <a:spLocks noGrp="1"/>
          </p:cNvSpPr>
          <p:nvPr>
            <p:ph type="body" sz="quarter" idx="13"/>
          </p:nvPr>
        </p:nvSpPr>
        <p:spPr/>
        <p:txBody>
          <a:bodyPr/>
          <a:lstStyle/>
          <a:p>
            <a:endParaRPr lang="en-GB"/>
          </a:p>
        </p:txBody>
      </p:sp>
      <p:pic>
        <p:nvPicPr>
          <p:cNvPr id="6" name="Picture 3" descr="npo0000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1" y="3087414"/>
            <a:ext cx="114681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9"/>
          <p:cNvSpPr>
            <a:spLocks/>
          </p:cNvSpPr>
          <p:nvPr/>
        </p:nvSpPr>
        <p:spPr bwMode="auto">
          <a:xfrm>
            <a:off x="0" y="2625511"/>
            <a:ext cx="13032317" cy="2224087"/>
          </a:xfrm>
          <a:custGeom>
            <a:avLst/>
            <a:gdLst>
              <a:gd name="T0" fmla="*/ 0 w 5772"/>
              <a:gd name="T1" fmla="*/ 2147483647 h 1314"/>
              <a:gd name="T2" fmla="*/ 2147483647 w 5772"/>
              <a:gd name="T3" fmla="*/ 2147483647 h 1314"/>
              <a:gd name="T4" fmla="*/ 2147483647 w 5772"/>
              <a:gd name="T5" fmla="*/ 2147483647 h 1314"/>
              <a:gd name="T6" fmla="*/ 2147483647 w 5772"/>
              <a:gd name="T7" fmla="*/ 2147483647 h 1314"/>
              <a:gd name="T8" fmla="*/ 2147483647 w 5772"/>
              <a:gd name="T9" fmla="*/ 2147483647 h 1314"/>
              <a:gd name="T10" fmla="*/ 2147483647 w 5772"/>
              <a:gd name="T11" fmla="*/ 2147483647 h 1314"/>
              <a:gd name="T12" fmla="*/ 2147483647 w 5772"/>
              <a:gd name="T13" fmla="*/ 2147483647 h 1314"/>
              <a:gd name="T14" fmla="*/ 2147483647 w 5772"/>
              <a:gd name="T15" fmla="*/ 2147483647 h 1314"/>
              <a:gd name="T16" fmla="*/ 2147483647 w 5772"/>
              <a:gd name="T17" fmla="*/ 2147483647 h 1314"/>
              <a:gd name="T18" fmla="*/ 2147483647 w 5772"/>
              <a:gd name="T19" fmla="*/ 2147483647 h 1314"/>
              <a:gd name="T20" fmla="*/ 2147483647 w 5772"/>
              <a:gd name="T21" fmla="*/ 2147483647 h 1314"/>
              <a:gd name="T22" fmla="*/ 2147483647 w 5772"/>
              <a:gd name="T23" fmla="*/ 2147483647 h 1314"/>
              <a:gd name="T24" fmla="*/ 2147483647 w 5772"/>
              <a:gd name="T25" fmla="*/ 2147483647 h 1314"/>
              <a:gd name="T26" fmla="*/ 2147483647 w 5772"/>
              <a:gd name="T27" fmla="*/ 2147483647 h 1314"/>
              <a:gd name="T28" fmla="*/ 2147483647 w 5772"/>
              <a:gd name="T29" fmla="*/ 2147483647 h 1314"/>
              <a:gd name="T30" fmla="*/ 2147483647 w 5772"/>
              <a:gd name="T31" fmla="*/ 2147483647 h 1314"/>
              <a:gd name="T32" fmla="*/ 2147483647 w 5772"/>
              <a:gd name="T33" fmla="*/ 2147483647 h 1314"/>
              <a:gd name="T34" fmla="*/ 2147483647 w 5772"/>
              <a:gd name="T35" fmla="*/ 2147483647 h 1314"/>
              <a:gd name="T36" fmla="*/ 2147483647 w 5772"/>
              <a:gd name="T37" fmla="*/ 2147483647 h 1314"/>
              <a:gd name="T38" fmla="*/ 2147483647 w 5772"/>
              <a:gd name="T39" fmla="*/ 2147483647 h 1314"/>
              <a:gd name="T40" fmla="*/ 2147483647 w 5772"/>
              <a:gd name="T41" fmla="*/ 2147483647 h 1314"/>
              <a:gd name="T42" fmla="*/ 2147483647 w 5772"/>
              <a:gd name="T43" fmla="*/ 2147483647 h 13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72"/>
              <a:gd name="T67" fmla="*/ 0 h 1314"/>
              <a:gd name="T68" fmla="*/ 5772 w 5772"/>
              <a:gd name="T69" fmla="*/ 1314 h 13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72" h="1314">
                <a:moveTo>
                  <a:pt x="0" y="1303"/>
                </a:moveTo>
                <a:cubicBezTo>
                  <a:pt x="69" y="1227"/>
                  <a:pt x="138" y="1151"/>
                  <a:pt x="228" y="1069"/>
                </a:cubicBezTo>
                <a:cubicBezTo>
                  <a:pt x="318" y="987"/>
                  <a:pt x="435" y="895"/>
                  <a:pt x="542" y="812"/>
                </a:cubicBezTo>
                <a:cubicBezTo>
                  <a:pt x="649" y="729"/>
                  <a:pt x="754" y="648"/>
                  <a:pt x="873" y="573"/>
                </a:cubicBezTo>
                <a:cubicBezTo>
                  <a:pt x="992" y="498"/>
                  <a:pt x="1121" y="424"/>
                  <a:pt x="1255" y="362"/>
                </a:cubicBezTo>
                <a:cubicBezTo>
                  <a:pt x="1389" y="300"/>
                  <a:pt x="1541" y="247"/>
                  <a:pt x="1677" y="202"/>
                </a:cubicBezTo>
                <a:cubicBezTo>
                  <a:pt x="1813" y="157"/>
                  <a:pt x="1909" y="125"/>
                  <a:pt x="2070" y="94"/>
                </a:cubicBezTo>
                <a:cubicBezTo>
                  <a:pt x="2231" y="63"/>
                  <a:pt x="2498" y="28"/>
                  <a:pt x="2641" y="14"/>
                </a:cubicBezTo>
                <a:cubicBezTo>
                  <a:pt x="2784" y="0"/>
                  <a:pt x="2828" y="7"/>
                  <a:pt x="2926" y="8"/>
                </a:cubicBezTo>
                <a:cubicBezTo>
                  <a:pt x="3024" y="9"/>
                  <a:pt x="3128" y="11"/>
                  <a:pt x="3228" y="20"/>
                </a:cubicBezTo>
                <a:cubicBezTo>
                  <a:pt x="3328" y="29"/>
                  <a:pt x="3427" y="43"/>
                  <a:pt x="3525" y="60"/>
                </a:cubicBezTo>
                <a:cubicBezTo>
                  <a:pt x="3623" y="77"/>
                  <a:pt x="3718" y="97"/>
                  <a:pt x="3816" y="122"/>
                </a:cubicBezTo>
                <a:cubicBezTo>
                  <a:pt x="3914" y="147"/>
                  <a:pt x="4020" y="178"/>
                  <a:pt x="4112" y="208"/>
                </a:cubicBezTo>
                <a:cubicBezTo>
                  <a:pt x="4204" y="238"/>
                  <a:pt x="4286" y="271"/>
                  <a:pt x="4369" y="305"/>
                </a:cubicBezTo>
                <a:cubicBezTo>
                  <a:pt x="4452" y="339"/>
                  <a:pt x="4543" y="381"/>
                  <a:pt x="4608" y="413"/>
                </a:cubicBezTo>
                <a:cubicBezTo>
                  <a:pt x="4673" y="445"/>
                  <a:pt x="4704" y="469"/>
                  <a:pt x="4757" y="499"/>
                </a:cubicBezTo>
                <a:cubicBezTo>
                  <a:pt x="4810" y="529"/>
                  <a:pt x="4866" y="557"/>
                  <a:pt x="4928" y="596"/>
                </a:cubicBezTo>
                <a:cubicBezTo>
                  <a:pt x="4990" y="635"/>
                  <a:pt x="5064" y="687"/>
                  <a:pt x="5127" y="732"/>
                </a:cubicBezTo>
                <a:cubicBezTo>
                  <a:pt x="5190" y="777"/>
                  <a:pt x="5246" y="817"/>
                  <a:pt x="5304" y="864"/>
                </a:cubicBezTo>
                <a:cubicBezTo>
                  <a:pt x="5362" y="911"/>
                  <a:pt x="5419" y="961"/>
                  <a:pt x="5475" y="1012"/>
                </a:cubicBezTo>
                <a:cubicBezTo>
                  <a:pt x="5531" y="1063"/>
                  <a:pt x="5592" y="1122"/>
                  <a:pt x="5641" y="1172"/>
                </a:cubicBezTo>
                <a:cubicBezTo>
                  <a:pt x="5690" y="1222"/>
                  <a:pt x="5739" y="1294"/>
                  <a:pt x="5772" y="1314"/>
                </a:cubicBezTo>
              </a:path>
            </a:pathLst>
          </a:custGeom>
          <a:noFill/>
          <a:ln w="28575" cap="flat">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lIns="97323" tIns="48661" rIns="97323" bIns="48661"/>
          <a:lstStyle/>
          <a:p>
            <a:endParaRPr lang="en-GB"/>
          </a:p>
        </p:txBody>
      </p:sp>
      <p:sp>
        <p:nvSpPr>
          <p:cNvPr id="8" name="Rectangle 7"/>
          <p:cNvSpPr/>
          <p:nvPr/>
        </p:nvSpPr>
        <p:spPr>
          <a:xfrm>
            <a:off x="797571" y="5593105"/>
            <a:ext cx="11438880" cy="584775"/>
          </a:xfrm>
          <a:prstGeom prst="rect">
            <a:avLst/>
          </a:prstGeom>
        </p:spPr>
        <p:txBody>
          <a:bodyPr wrap="square">
            <a:spAutoFit/>
          </a:bodyPr>
          <a:lstStyle/>
          <a:p>
            <a:pPr marL="261884" lvl="0" indent="-261884">
              <a:spcBef>
                <a:spcPct val="20000"/>
              </a:spcBef>
              <a:buFont typeface="Arial" pitchFamily="34" charset="0"/>
              <a:buChar char="•"/>
            </a:pPr>
            <a:r>
              <a:rPr lang="en-GB" sz="1600" dirty="0">
                <a:solidFill>
                  <a:prstClr val="black"/>
                </a:solidFill>
                <a:latin typeface="Arial" pitchFamily="34" charset="0"/>
                <a:cs typeface="Arial" pitchFamily="34" charset="0"/>
              </a:rPr>
              <a:t>WELL has taken the wavelength of  light that has an activating effect on our ‘Intrinsically Photoreceptive Retinal </a:t>
            </a:r>
            <a:r>
              <a:rPr lang="en-GB" sz="1600" dirty="0" err="1">
                <a:solidFill>
                  <a:prstClr val="black"/>
                </a:solidFill>
                <a:latin typeface="Arial" pitchFamily="34" charset="0"/>
                <a:cs typeface="Arial" pitchFamily="34" charset="0"/>
              </a:rPr>
              <a:t>Ganglian</a:t>
            </a:r>
            <a:r>
              <a:rPr lang="en-GB" sz="1600" dirty="0">
                <a:solidFill>
                  <a:prstClr val="black"/>
                </a:solidFill>
                <a:latin typeface="Arial" pitchFamily="34" charset="0"/>
                <a:cs typeface="Arial" pitchFamily="34" charset="0"/>
              </a:rPr>
              <a:t> Cells’, </a:t>
            </a:r>
            <a:r>
              <a:rPr lang="en-GB" sz="1600" dirty="0" err="1">
                <a:solidFill>
                  <a:prstClr val="black"/>
                </a:solidFill>
                <a:latin typeface="Arial" pitchFamily="34" charset="0"/>
                <a:cs typeface="Arial" pitchFamily="34" charset="0"/>
              </a:rPr>
              <a:t>i.e.approx</a:t>
            </a:r>
            <a:r>
              <a:rPr lang="en-GB" sz="1600" dirty="0">
                <a:solidFill>
                  <a:prstClr val="black"/>
                </a:solidFill>
                <a:latin typeface="Arial" pitchFamily="34" charset="0"/>
                <a:cs typeface="Arial" pitchFamily="34" charset="0"/>
              </a:rPr>
              <a:t> 460- 480nm. and calculated how much </a:t>
            </a:r>
            <a:r>
              <a:rPr lang="en-GB" sz="1600" dirty="0" smtClean="0">
                <a:solidFill>
                  <a:prstClr val="black"/>
                </a:solidFill>
                <a:latin typeface="Arial" pitchFamily="34" charset="0"/>
                <a:cs typeface="Arial" pitchFamily="34" charset="0"/>
              </a:rPr>
              <a:t>light you </a:t>
            </a:r>
            <a:r>
              <a:rPr lang="en-GB" sz="1600" dirty="0">
                <a:solidFill>
                  <a:prstClr val="black"/>
                </a:solidFill>
                <a:latin typeface="Arial" pitchFamily="34" charset="0"/>
                <a:cs typeface="Arial" pitchFamily="34" charset="0"/>
              </a:rPr>
              <a:t>need for a natural biological response.</a:t>
            </a:r>
          </a:p>
        </p:txBody>
      </p:sp>
    </p:spTree>
    <p:extLst>
      <p:ext uri="{BB962C8B-B14F-4D97-AF65-F5344CB8AC3E}">
        <p14:creationId xmlns:p14="http://schemas.microsoft.com/office/powerpoint/2010/main" val="135340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17439" y="4706500"/>
            <a:ext cx="11367663" cy="1327364"/>
          </a:xfrm>
        </p:spPr>
        <p:txBody>
          <a:bodyPr/>
          <a:lstStyle/>
          <a:p>
            <a:r>
              <a:rPr lang="en-GB" dirty="0"/>
              <a:t>Other light sources then have a multiplication factor to make sure the required level at this specific wavelength is achieved</a:t>
            </a:r>
            <a:r>
              <a:rPr lang="en-GB" dirty="0" smtClean="0"/>
              <a:t>.</a:t>
            </a:r>
          </a:p>
          <a:p>
            <a:r>
              <a:rPr lang="en-GB" dirty="0" smtClean="0"/>
              <a:t>This can be calculated in a very detailed way using an excel based calculation tool developed by Professor Rob Lucas.</a:t>
            </a:r>
          </a:p>
          <a:p>
            <a:r>
              <a:rPr lang="en-GB" dirty="0" smtClean="0"/>
              <a:t>Or there is a basic table of ratios. </a:t>
            </a:r>
            <a:endParaRPr lang="en-GB" dirty="0"/>
          </a:p>
        </p:txBody>
      </p:sp>
      <p:sp>
        <p:nvSpPr>
          <p:cNvPr id="3" name="Title 2"/>
          <p:cNvSpPr>
            <a:spLocks noGrp="1"/>
          </p:cNvSpPr>
          <p:nvPr>
            <p:ph type="title"/>
          </p:nvPr>
        </p:nvSpPr>
        <p:spPr/>
        <p:txBody>
          <a:bodyPr/>
          <a:lstStyle/>
          <a:p>
            <a:r>
              <a:rPr lang="en-GB" dirty="0" err="1" smtClean="0"/>
              <a:t>Melanopic</a:t>
            </a:r>
            <a:r>
              <a:rPr lang="en-GB" dirty="0" smtClean="0"/>
              <a:t> lux</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313"/>
          <a:stretch/>
        </p:blipFill>
        <p:spPr bwMode="auto">
          <a:xfrm>
            <a:off x="2680672" y="1172913"/>
            <a:ext cx="7367130" cy="311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24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GB" b="1" dirty="0"/>
              <a:t>LGHT SOUCE	CCT (K</a:t>
            </a:r>
            <a:r>
              <a:rPr lang="en-GB" b="1" dirty="0" smtClean="0"/>
              <a:t>)		RATION</a:t>
            </a:r>
          </a:p>
          <a:p>
            <a:pPr marL="0" indent="0">
              <a:buNone/>
            </a:pPr>
            <a:endParaRPr lang="en-GB" b="1" dirty="0"/>
          </a:p>
          <a:p>
            <a:pPr marL="0" indent="0">
              <a:buNone/>
            </a:pPr>
            <a:r>
              <a:rPr lang="en-GB" dirty="0" smtClean="0"/>
              <a:t>LED		2700		0.45</a:t>
            </a:r>
          </a:p>
          <a:p>
            <a:pPr marL="0" indent="0">
              <a:buNone/>
            </a:pPr>
            <a:r>
              <a:rPr lang="en-GB" dirty="0" smtClean="0"/>
              <a:t>Fluorescent		3000		0.45</a:t>
            </a:r>
          </a:p>
          <a:p>
            <a:pPr marL="0" indent="0">
              <a:buNone/>
            </a:pPr>
            <a:r>
              <a:rPr lang="en-GB" dirty="0" smtClean="0"/>
              <a:t>Incandescent		2800		0.54</a:t>
            </a:r>
          </a:p>
          <a:p>
            <a:pPr marL="0" indent="0">
              <a:buNone/>
            </a:pPr>
            <a:r>
              <a:rPr lang="en-GB" dirty="0" smtClean="0"/>
              <a:t>Fluorescent		4000		0.58</a:t>
            </a:r>
          </a:p>
          <a:p>
            <a:pPr marL="0" indent="0">
              <a:buNone/>
            </a:pPr>
            <a:r>
              <a:rPr lang="en-GB" dirty="0" smtClean="0"/>
              <a:t>LED		4000		0.76          </a:t>
            </a:r>
          </a:p>
          <a:p>
            <a:pPr marL="0" indent="0">
              <a:buNone/>
            </a:pPr>
            <a:r>
              <a:rPr lang="en-GB" dirty="0" smtClean="0"/>
              <a:t>CIE E (Equal Energy)	5450		1.00</a:t>
            </a:r>
          </a:p>
          <a:p>
            <a:pPr marL="0" indent="0">
              <a:buNone/>
            </a:pPr>
            <a:r>
              <a:rPr lang="en-GB" dirty="0" smtClean="0"/>
              <a:t>Fluorescent		6500		1.02</a:t>
            </a:r>
          </a:p>
          <a:p>
            <a:pPr marL="0" indent="0">
              <a:buNone/>
            </a:pPr>
            <a:r>
              <a:rPr lang="en-GB" dirty="0" smtClean="0"/>
              <a:t>Daylight		6500		1.10</a:t>
            </a:r>
          </a:p>
          <a:p>
            <a:pPr marL="0" indent="0">
              <a:buNone/>
            </a:pPr>
            <a:r>
              <a:rPr lang="en-GB" dirty="0" smtClean="0"/>
              <a:t>Fluorescent		7500	</a:t>
            </a:r>
            <a:r>
              <a:rPr lang="en-GB" dirty="0"/>
              <a:t>	</a:t>
            </a:r>
            <a:r>
              <a:rPr lang="en-GB" dirty="0" smtClean="0"/>
              <a:t>1.11</a:t>
            </a:r>
            <a:endParaRPr lang="en-GB" dirty="0"/>
          </a:p>
        </p:txBody>
      </p:sp>
      <p:sp>
        <p:nvSpPr>
          <p:cNvPr id="3" name="Title 2"/>
          <p:cNvSpPr>
            <a:spLocks noGrp="1"/>
          </p:cNvSpPr>
          <p:nvPr>
            <p:ph type="title"/>
          </p:nvPr>
        </p:nvSpPr>
        <p:spPr/>
        <p:txBody>
          <a:bodyPr/>
          <a:lstStyle/>
          <a:p>
            <a:r>
              <a:rPr lang="en-GB" dirty="0" err="1" smtClean="0"/>
              <a:t>Melanopic</a:t>
            </a:r>
            <a:r>
              <a:rPr lang="en-GB" dirty="0" smtClean="0"/>
              <a:t> lux</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
        <p:nvSpPr>
          <p:cNvPr id="6" name="TextBox 5"/>
          <p:cNvSpPr txBox="1"/>
          <p:nvPr/>
        </p:nvSpPr>
        <p:spPr>
          <a:xfrm>
            <a:off x="6862440" y="3281878"/>
            <a:ext cx="4464496" cy="1815882"/>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x 500 Lux   =   290   Equivalent </a:t>
            </a:r>
            <a:r>
              <a:rPr lang="en-GB" sz="1600" dirty="0" err="1">
                <a:latin typeface="Arial" panose="020B0604020202020204" pitchFamily="34" charset="0"/>
                <a:cs typeface="Arial" panose="020B0604020202020204" pitchFamily="34" charset="0"/>
              </a:rPr>
              <a:t>Melanopic</a:t>
            </a:r>
            <a:r>
              <a:rPr lang="en-GB" sz="1600" dirty="0">
                <a:latin typeface="Arial" panose="020B0604020202020204" pitchFamily="34" charset="0"/>
                <a:cs typeface="Arial" panose="020B0604020202020204" pitchFamily="34" charset="0"/>
              </a:rPr>
              <a:t> Lux</a:t>
            </a:r>
          </a:p>
          <a:p>
            <a:endParaRPr lang="en-GB" sz="1600" dirty="0" smtClean="0"/>
          </a:p>
          <a:p>
            <a:endParaRPr lang="en-GB" sz="1600" dirty="0">
              <a:latin typeface="Arial" pitchFamily="34" charset="0"/>
              <a:cs typeface="Arial" pitchFamily="34" charset="0"/>
            </a:endParaRPr>
          </a:p>
          <a:p>
            <a:endParaRPr lang="en-GB" sz="1600" dirty="0" smtClean="0">
              <a:latin typeface="Arial" pitchFamily="34" charset="0"/>
              <a:cs typeface="Arial" pitchFamily="34" charset="0"/>
            </a:endParaRPr>
          </a:p>
          <a:p>
            <a:endParaRPr lang="en-GB" sz="1600" dirty="0">
              <a:latin typeface="Arial" pitchFamily="34" charset="0"/>
              <a:cs typeface="Arial" pitchFamily="34" charset="0"/>
            </a:endParaRPr>
          </a:p>
          <a:p>
            <a:endParaRPr lang="en-GB" sz="1600" dirty="0" smtClean="0">
              <a:latin typeface="Arial" pitchFamily="34" charset="0"/>
              <a:cs typeface="Arial" pitchFamily="34" charset="0"/>
            </a:endParaRPr>
          </a:p>
          <a:p>
            <a:r>
              <a:rPr lang="en-GB" sz="1600" dirty="0" smtClean="0">
                <a:latin typeface="Arial" pitchFamily="34" charset="0"/>
                <a:cs typeface="Arial" pitchFamily="34" charset="0"/>
              </a:rPr>
              <a:t>x  500 Lux  =  550   Equivalent </a:t>
            </a:r>
            <a:r>
              <a:rPr lang="en-GB" sz="1600" dirty="0" err="1" smtClean="0">
                <a:latin typeface="Arial" pitchFamily="34" charset="0"/>
                <a:cs typeface="Arial" pitchFamily="34" charset="0"/>
              </a:rPr>
              <a:t>Melanopic</a:t>
            </a:r>
            <a:r>
              <a:rPr lang="en-GB" sz="1600" dirty="0" smtClean="0">
                <a:latin typeface="Arial" pitchFamily="34" charset="0"/>
                <a:cs typeface="Arial" pitchFamily="34" charset="0"/>
              </a:rPr>
              <a:t> Lux</a:t>
            </a:r>
          </a:p>
        </p:txBody>
      </p:sp>
    </p:spTree>
    <p:extLst>
      <p:ext uri="{BB962C8B-B14F-4D97-AF65-F5344CB8AC3E}">
        <p14:creationId xmlns:p14="http://schemas.microsoft.com/office/powerpoint/2010/main" val="164662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33233"/>
          <a:stretch/>
        </p:blipFill>
        <p:spPr>
          <a:xfrm>
            <a:off x="813768" y="1281337"/>
            <a:ext cx="11858600" cy="5277975"/>
          </a:xfrm>
          <a:prstGeom prst="rect">
            <a:avLst/>
          </a:prstGeom>
          <a:effectLst>
            <a:outerShdw blurRad="50800" dist="50800" dir="5400000" sx="1000" sy="1000" algn="ctr" rotWithShape="0">
              <a:srgbClr val="000000">
                <a:alpha val="43137"/>
              </a:srgbClr>
            </a:outerShdw>
          </a:effectLst>
        </p:spPr>
      </p:pic>
      <p:sp>
        <p:nvSpPr>
          <p:cNvPr id="8" name="Rectangle 7"/>
          <p:cNvSpPr/>
          <p:nvPr/>
        </p:nvSpPr>
        <p:spPr>
          <a:xfrm>
            <a:off x="813767" y="1259946"/>
            <a:ext cx="7776865" cy="529936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GB"/>
          </a:p>
        </p:txBody>
      </p:sp>
      <p:sp>
        <p:nvSpPr>
          <p:cNvPr id="2" name="Text Placeholder 1"/>
          <p:cNvSpPr>
            <a:spLocks noGrp="1"/>
          </p:cNvSpPr>
          <p:nvPr>
            <p:ph type="body" sz="quarter" idx="11"/>
          </p:nvPr>
        </p:nvSpPr>
        <p:spPr>
          <a:xfrm>
            <a:off x="767363" y="1810469"/>
            <a:ext cx="11367663" cy="4748843"/>
          </a:xfrm>
        </p:spPr>
        <p:txBody>
          <a:bodyPr/>
          <a:lstStyle/>
          <a:p>
            <a:pPr marL="0" indent="0">
              <a:buNone/>
            </a:pPr>
            <a:r>
              <a:rPr lang="en-GB" sz="2800" b="1" dirty="0"/>
              <a:t>Helen </a:t>
            </a:r>
            <a:r>
              <a:rPr lang="en-GB" sz="2800" b="1" dirty="0" err="1"/>
              <a:t>Loomes</a:t>
            </a:r>
            <a:r>
              <a:rPr lang="en-GB" sz="2800" b="1" dirty="0"/>
              <a:t> FSLL</a:t>
            </a:r>
          </a:p>
          <a:p>
            <a:pPr marL="0" indent="0">
              <a:buNone/>
            </a:pPr>
            <a:r>
              <a:rPr lang="en-GB" sz="2800" dirty="0"/>
              <a:t>Business Development Director</a:t>
            </a:r>
          </a:p>
          <a:p>
            <a:pPr marL="0" indent="0">
              <a:buNone/>
            </a:pPr>
            <a:endParaRPr lang="en-GB" sz="2800" dirty="0"/>
          </a:p>
          <a:p>
            <a:pPr marL="0" indent="0">
              <a:buNone/>
            </a:pPr>
            <a:endParaRPr lang="en-GB" sz="2800" dirty="0"/>
          </a:p>
          <a:p>
            <a:pPr marL="0" indent="0">
              <a:buNone/>
            </a:pPr>
            <a:endParaRPr lang="en-GB" sz="2800" dirty="0"/>
          </a:p>
          <a:p>
            <a:pPr marL="0" indent="0">
              <a:buNone/>
            </a:pPr>
            <a:r>
              <a:rPr lang="en-GB" sz="2800" dirty="0"/>
              <a:t>International Projects</a:t>
            </a:r>
          </a:p>
          <a:p>
            <a:pPr marL="0" indent="0">
              <a:buNone/>
            </a:pPr>
            <a:r>
              <a:rPr lang="en-GB" sz="2800" dirty="0" err="1"/>
              <a:t>Akademie</a:t>
            </a:r>
            <a:r>
              <a:rPr lang="en-GB" sz="2800" dirty="0"/>
              <a:t> Presenter</a:t>
            </a:r>
          </a:p>
          <a:p>
            <a:pPr marL="0" indent="0">
              <a:buNone/>
            </a:pPr>
            <a:r>
              <a:rPr lang="en-GB" sz="2800" dirty="0"/>
              <a:t>Fellow of The Society of Light and Lighting</a:t>
            </a:r>
          </a:p>
          <a:p>
            <a:pPr marL="0" indent="0">
              <a:buNone/>
            </a:pPr>
            <a:r>
              <a:rPr lang="en-GB" sz="2800" dirty="0"/>
              <a:t>BSI and ISO TC</a:t>
            </a:r>
          </a:p>
          <a:p>
            <a:pPr marL="0" indent="0">
              <a:buNone/>
            </a:pPr>
            <a:endParaRPr lang="en-GB" sz="2800" dirty="0"/>
          </a:p>
          <a:p>
            <a:endParaRPr lang="en-GB" sz="2800" b="1" dirty="0"/>
          </a:p>
        </p:txBody>
      </p:sp>
      <p:sp>
        <p:nvSpPr>
          <p:cNvPr id="3" name="Title 2"/>
          <p:cNvSpPr>
            <a:spLocks noGrp="1"/>
          </p:cNvSpPr>
          <p:nvPr>
            <p:ph type="title"/>
          </p:nvPr>
        </p:nvSpPr>
        <p:spPr/>
        <p:txBody>
          <a:bodyPr/>
          <a:lstStyle/>
          <a:p>
            <a:r>
              <a:rPr lang="en-GB" dirty="0" smtClean="0"/>
              <a:t>May I introduce myself</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39492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48" t="19582" r="18241" b="15975"/>
          <a:stretch/>
        </p:blipFill>
        <p:spPr bwMode="auto">
          <a:xfrm>
            <a:off x="669752" y="633264"/>
            <a:ext cx="11735658" cy="541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150472" y="4801562"/>
            <a:ext cx="242374" cy="338554"/>
          </a:xfrm>
          <a:prstGeom prst="rect">
            <a:avLst/>
          </a:prstGeom>
          <a:solidFill>
            <a:schemeClr val="bg1"/>
          </a:solidFill>
        </p:spPr>
        <p:txBody>
          <a:bodyPr wrap="none" rtlCol="0">
            <a:spAutoFit/>
          </a:bodyPr>
          <a:lstStyle/>
          <a:p>
            <a:r>
              <a:rPr lang="en-GB" sz="1600" dirty="0" smtClean="0">
                <a:latin typeface="Arial" pitchFamily="34" charset="0"/>
                <a:cs typeface="Arial" pitchFamily="34" charset="0"/>
              </a:rPr>
              <a:t> </a:t>
            </a:r>
          </a:p>
        </p:txBody>
      </p:sp>
    </p:spTree>
    <p:extLst>
      <p:ext uri="{BB962C8B-B14F-4D97-AF65-F5344CB8AC3E}">
        <p14:creationId xmlns:p14="http://schemas.microsoft.com/office/powerpoint/2010/main" val="306656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81" t="25766" r="10553" b="18579"/>
          <a:stretch/>
        </p:blipFill>
        <p:spPr bwMode="auto">
          <a:xfrm>
            <a:off x="820788" y="1713384"/>
            <a:ext cx="1160255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351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14" t="29672" r="18972" b="10442"/>
          <a:stretch/>
        </p:blipFill>
        <p:spPr bwMode="auto">
          <a:xfrm>
            <a:off x="741761" y="561256"/>
            <a:ext cx="11540667" cy="502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43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98" t="37158" r="11103" b="27040"/>
          <a:stretch/>
        </p:blipFill>
        <p:spPr bwMode="auto">
          <a:xfrm>
            <a:off x="782258" y="447700"/>
            <a:ext cx="11742738" cy="2777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14" t="32276" r="10919" b="20445"/>
          <a:stretch/>
        </p:blipFill>
        <p:spPr bwMode="auto">
          <a:xfrm>
            <a:off x="710887" y="3089498"/>
            <a:ext cx="11780417" cy="366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997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274" t="17303" r="15678" b="22485"/>
          <a:stretch/>
        </p:blipFill>
        <p:spPr bwMode="auto">
          <a:xfrm>
            <a:off x="811550" y="633264"/>
            <a:ext cx="11634546"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26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41" t="38785" r="6528" b="30607"/>
          <a:stretch/>
        </p:blipFill>
        <p:spPr bwMode="auto">
          <a:xfrm>
            <a:off x="772294" y="1785392"/>
            <a:ext cx="11850786"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069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092" t="19257" r="14763" b="11093"/>
          <a:stretch/>
        </p:blipFill>
        <p:spPr bwMode="auto">
          <a:xfrm>
            <a:off x="741760" y="488182"/>
            <a:ext cx="11809312" cy="591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454728" y="6068112"/>
            <a:ext cx="3185487" cy="338554"/>
          </a:xfrm>
          <a:prstGeom prst="rect">
            <a:avLst/>
          </a:prstGeom>
          <a:solidFill>
            <a:schemeClr val="bg1"/>
          </a:solidFill>
        </p:spPr>
        <p:txBody>
          <a:bodyPr wrap="none" rtlCol="0">
            <a:spAutoFit/>
          </a:bodyPr>
          <a:lstStyle/>
          <a:p>
            <a:r>
              <a:rPr lang="en-GB" sz="1600" dirty="0" smtClean="0">
                <a:latin typeface="Arial" pitchFamily="34" charset="0"/>
                <a:cs typeface="Arial" pitchFamily="34" charset="0"/>
              </a:rPr>
              <a:t>                                                    </a:t>
            </a:r>
          </a:p>
        </p:txBody>
      </p:sp>
    </p:spTree>
    <p:extLst>
      <p:ext uri="{BB962C8B-B14F-4D97-AF65-F5344CB8AC3E}">
        <p14:creationId xmlns:p14="http://schemas.microsoft.com/office/powerpoint/2010/main" val="238208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091" t="40738" r="6528" b="33876"/>
          <a:stretch/>
        </p:blipFill>
        <p:spPr bwMode="auto">
          <a:xfrm>
            <a:off x="731127" y="1785392"/>
            <a:ext cx="11889583" cy="19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13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dirty="0"/>
          </a:p>
        </p:txBody>
      </p:sp>
      <p:sp>
        <p:nvSpPr>
          <p:cNvPr id="5" name="Text Placeholder 4"/>
          <p:cNvSpPr>
            <a:spLocks noGrp="1"/>
          </p:cNvSpPr>
          <p:nvPr>
            <p:ph type="body" sz="quarter" idx="14"/>
          </p:nvPr>
        </p:nvSpPr>
        <p:spPr/>
        <p:txBody>
          <a:bodyPr/>
          <a:lstStyle/>
          <a:p>
            <a:endParaRPr lang="en-GB"/>
          </a:p>
        </p:txBody>
      </p:sp>
      <p:sp>
        <p:nvSpPr>
          <p:cNvPr id="6" name="Textplatzhalter 1"/>
          <p:cNvSpPr txBox="1">
            <a:spLocks/>
          </p:cNvSpPr>
          <p:nvPr/>
        </p:nvSpPr>
        <p:spPr>
          <a:xfrm>
            <a:off x="858937" y="1127787"/>
            <a:ext cx="5541052" cy="2457873"/>
          </a:xfrm>
          <a:prstGeom prst="rect">
            <a:avLst/>
          </a:prstGeom>
        </p:spPr>
        <p:txBody>
          <a:bodyPr lIns="116111" tIns="58055" rIns="116111" bIns="58055">
            <a:normAutofit/>
          </a:bodyPr>
          <a:lstStyle>
            <a:lvl1pPr marL="384042" indent="-384042" algn="l" defTabSz="1024112" rtl="0" eaLnBrk="1" latinLnBrk="0" hangingPunct="1">
              <a:spcBef>
                <a:spcPct val="20000"/>
              </a:spcBef>
              <a:buFont typeface="Arial" pitchFamily="34" charset="0"/>
              <a:buChar char="•"/>
              <a:defRPr lang="en-GB" sz="800" kern="1200" baseline="0" dirty="0" smtClean="0">
                <a:solidFill>
                  <a:srgbClr val="9C9D9D"/>
                </a:solidFill>
                <a:latin typeface="Arial" pitchFamily="34" charset="0"/>
                <a:ea typeface="+mn-ea"/>
                <a:cs typeface="Arial" pitchFamily="34" charset="0"/>
              </a:defRPr>
            </a:lvl1pPr>
            <a:lvl2pPr marL="832091" indent="-320035" algn="l" defTabSz="1024112"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280140" indent="-256028" algn="l" defTabSz="1024112"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92196" indent="-256028" algn="l" defTabSz="1024112"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304252" indent="-256028" algn="l" defTabSz="1024112"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16308" indent="-256028" algn="l" defTabSz="1024112"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28364" indent="-256028" algn="l" defTabSz="1024112"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40420" indent="-256028" algn="l" defTabSz="1024112"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52476" indent="-256028" algn="l" defTabSz="1024112"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endParaRPr lang="en-GB" sz="2300"/>
          </a:p>
          <a:p>
            <a:endParaRPr lang="en-GB" sz="2300"/>
          </a:p>
          <a:p>
            <a:endParaRPr lang="en-GB" sz="2300"/>
          </a:p>
          <a:p>
            <a:endParaRPr lang="en-GB" sz="2300"/>
          </a:p>
        </p:txBody>
      </p:sp>
      <p:sp>
        <p:nvSpPr>
          <p:cNvPr id="7" name="Titel 2"/>
          <p:cNvSpPr txBox="1">
            <a:spLocks/>
          </p:cNvSpPr>
          <p:nvPr/>
        </p:nvSpPr>
        <p:spPr>
          <a:xfrm>
            <a:off x="837533" y="375958"/>
            <a:ext cx="5957683" cy="751829"/>
          </a:xfrm>
          <a:prstGeom prst="rect">
            <a:avLst/>
          </a:prstGeom>
        </p:spPr>
        <p:txBody>
          <a:bodyPr lIns="130041" tIns="65021" rIns="130041" bIns="65021"/>
          <a:lstStyle>
            <a:lvl1pPr algn="l" defTabSz="1024112" rtl="0" eaLnBrk="1" latinLnBrk="0" hangingPunct="1">
              <a:spcBef>
                <a:spcPct val="0"/>
              </a:spcBef>
              <a:buNone/>
              <a:defRPr sz="1600" b="1" kern="1200" cap="all" baseline="0">
                <a:solidFill>
                  <a:schemeClr val="tx1"/>
                </a:solidFill>
                <a:latin typeface="Arial" pitchFamily="34" charset="0"/>
                <a:ea typeface="+mj-ea"/>
                <a:cs typeface="Arial" pitchFamily="34" charset="0"/>
              </a:defRPr>
            </a:lvl1pPr>
          </a:lstStyle>
          <a:p>
            <a:endParaRPr lang="en-US" sz="2500" dirty="0"/>
          </a:p>
        </p:txBody>
      </p:sp>
      <p:sp>
        <p:nvSpPr>
          <p:cNvPr id="8" name="TextBox 7"/>
          <p:cNvSpPr txBox="1"/>
          <p:nvPr/>
        </p:nvSpPr>
        <p:spPr>
          <a:xfrm>
            <a:off x="814029" y="1353345"/>
            <a:ext cx="5522588" cy="2733345"/>
          </a:xfrm>
          <a:prstGeom prst="rect">
            <a:avLst/>
          </a:prstGeom>
          <a:noFill/>
        </p:spPr>
        <p:txBody>
          <a:bodyPr wrap="square" lIns="116111" tIns="58055" rIns="116111" bIns="58055" rtlCol="0">
            <a:spAutoFit/>
          </a:bodyPr>
          <a:lstStyle/>
          <a:p>
            <a:pPr>
              <a:buFont typeface="Arial" pitchFamily="34" charset="0"/>
              <a:buChar char="•"/>
            </a:pPr>
            <a:r>
              <a:rPr lang="en-GB" sz="1800" dirty="0" smtClean="0">
                <a:latin typeface="Arial" pitchFamily="34" charset="0"/>
                <a:cs typeface="Arial" pitchFamily="34" charset="0"/>
              </a:rPr>
              <a:t>CRI is now getting a bit out of date</a:t>
            </a:r>
          </a:p>
          <a:p>
            <a:r>
              <a:rPr lang="en-GB" sz="1800" dirty="0" smtClean="0">
                <a:latin typeface="Arial" pitchFamily="34" charset="0"/>
                <a:cs typeface="Arial" pitchFamily="34" charset="0"/>
              </a:rPr>
              <a:t>and has fundamental flaws by using the average of only 8 colours.   Ra</a:t>
            </a:r>
            <a:r>
              <a:rPr lang="en-GB" sz="1800" dirty="0">
                <a:latin typeface="Arial" pitchFamily="34" charset="0"/>
                <a:cs typeface="Arial" pitchFamily="34" charset="0"/>
              </a:rPr>
              <a:t>⁸</a:t>
            </a:r>
            <a:endParaRPr lang="en-GB" sz="1800" dirty="0" smtClean="0">
              <a:latin typeface="Arial" pitchFamily="34" charset="0"/>
              <a:cs typeface="Arial" pitchFamily="34" charset="0"/>
            </a:endParaRPr>
          </a:p>
          <a:p>
            <a:endParaRPr lang="en-GB" sz="1800" dirty="0" smtClean="0">
              <a:latin typeface="Arial" pitchFamily="34" charset="0"/>
              <a:cs typeface="Arial" pitchFamily="34" charset="0"/>
            </a:endParaRPr>
          </a:p>
          <a:p>
            <a:pPr>
              <a:buFont typeface="Arial" pitchFamily="34" charset="0"/>
              <a:buChar char="•"/>
            </a:pPr>
            <a:r>
              <a:rPr lang="en-GB" sz="1800" dirty="0" smtClean="0">
                <a:latin typeface="Arial" pitchFamily="34" charset="0"/>
                <a:cs typeface="Arial" pitchFamily="34" charset="0"/>
              </a:rPr>
              <a:t>R1 to R8 does not include a true red</a:t>
            </a:r>
          </a:p>
          <a:p>
            <a:endParaRPr lang="en-GB" sz="1800" dirty="0">
              <a:latin typeface="Arial" pitchFamily="34" charset="0"/>
              <a:cs typeface="Arial" pitchFamily="34" charset="0"/>
            </a:endParaRPr>
          </a:p>
          <a:p>
            <a:pPr>
              <a:buFont typeface="Arial" pitchFamily="34" charset="0"/>
              <a:buChar char="•"/>
            </a:pPr>
            <a:r>
              <a:rPr lang="en-GB" sz="1800" dirty="0" smtClean="0">
                <a:latin typeface="Arial" pitchFamily="34" charset="0"/>
                <a:cs typeface="Arial" pitchFamily="34" charset="0"/>
              </a:rPr>
              <a:t>New methods include all 14 test colours , Colour Quality Scale and TM-30</a:t>
            </a:r>
          </a:p>
          <a:p>
            <a:pPr>
              <a:buFont typeface="Arial" pitchFamily="34" charset="0"/>
              <a:buChar char="•"/>
            </a:pPr>
            <a:endParaRPr lang="en-GB" dirty="0"/>
          </a:p>
        </p:txBody>
      </p:sp>
      <p:pic>
        <p:nvPicPr>
          <p:cNvPr id="9" name="Picture 3"/>
          <p:cNvPicPr>
            <a:picLocks noChangeAspect="1" noChangeArrowheads="1"/>
          </p:cNvPicPr>
          <p:nvPr/>
        </p:nvPicPr>
        <p:blipFill rotWithShape="1">
          <a:blip r:embed="rId3" cstate="print"/>
          <a:srcRect r="15000" b="36654"/>
          <a:stretch/>
        </p:blipFill>
        <p:spPr bwMode="auto">
          <a:xfrm>
            <a:off x="741760" y="4161657"/>
            <a:ext cx="5658229" cy="1019944"/>
          </a:xfrm>
          <a:prstGeom prst="rect">
            <a:avLst/>
          </a:prstGeom>
          <a:noFill/>
          <a:ln w="9525">
            <a:noFill/>
            <a:miter lim="800000"/>
            <a:headEnd/>
            <a:tailEnd/>
          </a:ln>
          <a:effectLst/>
        </p:spPr>
      </p:pic>
      <p:pic>
        <p:nvPicPr>
          <p:cNvPr id="10" name="Picture 2"/>
          <p:cNvPicPr>
            <a:picLocks noChangeAspect="1" noChangeArrowheads="1"/>
          </p:cNvPicPr>
          <p:nvPr/>
        </p:nvPicPr>
        <p:blipFill>
          <a:blip r:embed="rId4" cstate="print"/>
          <a:srcRect/>
          <a:stretch>
            <a:fillRect/>
          </a:stretch>
        </p:blipFill>
        <p:spPr bwMode="auto">
          <a:xfrm>
            <a:off x="8302600" y="1"/>
            <a:ext cx="4702200" cy="5039221"/>
          </a:xfrm>
          <a:prstGeom prst="rect">
            <a:avLst/>
          </a:prstGeom>
          <a:noFill/>
          <a:ln w="9525">
            <a:noFill/>
            <a:miter lim="800000"/>
            <a:headEnd/>
            <a:tailEnd/>
          </a:ln>
          <a:effectLst/>
        </p:spPr>
      </p:pic>
      <p:pic>
        <p:nvPicPr>
          <p:cNvPr id="296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67030"/>
          <a:stretch/>
        </p:blipFill>
        <p:spPr bwMode="auto">
          <a:xfrm>
            <a:off x="741760" y="5181601"/>
            <a:ext cx="6657975" cy="53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5908" b="34009"/>
          <a:stretch/>
        </p:blipFill>
        <p:spPr bwMode="auto">
          <a:xfrm>
            <a:off x="6465168" y="4161657"/>
            <a:ext cx="938213"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667" t="74171"/>
          <a:stretch/>
        </p:blipFill>
        <p:spPr bwMode="auto">
          <a:xfrm>
            <a:off x="6465168" y="4757985"/>
            <a:ext cx="953691" cy="18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19433085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41" t="22186" r="14397" b="16626"/>
          <a:stretch/>
        </p:blipFill>
        <p:spPr bwMode="auto">
          <a:xfrm>
            <a:off x="741760" y="561256"/>
            <a:ext cx="11634998" cy="513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52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6856"/>
            <a:ext cx="13004800" cy="7272808"/>
          </a:xfrm>
          <a:prstGeom prst="rect">
            <a:avLst/>
          </a:prstGeom>
        </p:spPr>
      </p:pic>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a:xfrm>
            <a:off x="967385" y="993304"/>
            <a:ext cx="11367663" cy="820890"/>
          </a:xfrm>
        </p:spPr>
        <p:txBody>
          <a:bodyPr/>
          <a:lstStyle/>
          <a:p>
            <a:r>
              <a:rPr lang="en-GB" dirty="0" smtClean="0"/>
              <a:t>                                                WELL BUILDING STANDARD</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7365551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23" t="36832" r="6894" b="26390"/>
          <a:stretch/>
        </p:blipFill>
        <p:spPr bwMode="auto">
          <a:xfrm>
            <a:off x="785369" y="1785392"/>
            <a:ext cx="11878133"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41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091" t="24464" r="11836" b="15324"/>
          <a:stretch/>
        </p:blipFill>
        <p:spPr bwMode="auto">
          <a:xfrm>
            <a:off x="741760" y="489248"/>
            <a:ext cx="11897668"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5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275" t="22512" r="6344" b="28017"/>
          <a:stretch/>
        </p:blipFill>
        <p:spPr bwMode="auto">
          <a:xfrm>
            <a:off x="813768" y="1709936"/>
            <a:ext cx="11638104" cy="37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04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23" t="20559" r="11651" b="19555"/>
          <a:stretch/>
        </p:blipFill>
        <p:spPr bwMode="auto">
          <a:xfrm>
            <a:off x="813768" y="665365"/>
            <a:ext cx="11619672" cy="485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786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58" t="26091" r="6711" b="33225"/>
          <a:stretch/>
        </p:blipFill>
        <p:spPr bwMode="auto">
          <a:xfrm>
            <a:off x="794263" y="1785392"/>
            <a:ext cx="1188765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07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235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908" t="22512" r="10553" b="11744"/>
          <a:stretch/>
        </p:blipFill>
        <p:spPr bwMode="auto">
          <a:xfrm>
            <a:off x="759553" y="561256"/>
            <a:ext cx="11897005"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68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41" t="28696" r="6711" b="33225"/>
          <a:stretch/>
        </p:blipFill>
        <p:spPr bwMode="auto">
          <a:xfrm>
            <a:off x="813768" y="1713384"/>
            <a:ext cx="11756032" cy="2939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3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091" t="18281" r="11287" b="20532"/>
          <a:stretch/>
        </p:blipFill>
        <p:spPr bwMode="auto">
          <a:xfrm>
            <a:off x="741760" y="561256"/>
            <a:ext cx="11957925"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695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40" t="16653" r="6161" b="11419"/>
          <a:stretch/>
        </p:blipFill>
        <p:spPr bwMode="auto">
          <a:xfrm>
            <a:off x="813768" y="1424435"/>
            <a:ext cx="11665296" cy="532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0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6856"/>
            <a:ext cx="13004800" cy="7272808"/>
          </a:xfrm>
          <a:prstGeom prst="rect">
            <a:avLst/>
          </a:prstGeom>
        </p:spPr>
      </p:pic>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a:xfrm>
            <a:off x="967385" y="993304"/>
            <a:ext cx="11367663" cy="820890"/>
          </a:xfrm>
        </p:spPr>
        <p:txBody>
          <a:bodyPr/>
          <a:lstStyle/>
          <a:p>
            <a:r>
              <a:rPr lang="en-GB" dirty="0" smtClean="0"/>
              <a:t>                                                WELL BUILDING STANDARD</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43331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658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30" t="17738" r="8386" b="17913"/>
          <a:stretch/>
        </p:blipFill>
        <p:spPr bwMode="auto">
          <a:xfrm>
            <a:off x="-338360" y="0"/>
            <a:ext cx="13753528" cy="682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63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err="1" smtClean="0"/>
              <a:t>Linkedin</a:t>
            </a:r>
            <a:r>
              <a:rPr lang="en-GB" dirty="0" smtClean="0"/>
              <a:t> discussion</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771" r="23365" b="30295"/>
          <a:stretch/>
        </p:blipFill>
        <p:spPr bwMode="auto">
          <a:xfrm>
            <a:off x="791960" y="1504950"/>
            <a:ext cx="11332001" cy="481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258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endParaRPr lang="de-DE"/>
          </a:p>
        </p:txBody>
      </p:sp>
      <p:sp>
        <p:nvSpPr>
          <p:cNvPr id="3" name="Textplatzhalter 2"/>
          <p:cNvSpPr>
            <a:spLocks noGrp="1"/>
          </p:cNvSpPr>
          <p:nvPr>
            <p:ph type="body" sz="quarter" idx="13"/>
          </p:nvPr>
        </p:nvSpPr>
        <p:spPr/>
        <p:txBody>
          <a:bodyPr/>
          <a:lstStyle/>
          <a:p>
            <a:endParaRPr lang="de-DE"/>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679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78" t="26557" r="18007" b="8164"/>
          <a:stretch/>
        </p:blipFill>
        <p:spPr bwMode="auto">
          <a:xfrm>
            <a:off x="0" y="-88380"/>
            <a:ext cx="13004800" cy="6914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8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669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220" t="17816" r="8491" b="17649"/>
          <a:stretch/>
        </p:blipFill>
        <p:spPr bwMode="auto">
          <a:xfrm>
            <a:off x="-194344" y="0"/>
            <a:ext cx="13547753" cy="682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42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229" t="23976" r="15678" b="9628"/>
          <a:stretch/>
        </p:blipFill>
        <p:spPr bwMode="auto">
          <a:xfrm>
            <a:off x="-122335" y="1"/>
            <a:ext cx="14114164" cy="67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61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600" y="-960964"/>
            <a:ext cx="16592594" cy="7751395"/>
          </a:xfrm>
          <a:prstGeom prst="rect">
            <a:avLst/>
          </a:prstGeom>
        </p:spPr>
      </p:pic>
      <p:sp>
        <p:nvSpPr>
          <p:cNvPr id="2" name="Text Placeholder 1"/>
          <p:cNvSpPr>
            <a:spLocks noGrp="1"/>
          </p:cNvSpPr>
          <p:nvPr>
            <p:ph type="body" sz="quarter" idx="11"/>
          </p:nvPr>
        </p:nvSpPr>
        <p:spPr>
          <a:xfrm>
            <a:off x="767363" y="1569368"/>
            <a:ext cx="11367663" cy="5112568"/>
          </a:xfrm>
        </p:spPr>
        <p:txBody>
          <a:bodyPr/>
          <a:lstStyle/>
          <a:p>
            <a:r>
              <a:rPr lang="en-GB" sz="2000" b="1" dirty="0" smtClean="0"/>
              <a:t>Visual lighting design.  </a:t>
            </a:r>
            <a:endParaRPr lang="en-GB" sz="2000" dirty="0" smtClean="0"/>
          </a:p>
          <a:p>
            <a:r>
              <a:rPr lang="en-GB" sz="2000" b="1" dirty="0" smtClean="0"/>
              <a:t>Circadian lighting design. </a:t>
            </a:r>
          </a:p>
          <a:p>
            <a:r>
              <a:rPr lang="en-GB" sz="2000" b="1" dirty="0" smtClean="0"/>
              <a:t>Electric light glare control. </a:t>
            </a:r>
            <a:r>
              <a:rPr lang="en-GB" sz="2000" dirty="0" smtClean="0"/>
              <a:t> </a:t>
            </a:r>
          </a:p>
          <a:p>
            <a:r>
              <a:rPr lang="en-GB" sz="2000" b="1" dirty="0" smtClean="0"/>
              <a:t>Solar glare control.</a:t>
            </a:r>
            <a:r>
              <a:rPr lang="en-GB" sz="2000" dirty="0" smtClean="0"/>
              <a:t>.</a:t>
            </a:r>
          </a:p>
          <a:p>
            <a:r>
              <a:rPr lang="en-GB" sz="2000" b="1" dirty="0" smtClean="0"/>
              <a:t>Low-glare workstation design. </a:t>
            </a:r>
          </a:p>
          <a:p>
            <a:r>
              <a:rPr lang="en-GB" sz="2000" b="1" dirty="0" smtClean="0"/>
              <a:t>Colour quality.</a:t>
            </a:r>
          </a:p>
          <a:p>
            <a:r>
              <a:rPr lang="en-GB" sz="2000" b="1" dirty="0" smtClean="0"/>
              <a:t>Surface design. </a:t>
            </a:r>
            <a:endParaRPr lang="en-GB" sz="2000" dirty="0" smtClean="0"/>
          </a:p>
          <a:p>
            <a:r>
              <a:rPr lang="en-GB" sz="2000" b="1" dirty="0" smtClean="0"/>
              <a:t>Dimming controls and automated shading. </a:t>
            </a:r>
          </a:p>
          <a:p>
            <a:r>
              <a:rPr lang="en-GB" sz="2000" b="1" dirty="0" smtClean="0"/>
              <a:t>Right to light</a:t>
            </a:r>
          </a:p>
          <a:p>
            <a:r>
              <a:rPr lang="en-GB" sz="2000" b="1" dirty="0" smtClean="0"/>
              <a:t>Daylight modelling and fenestration. </a:t>
            </a:r>
            <a:endParaRPr lang="en-GB" sz="2000" dirty="0" smtClean="0"/>
          </a:p>
        </p:txBody>
      </p:sp>
      <p:sp>
        <p:nvSpPr>
          <p:cNvPr id="3" name="Title 2"/>
          <p:cNvSpPr>
            <a:spLocks noGrp="1"/>
          </p:cNvSpPr>
          <p:nvPr>
            <p:ph type="title"/>
          </p:nvPr>
        </p:nvSpPr>
        <p:spPr/>
        <p:txBody>
          <a:bodyPr/>
          <a:lstStyle/>
          <a:p>
            <a:r>
              <a:rPr lang="en-GB" dirty="0" smtClean="0"/>
              <a:t>Performance features for lighting</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02885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092" t="16653" r="14213" b="18579"/>
          <a:stretch/>
        </p:blipFill>
        <p:spPr bwMode="auto">
          <a:xfrm>
            <a:off x="782119" y="633264"/>
            <a:ext cx="11358448"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87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9.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heme/theme1.xml><?xml version="1.0" encoding="utf-8"?>
<a:theme xmlns:a="http://schemas.openxmlformats.org/drawingml/2006/main" name="TRILUX Master 2015 PPT">
  <a:themeElements>
    <a:clrScheme name="Mastereinstellung">
      <a:dk1>
        <a:sysClr val="windowText" lastClr="000000"/>
      </a:dk1>
      <a:lt1>
        <a:sysClr val="window" lastClr="FFFFFF"/>
      </a:lt1>
      <a:dk2>
        <a:srgbClr val="000000"/>
      </a:dk2>
      <a:lt2>
        <a:srgbClr val="828282"/>
      </a:lt2>
      <a:accent1>
        <a:srgbClr val="E2E2E2"/>
      </a:accent1>
      <a:accent2>
        <a:srgbClr val="D2D2D2"/>
      </a:accent2>
      <a:accent3>
        <a:srgbClr val="FFFFFF"/>
      </a:accent3>
      <a:accent4>
        <a:srgbClr val="000000"/>
      </a:accent4>
      <a:accent5>
        <a:srgbClr val="EEEEEE"/>
      </a:accent5>
      <a:accent6>
        <a:srgbClr val="BEBEBE"/>
      </a:accent6>
      <a:hlink>
        <a:srgbClr val="AAAAAA"/>
      </a:hlink>
      <a:folHlink>
        <a:srgbClr val="656565"/>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815809D920E13489B3A54E12F6843ED" ma:contentTypeVersion="0" ma:contentTypeDescription="Ein neues Dokument erstellen." ma:contentTypeScope="" ma:versionID="30f45dda3e7e6b14c5c876e99fd7d1d0">
  <xsd:schema xmlns:xsd="http://www.w3.org/2001/XMLSchema" xmlns:xs="http://www.w3.org/2001/XMLSchema" xmlns:p="http://schemas.microsoft.com/office/2006/metadata/properties" targetNamespace="http://schemas.microsoft.com/office/2006/metadata/properties" ma:root="true" ma:fieldsID="66c4a6dd5ef775a5269b08f7de37f93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61C195-9B39-467C-BD5F-512911F1F899}">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www.w3.org/XML/1998/namespace"/>
  </ds:schemaRefs>
</ds:datastoreItem>
</file>

<file path=customXml/itemProps2.xml><?xml version="1.0" encoding="utf-8"?>
<ds:datastoreItem xmlns:ds="http://schemas.openxmlformats.org/officeDocument/2006/customXml" ds:itemID="{6A25E51A-8F9B-4BD2-9519-1B72BF949103}">
  <ds:schemaRefs>
    <ds:schemaRef ds:uri="http://schemas.microsoft.com/sharepoint/v3/contenttype/forms"/>
  </ds:schemaRefs>
</ds:datastoreItem>
</file>

<file path=customXml/itemProps3.xml><?xml version="1.0" encoding="utf-8"?>
<ds:datastoreItem xmlns:ds="http://schemas.openxmlformats.org/officeDocument/2006/customXml" ds:itemID="{0A61653A-FD19-4A17-84B6-1B99988613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TRILUX Master 2015 PPT</Template>
  <TotalTime>0</TotalTime>
  <Words>3670</Words>
  <Application>Microsoft Office PowerPoint</Application>
  <PresentationFormat>Custom</PresentationFormat>
  <Paragraphs>247</Paragraphs>
  <Slides>41</Slides>
  <Notes>41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44" baseType="lpstr">
      <vt:lpstr>TRILUX Master 2015 PPT</vt:lpstr>
      <vt:lpstr>Custom Design</vt:lpstr>
      <vt:lpstr>Photo Editor Photo</vt:lpstr>
      <vt:lpstr>PowerPoint Presentation</vt:lpstr>
      <vt:lpstr>May I introduce myself</vt:lpstr>
      <vt:lpstr>                                                WELL BUILDING STANDARD</vt:lpstr>
      <vt:lpstr>PowerPoint Presentation</vt:lpstr>
      <vt:lpstr>PowerPoint Presentation</vt:lpstr>
      <vt:lpstr>PowerPoint Presentation</vt:lpstr>
      <vt:lpstr>PowerPoint Presentation</vt:lpstr>
      <vt:lpstr>Performance features for lighting</vt:lpstr>
      <vt:lpstr>PowerPoint Presentation</vt:lpstr>
      <vt:lpstr>PowerPoint Presentation</vt:lpstr>
      <vt:lpstr>PowerPoint Presentation</vt:lpstr>
      <vt:lpstr>PowerPoint Presentation</vt:lpstr>
      <vt:lpstr>PowerPoint Presentation</vt:lpstr>
      <vt:lpstr>Melanopic lux</vt:lpstr>
      <vt:lpstr>Melanopic lux</vt:lpstr>
      <vt:lpstr>CYCLE OF DIFFERENT CIRCADIAN RHYTHMS</vt:lpstr>
      <vt:lpstr> Melanopic lux </vt:lpstr>
      <vt:lpstr>Melanopic lux</vt:lpstr>
      <vt:lpstr>Melanopic lux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WELL BUILDING STANDARD</vt:lpstr>
      <vt:lpstr>Linkedin discussion</vt:lpstr>
      <vt:lpstr>PowerPoint Presentation</vt:lpstr>
    </vt:vector>
  </TitlesOfParts>
  <Company>Trilux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Loomes</dc:creator>
  <cp:lastModifiedBy>Helen Loomes</cp:lastModifiedBy>
  <cp:revision>77</cp:revision>
  <dcterms:created xsi:type="dcterms:W3CDTF">2017-04-19T09:09:00Z</dcterms:created>
  <dcterms:modified xsi:type="dcterms:W3CDTF">2017-04-26T11:29:31Z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0x0101001815809D920E13489B3A54E12F6843ED</vt:lpwstr>
  </property>
</Properties>
</file>