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359" r:id="rId5"/>
    <p:sldId id="360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388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406" r:id="rId51"/>
    <p:sldId id="407" r:id="rId52"/>
    <p:sldId id="408" r:id="rId53"/>
    <p:sldId id="258" r:id="rId54"/>
  </p:sldIdLst>
  <p:sldSz cx="13004800" cy="7315200"/>
  <p:notesSz cx="6858000" cy="9144000"/>
  <p:defaultTextStyle>
    <a:defPPr>
      <a:defRPr lang="de-DE"/>
    </a:defPPr>
    <a:lvl1pPr marL="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08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888888"/>
    <a:srgbClr val="ECECEC"/>
    <a:srgbClr val="868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68" autoAdjust="0"/>
    <p:restoredTop sz="93256" autoAdjust="0"/>
  </p:normalViewPr>
  <p:slideViewPr>
    <p:cSldViewPr showGuides="1">
      <p:cViewPr varScale="1">
        <p:scale>
          <a:sx n="98" d="100"/>
          <a:sy n="98" d="100"/>
        </p:scale>
        <p:origin x="-570" y="-102"/>
      </p:cViewPr>
      <p:guideLst>
        <p:guide orient="horz" pos="4008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96"/>
    </p:cViewPr>
  </p:sorterViewPr>
  <p:notesViewPr>
    <p:cSldViewPr>
      <p:cViewPr varScale="1">
        <p:scale>
          <a:sx n="82" d="100"/>
          <a:sy n="82" d="100"/>
        </p:scale>
        <p:origin x="-318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B82D8-3E15-4234-9540-B36826F30330}" type="datetimeFigureOut">
              <a:rPr lang="de-DE" smtClean="0"/>
              <a:pPr/>
              <a:t>26.07.2017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1503D-0912-44B2-AE82-16F1EF13BB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9846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F90D-0EB5-480D-88FD-82A5FDDD2E15}" type="datetimeFigureOut">
              <a:rPr lang="de-DE" smtClean="0"/>
              <a:pPr/>
              <a:t>26.07.2017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A2DF2-E317-4A31-9A2F-C2BC55A8925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580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023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046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0690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0091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5114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137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160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1839" algn="l" defTabSz="1300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597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1C3007D-C281-4B61-BD92-789334F5B209}" type="slidenum">
              <a:rPr lang="de-DE" altLang="de-DE"/>
              <a:pPr/>
              <a:t>4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3227001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833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B995003-5CE2-4765-A332-420B97AA8FE5}" type="slidenum">
              <a:rPr lang="de-DE" altLang="de-DE">
                <a:solidFill>
                  <a:srgbClr val="000000"/>
                </a:solidFill>
              </a:rPr>
              <a:pPr/>
              <a:t>17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42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853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50BFE5F-3E31-4F56-8C51-567047263878}" type="slidenum">
              <a:rPr lang="de-DE" altLang="de-DE">
                <a:solidFill>
                  <a:srgbClr val="000000"/>
                </a:solidFill>
              </a:rPr>
              <a:pPr/>
              <a:t>18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36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8739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07C0EA6-9D5C-4348-A629-97D491C0ADA8}" type="slidenum">
              <a:rPr lang="de-DE" altLang="de-DE">
                <a:solidFill>
                  <a:srgbClr val="000000"/>
                </a:solidFill>
              </a:rPr>
              <a:pPr/>
              <a:t>19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74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894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E56BDDA-047E-40E3-AEAE-17E6A1C612A3}" type="slidenum">
              <a:rPr lang="de-DE" altLang="de-DE">
                <a:solidFill>
                  <a:srgbClr val="000000"/>
                </a:solidFill>
              </a:rPr>
              <a:pPr/>
              <a:t>20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97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914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D2DB09C-4CA2-4DD4-B23B-194A9BC1CB80}" type="slidenum">
              <a:rPr lang="de-DE" altLang="de-DE">
                <a:solidFill>
                  <a:srgbClr val="000000"/>
                </a:solidFill>
              </a:rPr>
              <a:pPr/>
              <a:t>21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28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945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6B88136-DF78-4AF2-B7F0-91BD4AC20F5A}" type="slidenum">
              <a:rPr lang="de-DE" altLang="de-DE">
                <a:solidFill>
                  <a:srgbClr val="000000"/>
                </a:solidFill>
              </a:rPr>
              <a:pPr/>
              <a:t>23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0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9661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80390D0-8A69-456F-ADF4-1152F025658C}" type="slidenum">
              <a:rPr lang="de-DE" altLang="de-DE">
                <a:solidFill>
                  <a:srgbClr val="000000"/>
                </a:solidFill>
              </a:rPr>
              <a:pPr/>
              <a:t>24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78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986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5B29BF7-9C80-4A0E-B9A9-6DF71C437F51}" type="slidenum">
              <a:rPr lang="de-DE" altLang="de-DE">
                <a:solidFill>
                  <a:srgbClr val="000000"/>
                </a:solidFill>
              </a:rPr>
              <a:pPr/>
              <a:t>25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2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7293016-8A4D-428F-A584-CB5E1913544A}" type="slidenum">
              <a:rPr lang="en-GB" altLang="en-US"/>
              <a:pPr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9908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7EF564-0E03-46AD-8A22-4B96EC271C01}" type="slidenum">
              <a:rPr lang="en-GB" altLang="en-US"/>
              <a:pPr/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8773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628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E3CE510-F639-40BA-82E7-6383211B796C}" type="slidenum">
              <a:rPr lang="de-DE" altLang="de-DE">
                <a:solidFill>
                  <a:srgbClr val="000000"/>
                </a:solidFill>
              </a:rPr>
              <a:pPr/>
              <a:t>6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71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5983B42-F26C-43C6-8BEB-CAFBEFCB8549}" type="slidenum">
              <a:rPr lang="en-GB" altLang="en-US"/>
              <a:pPr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9423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C9C95D-B4ED-437A-AD57-9F62785EEB00}" type="slidenum">
              <a:rPr lang="en-GB" altLang="en-US"/>
              <a:pPr/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5188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4042971-0A53-4046-906E-D38814E2D998}" type="slidenum">
              <a:rPr lang="en-GB" altLang="en-US"/>
              <a:pPr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04021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3685ED0-45D8-4A03-A684-F15AA8DF62A9}" type="slidenum">
              <a:rPr lang="en-GB" altLang="en-US"/>
              <a:pPr/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3879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8F8BC15-CFF2-42D4-B4E8-39304EBE56CE}" type="slidenum">
              <a:rPr lang="en-GB" altLang="en-US"/>
              <a:pPr/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8890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0384894-F7DF-4B40-9EE0-5AB7BC208F26}" type="slidenum">
              <a:rPr lang="en-GB" altLang="en-US"/>
              <a:pPr/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6910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E29C7CD-177A-4854-9E40-3D4A07E40032}" type="slidenum">
              <a:rPr lang="en-GB" altLang="en-US"/>
              <a:pPr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8702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2D0A5DE-2857-445B-8F62-3665C0FB2555}" type="slidenum">
              <a:rPr lang="en-GB" altLang="en-US"/>
              <a:pPr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6099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F6036BC-770D-4A4E-8A46-D4AFBED87D3A}" type="slidenum">
              <a:rPr lang="en-GB" altLang="en-US"/>
              <a:pPr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464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3752D39-69AD-43A0-9FD1-7C0F70E345C4}" type="slidenum">
              <a:rPr lang="en-GB" altLang="en-US"/>
              <a:pPr/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267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64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EBDD8B-0540-4ED8-87C1-A3B477CBF278}" type="slidenum">
              <a:rPr lang="de-DE" altLang="de-DE">
                <a:solidFill>
                  <a:srgbClr val="000000"/>
                </a:solidFill>
              </a:rPr>
              <a:pPr/>
              <a:t>7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99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05B9183-E25D-493F-ACA3-306FDA687DDD}" type="slidenum">
              <a:rPr lang="en-GB" altLang="en-US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94341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0DD5C7C-29FC-48D9-A012-41903381E8C2}" type="slidenum">
              <a:rPr lang="en-GB" altLang="en-US"/>
              <a:pPr/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73891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278236-806B-4EA5-98AC-0C831BA19F48}" type="slidenum">
              <a:rPr lang="en-GB" altLang="en-US"/>
              <a:pPr/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19604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47542B7-1E31-4F02-9F83-F6A3544BFB4B}" type="slidenum">
              <a:rPr lang="en-GB" altLang="en-US"/>
              <a:pPr/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6666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D66507E-1B86-44D0-8D9C-8BEBFF90BBA0}" type="slidenum">
              <a:rPr lang="en-GB" altLang="en-US"/>
              <a:pPr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0687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FA20C06-7729-4D47-947C-FA2F3E74C6AA}" type="slidenum">
              <a:rPr lang="en-GB" altLang="en-US"/>
              <a:pPr/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93411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93BCC8C-D2D8-4CC7-9802-56B15535520D}" type="slidenum">
              <a:rPr lang="en-GB" altLang="en-US"/>
              <a:pPr/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69443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860148A-1072-48A1-8229-1256BFDCE085}" type="slidenum">
              <a:rPr lang="en-GB" altLang="en-US"/>
              <a:pPr/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08702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27D732-9A9F-4C5F-9C75-869FC7D4A1D8}" type="slidenum">
              <a:rPr lang="en-GB" altLang="en-US"/>
              <a:pPr/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95887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89169CD-92E0-49AB-8E41-F68370137F4C}" type="slidenum">
              <a:rPr lang="en-GB" altLang="en-US"/>
              <a:pPr/>
              <a:t>47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9409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679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5B423F7-EE15-4911-A415-00DCEFF32DDE}" type="slidenum">
              <a:rPr lang="de-DE" altLang="de-DE">
                <a:solidFill>
                  <a:srgbClr val="000000"/>
                </a:solidFill>
              </a:rPr>
              <a:pPr/>
              <a:t>9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1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7101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F4796F0-3872-4945-AD21-42DEEFB1A674}" type="slidenum">
              <a:rPr lang="de-DE" altLang="de-DE">
                <a:solidFill>
                  <a:srgbClr val="000000"/>
                </a:solidFill>
              </a:rPr>
              <a:pPr/>
              <a:t>11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9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730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1D63F12-6DAF-4EE9-A5D2-0677E33900C0}" type="slidenum">
              <a:rPr lang="de-DE" altLang="de-DE">
                <a:solidFill>
                  <a:srgbClr val="000000"/>
                </a:solidFill>
              </a:rPr>
              <a:pPr/>
              <a:t>12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51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7613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1E1DF44-9C48-4C5E-8430-C6F910109B9C}" type="slidenum">
              <a:rPr lang="de-DE" altLang="de-DE">
                <a:solidFill>
                  <a:srgbClr val="000000"/>
                </a:solidFill>
              </a:rPr>
              <a:pPr/>
              <a:t>13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23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781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AAC5E74-D439-4B7E-8586-68A479B07026}" type="slidenum">
              <a:rPr lang="de-DE" altLang="de-DE">
                <a:solidFill>
                  <a:srgbClr val="000000"/>
                </a:solidFill>
              </a:rPr>
              <a:pPr/>
              <a:t>14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88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18022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073C160-B4F3-4C67-B418-01173CFEC70F}" type="slidenum">
              <a:rPr lang="de-DE" altLang="de-DE">
                <a:solidFill>
                  <a:srgbClr val="000000"/>
                </a:solidFill>
              </a:rPr>
              <a:pPr/>
              <a:t>15</a:t>
            </a:fld>
            <a:endParaRPr lang="en-GB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wagner\AppData\Local\Microsoft\Windows\Temporary Internet Files\Content.Outlook\SWN8Z4MB\erde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807"/>
            <a:ext cx="13004800" cy="6750748"/>
          </a:xfrm>
          <a:prstGeom prst="rect">
            <a:avLst/>
          </a:prstGeom>
          <a:noFill/>
        </p:spPr>
      </p:pic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13181" y="384000"/>
            <a:ext cx="5433028" cy="614116"/>
          </a:xfrm>
          <a:prstGeom prst="rect">
            <a:avLst/>
          </a:prstGeom>
        </p:spPr>
        <p:txBody>
          <a:bodyPr lIns="130046" tIns="65023" rIns="130046" bIns="65023"/>
          <a:lstStyle>
            <a:lvl1pPr marL="0" indent="0" algn="l">
              <a:spcBef>
                <a:spcPts val="0"/>
              </a:spcBef>
              <a:buNone/>
              <a:defRPr kumimoji="0" lang="de-DE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SUBLINE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713180" y="994904"/>
            <a:ext cx="5427167" cy="2151663"/>
          </a:xfrm>
          <a:prstGeom prst="rect">
            <a:avLst/>
          </a:prstGeom>
        </p:spPr>
        <p:txBody>
          <a:bodyPr lIns="130046" tIns="65023" rIns="130046" bIns="65023"/>
          <a:lstStyle>
            <a:lvl1pPr marL="0" indent="0" algn="l">
              <a:buNone/>
              <a:defRPr sz="240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HEADLINE OF PRESENTATION</a:t>
            </a:r>
            <a:endParaRPr lang="de-DE" dirty="0"/>
          </a:p>
        </p:txBody>
      </p:sp>
      <p:sp>
        <p:nvSpPr>
          <p:cNvPr id="16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838562" y="6987511"/>
            <a:ext cx="2560284" cy="336091"/>
          </a:xfrm>
          <a:prstGeom prst="rect">
            <a:avLst/>
          </a:prstGeom>
        </p:spPr>
        <p:txBody>
          <a:bodyPr lIns="130046" tIns="65023" rIns="130046" bIns="65023"/>
          <a:lstStyle>
            <a:lvl1pPr marL="0" indent="0" algn="l">
              <a:spcBef>
                <a:spcPts val="0"/>
              </a:spcBef>
              <a:buNone/>
              <a:defRPr kumimoji="0" lang="de-DE" sz="9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aUTHOR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/>
          <p:cNvSpPr txBox="1">
            <a:spLocks noChangeArrowheads="1"/>
          </p:cNvSpPr>
          <p:nvPr userDrawn="1"/>
        </p:nvSpPr>
        <p:spPr bwMode="auto">
          <a:xfrm>
            <a:off x="870373" y="1608667"/>
            <a:ext cx="10649374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4" tIns="65021" rIns="130044" bIns="65021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de-DE" altLang="de-DE" sz="2560" smtClean="0">
              <a:solidFill>
                <a:srgbClr val="000000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767363" y="1810469"/>
            <a:ext cx="11367663" cy="4066257"/>
          </a:xfrm>
          <a:prstGeom prst="rect">
            <a:avLst/>
          </a:prstGeom>
        </p:spPr>
        <p:txBody>
          <a:bodyPr lIns="173390" tIns="86695" rIns="173390" bIns="86695"/>
          <a:lstStyle>
            <a:lvl1pPr marL="261890" indent="-26189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12493" indent="-252860">
              <a:defRPr sz="1387">
                <a:latin typeface="Arial" pitchFamily="34" charset="0"/>
                <a:cs typeface="Arial" pitchFamily="34" charset="0"/>
              </a:defRPr>
            </a:lvl2pPr>
            <a:lvl3pPr marL="767609" indent="-259634">
              <a:defRPr sz="1173">
                <a:latin typeface="Arial" pitchFamily="34" charset="0"/>
                <a:cs typeface="Arial" pitchFamily="34" charset="0"/>
              </a:defRPr>
            </a:lvl3pPr>
            <a:lvl4pPr marL="1020470" indent="-250603">
              <a:defRPr sz="1173">
                <a:latin typeface="Arial" pitchFamily="34" charset="0"/>
                <a:cs typeface="Arial" pitchFamily="34" charset="0"/>
              </a:defRPr>
            </a:lvl4pPr>
            <a:lvl5pPr marL="1275588" indent="-257376">
              <a:defRPr sz="1173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0" name="Titel 6"/>
          <p:cNvSpPr>
            <a:spLocks noGrp="1"/>
          </p:cNvSpPr>
          <p:nvPr>
            <p:ph type="title"/>
          </p:nvPr>
        </p:nvSpPr>
        <p:spPr>
          <a:xfrm>
            <a:off x="767363" y="594995"/>
            <a:ext cx="11367663" cy="1219200"/>
          </a:xfrm>
          <a:prstGeom prst="rect">
            <a:avLst/>
          </a:prstGeom>
        </p:spPr>
        <p:txBody>
          <a:bodyPr lIns="173390" tIns="86695" rIns="173390" bIns="86695"/>
          <a:lstStyle>
            <a:lvl1pPr algn="l">
              <a:defRPr sz="2027" b="1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767118" y="277708"/>
            <a:ext cx="11367911" cy="307058"/>
          </a:xfrm>
          <a:prstGeom prst="rect">
            <a:avLst/>
          </a:prstGeom>
        </p:spPr>
        <p:txBody>
          <a:bodyPr lIns="173390" tIns="86695" rIns="173390" bIns="86695"/>
          <a:lstStyle>
            <a:lvl1pPr>
              <a:buNone/>
              <a:defRPr lang="de-DE" sz="747" kern="1200" cap="all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19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/>
          <p:cNvSpPr txBox="1">
            <a:spLocks noChangeArrowheads="1"/>
          </p:cNvSpPr>
          <p:nvPr userDrawn="1"/>
        </p:nvSpPr>
        <p:spPr bwMode="auto">
          <a:xfrm>
            <a:off x="870373" y="1608667"/>
            <a:ext cx="10649374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4" tIns="65021" rIns="130044" bIns="65021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de-DE" altLang="de-DE" sz="2560" smtClean="0">
              <a:solidFill>
                <a:srgbClr val="000000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767363" y="1810469"/>
            <a:ext cx="11367663" cy="4066257"/>
          </a:xfrm>
          <a:prstGeom prst="rect">
            <a:avLst/>
          </a:prstGeom>
        </p:spPr>
        <p:txBody>
          <a:bodyPr lIns="173390" tIns="86695" rIns="173390" bIns="86695"/>
          <a:lstStyle>
            <a:lvl1pPr marL="261890" indent="-26189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12493" indent="-252860">
              <a:defRPr sz="1387">
                <a:latin typeface="Arial" pitchFamily="34" charset="0"/>
                <a:cs typeface="Arial" pitchFamily="34" charset="0"/>
              </a:defRPr>
            </a:lvl2pPr>
            <a:lvl3pPr marL="767609" indent="-259634">
              <a:defRPr sz="1173">
                <a:latin typeface="Arial" pitchFamily="34" charset="0"/>
                <a:cs typeface="Arial" pitchFamily="34" charset="0"/>
              </a:defRPr>
            </a:lvl3pPr>
            <a:lvl4pPr marL="1020470" indent="-250603">
              <a:defRPr sz="1173">
                <a:latin typeface="Arial" pitchFamily="34" charset="0"/>
                <a:cs typeface="Arial" pitchFamily="34" charset="0"/>
              </a:defRPr>
            </a:lvl4pPr>
            <a:lvl5pPr marL="1275588" indent="-257376">
              <a:defRPr sz="1173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0" name="Titel 6"/>
          <p:cNvSpPr>
            <a:spLocks noGrp="1"/>
          </p:cNvSpPr>
          <p:nvPr>
            <p:ph type="title"/>
          </p:nvPr>
        </p:nvSpPr>
        <p:spPr>
          <a:xfrm>
            <a:off x="767363" y="594995"/>
            <a:ext cx="11367663" cy="1219200"/>
          </a:xfrm>
          <a:prstGeom prst="rect">
            <a:avLst/>
          </a:prstGeom>
        </p:spPr>
        <p:txBody>
          <a:bodyPr lIns="173390" tIns="86695" rIns="173390" bIns="86695"/>
          <a:lstStyle>
            <a:lvl1pPr algn="l">
              <a:defRPr sz="2027" b="1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767118" y="277708"/>
            <a:ext cx="11367911" cy="307058"/>
          </a:xfrm>
          <a:prstGeom prst="rect">
            <a:avLst/>
          </a:prstGeom>
        </p:spPr>
        <p:txBody>
          <a:bodyPr lIns="173390" tIns="86695" rIns="173390" bIns="86695"/>
          <a:lstStyle>
            <a:lvl1pPr>
              <a:buNone/>
              <a:defRPr lang="de-DE" sz="747" kern="1200" cap="all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4032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/>
          <p:cNvSpPr txBox="1">
            <a:spLocks noChangeArrowheads="1"/>
          </p:cNvSpPr>
          <p:nvPr userDrawn="1"/>
        </p:nvSpPr>
        <p:spPr bwMode="auto">
          <a:xfrm>
            <a:off x="870373" y="1608667"/>
            <a:ext cx="10649374" cy="52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4" tIns="65021" rIns="130044" bIns="65021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de-DE" altLang="de-DE" sz="2560" smtClean="0">
              <a:solidFill>
                <a:srgbClr val="000000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767363" y="1810469"/>
            <a:ext cx="11367663" cy="4066257"/>
          </a:xfrm>
          <a:prstGeom prst="rect">
            <a:avLst/>
          </a:prstGeom>
        </p:spPr>
        <p:txBody>
          <a:bodyPr lIns="173390" tIns="86695" rIns="173390" bIns="86695"/>
          <a:lstStyle>
            <a:lvl1pPr marL="261890" indent="-261890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12493" indent="-252860">
              <a:defRPr sz="1387">
                <a:latin typeface="Arial" pitchFamily="34" charset="0"/>
                <a:cs typeface="Arial" pitchFamily="34" charset="0"/>
              </a:defRPr>
            </a:lvl2pPr>
            <a:lvl3pPr marL="767609" indent="-259634">
              <a:defRPr sz="1173">
                <a:latin typeface="Arial" pitchFamily="34" charset="0"/>
                <a:cs typeface="Arial" pitchFamily="34" charset="0"/>
              </a:defRPr>
            </a:lvl3pPr>
            <a:lvl4pPr marL="1020470" indent="-250603">
              <a:defRPr sz="1173">
                <a:latin typeface="Arial" pitchFamily="34" charset="0"/>
                <a:cs typeface="Arial" pitchFamily="34" charset="0"/>
              </a:defRPr>
            </a:lvl4pPr>
            <a:lvl5pPr marL="1275588" indent="-257376">
              <a:defRPr sz="1173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0" name="Titel 6"/>
          <p:cNvSpPr>
            <a:spLocks noGrp="1"/>
          </p:cNvSpPr>
          <p:nvPr>
            <p:ph type="title"/>
          </p:nvPr>
        </p:nvSpPr>
        <p:spPr>
          <a:xfrm>
            <a:off x="767363" y="594995"/>
            <a:ext cx="11367663" cy="1219200"/>
          </a:xfrm>
          <a:prstGeom prst="rect">
            <a:avLst/>
          </a:prstGeom>
        </p:spPr>
        <p:txBody>
          <a:bodyPr lIns="173390" tIns="86695" rIns="173390" bIns="86695"/>
          <a:lstStyle>
            <a:lvl1pPr algn="l">
              <a:defRPr sz="2027" b="1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767118" y="277708"/>
            <a:ext cx="11367911" cy="307058"/>
          </a:xfrm>
          <a:prstGeom prst="rect">
            <a:avLst/>
          </a:prstGeom>
        </p:spPr>
        <p:txBody>
          <a:bodyPr lIns="173390" tIns="86695" rIns="173390" bIns="86695"/>
          <a:lstStyle>
            <a:lvl1pPr>
              <a:buNone/>
              <a:defRPr lang="de-DE" sz="747" kern="1200" cap="all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549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7" y="6510868"/>
            <a:ext cx="1845733" cy="46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197187"/>
            <a:ext cx="9753600" cy="2546773"/>
          </a:xfrm>
          <a:prstGeom prst="rect">
            <a:avLst/>
          </a:prstGeo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42174"/>
            <a:ext cx="9753600" cy="17661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94080" y="6780107"/>
            <a:ext cx="2926080" cy="3894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C7363-556B-4925-8416-6808C97BF15A}" type="datetimeFigureOut">
              <a:rPr lang="en-GB"/>
              <a:pPr>
                <a:defRPr/>
              </a:pPr>
              <a:t>26/07/2017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07840" y="6780107"/>
            <a:ext cx="4389120" cy="38946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4640" y="6780107"/>
            <a:ext cx="2926080" cy="389467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F05D59-FCEA-4010-9C8C-CB159E37EE76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833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869774" y="1609373"/>
            <a:ext cx="10650783" cy="53142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67363" y="1810468"/>
            <a:ext cx="11367663" cy="4066257"/>
          </a:xfrm>
          <a:prstGeom prst="rect">
            <a:avLst/>
          </a:prstGeom>
        </p:spPr>
        <p:txBody>
          <a:bodyPr lIns="130046" tIns="65023" rIns="130046" bIns="65023"/>
          <a:lstStyle>
            <a:lvl1pPr marL="261898" indent="-261898"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12508" indent="-252867">
              <a:defRPr sz="1400">
                <a:latin typeface="Arial" pitchFamily="34" charset="0"/>
                <a:cs typeface="Arial" pitchFamily="34" charset="0"/>
              </a:defRPr>
            </a:lvl2pPr>
            <a:lvl3pPr marL="767632" indent="-259641">
              <a:defRPr sz="1200">
                <a:latin typeface="Arial" pitchFamily="34" charset="0"/>
                <a:cs typeface="Arial" pitchFamily="34" charset="0"/>
              </a:defRPr>
            </a:lvl3pPr>
            <a:lvl4pPr marL="1020500" indent="-250610">
              <a:defRPr sz="1200">
                <a:latin typeface="Arial" pitchFamily="34" charset="0"/>
                <a:cs typeface="Arial" pitchFamily="34" charset="0"/>
              </a:defRPr>
            </a:lvl4pPr>
            <a:lvl5pPr marL="1275625" indent="-257383"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10" name="Titel 6"/>
          <p:cNvSpPr>
            <a:spLocks noGrp="1"/>
          </p:cNvSpPr>
          <p:nvPr>
            <p:ph type="title" hasCustomPrompt="1"/>
          </p:nvPr>
        </p:nvSpPr>
        <p:spPr>
          <a:xfrm>
            <a:off x="767363" y="594995"/>
            <a:ext cx="11367663" cy="1219200"/>
          </a:xfrm>
          <a:prstGeom prst="rect">
            <a:avLst/>
          </a:prstGeom>
        </p:spPr>
        <p:txBody>
          <a:bodyPr lIns="130046" tIns="65023" rIns="130046" bIns="65023"/>
          <a:lstStyle>
            <a:lvl1pPr algn="l">
              <a:defRPr sz="2400" b="1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CLICK TO CHANGE HEADLINE</a:t>
            </a:r>
            <a:endParaRPr lang="de-DE" dirty="0"/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7115" y="277707"/>
            <a:ext cx="11367912" cy="30705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buNone/>
              <a:defRPr lang="de-DE" sz="1200" kern="1200" cap="all" baseline="0" dirty="0" smtClean="0">
                <a:solidFill>
                  <a:srgbClr val="9C9D9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CHAPTER HEADLINE</a:t>
            </a:r>
            <a:endParaRPr lang="de-DE" dirty="0"/>
          </a:p>
        </p:txBody>
      </p:sp>
      <p:sp>
        <p:nvSpPr>
          <p:cNvPr id="7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8562" y="6987511"/>
            <a:ext cx="2560284" cy="336091"/>
          </a:xfrm>
          <a:prstGeom prst="rect">
            <a:avLst/>
          </a:prstGeom>
        </p:spPr>
        <p:txBody>
          <a:bodyPr lIns="130046" tIns="65023" rIns="130046" bIns="65023"/>
          <a:lstStyle>
            <a:lvl1pPr marL="0" indent="0" algn="l">
              <a:spcBef>
                <a:spcPts val="0"/>
              </a:spcBef>
              <a:buNone/>
              <a:defRPr kumimoji="0" lang="de-DE" sz="9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25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869774" y="1609373"/>
            <a:ext cx="10650783" cy="53142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de-DE" dirty="0"/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2"/>
          </p:nvPr>
        </p:nvSpPr>
        <p:spPr>
          <a:xfrm>
            <a:off x="767363" y="1815042"/>
            <a:ext cx="11367912" cy="4095609"/>
          </a:xfrm>
          <a:prstGeom prst="rect">
            <a:avLst/>
          </a:prstGeom>
        </p:spPr>
        <p:txBody>
          <a:bodyPr lIns="130046" tIns="65023" rIns="130046" bIns="65023"/>
          <a:lstStyle>
            <a:lvl1pPr marL="261898" indent="-228033"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Diagramm	</a:t>
            </a:r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 hasCustomPrompt="1"/>
          </p:nvPr>
        </p:nvSpPr>
        <p:spPr>
          <a:xfrm>
            <a:off x="767363" y="594995"/>
            <a:ext cx="11367663" cy="1219200"/>
          </a:xfrm>
          <a:prstGeom prst="rect">
            <a:avLst/>
          </a:prstGeom>
        </p:spPr>
        <p:txBody>
          <a:bodyPr lIns="130046" tIns="65023" rIns="130046" bIns="65023"/>
          <a:lstStyle>
            <a:lvl1pPr algn="l">
              <a:defRPr sz="2400" b="1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CLICK TO CHANGE HEADLINE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7115" y="277707"/>
            <a:ext cx="11367912" cy="30705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buNone/>
              <a:defRPr lang="de-DE" sz="1200" kern="1200" baseline="0" dirty="0" smtClean="0">
                <a:solidFill>
                  <a:srgbClr val="9C9D9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CHAPTER HEADLINE</a:t>
            </a:r>
            <a:endParaRPr lang="de-DE" dirty="0"/>
          </a:p>
        </p:txBody>
      </p:sp>
      <p:sp>
        <p:nvSpPr>
          <p:cNvPr id="7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8562" y="6987511"/>
            <a:ext cx="2560284" cy="336091"/>
          </a:xfrm>
          <a:prstGeom prst="rect">
            <a:avLst/>
          </a:prstGeom>
        </p:spPr>
        <p:txBody>
          <a:bodyPr lIns="130046" tIns="65023" rIns="130046" bIns="65023"/>
          <a:lstStyle>
            <a:lvl1pPr marL="0" indent="0" algn="l">
              <a:spcBef>
                <a:spcPts val="0"/>
              </a:spcBef>
              <a:buNone/>
              <a:defRPr kumimoji="0" lang="de-DE" sz="9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25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weiter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869774" y="1609373"/>
            <a:ext cx="10650783" cy="53142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 hasCustomPrompt="1"/>
          </p:nvPr>
        </p:nvSpPr>
        <p:spPr>
          <a:xfrm>
            <a:off x="767363" y="594995"/>
            <a:ext cx="11367663" cy="1219200"/>
          </a:xfrm>
          <a:prstGeom prst="rect">
            <a:avLst/>
          </a:prstGeom>
        </p:spPr>
        <p:txBody>
          <a:bodyPr lIns="130046" tIns="65023" rIns="130046" bIns="65023"/>
          <a:lstStyle>
            <a:lvl1pPr algn="l">
              <a:defRPr sz="2400" b="1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CLICK TO CHANGE HEADLINE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7115" y="277707"/>
            <a:ext cx="11367912" cy="30705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buNone/>
              <a:defRPr lang="de-DE" sz="1200" kern="1200" baseline="0" dirty="0" smtClean="0">
                <a:solidFill>
                  <a:srgbClr val="9C9D9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CHAPTER HEADLINE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 hasCustomPrompt="1"/>
          </p:nvPr>
        </p:nvSpPr>
        <p:spPr>
          <a:xfrm>
            <a:off x="767645" y="1814196"/>
            <a:ext cx="11367912" cy="4095609"/>
          </a:xfrm>
          <a:prstGeom prst="rect">
            <a:avLst/>
          </a:prstGeom>
        </p:spPr>
        <p:txBody>
          <a:bodyPr lIns="130046" tIns="65023" rIns="130046" bIns="65023"/>
          <a:lstStyle>
            <a:lvl1pPr marL="261898" indent="-261898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2508" indent="-252867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4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67632" indent="-257383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2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0500" indent="-261898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2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75625" indent="-246095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2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err="1" smtClean="0"/>
              <a:t>second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/>
          </a:p>
        </p:txBody>
      </p:sp>
      <p:sp>
        <p:nvSpPr>
          <p:cNvPr id="7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8562" y="6987511"/>
            <a:ext cx="2560284" cy="336091"/>
          </a:xfrm>
          <a:prstGeom prst="rect">
            <a:avLst/>
          </a:prstGeom>
        </p:spPr>
        <p:txBody>
          <a:bodyPr lIns="130046" tIns="65023" rIns="130046" bIns="65023"/>
          <a:lstStyle>
            <a:lvl1pPr marL="0" indent="0" algn="l">
              <a:spcBef>
                <a:spcPts val="0"/>
              </a:spcBef>
              <a:buNone/>
              <a:defRPr kumimoji="0" lang="de-DE" sz="9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25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weiterte Se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869774" y="1609373"/>
            <a:ext cx="10650783" cy="53142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de-DE" dirty="0"/>
          </a:p>
        </p:txBody>
      </p:sp>
      <p:sp>
        <p:nvSpPr>
          <p:cNvPr id="11" name="Titel 6"/>
          <p:cNvSpPr>
            <a:spLocks noGrp="1"/>
          </p:cNvSpPr>
          <p:nvPr>
            <p:ph type="title" hasCustomPrompt="1"/>
          </p:nvPr>
        </p:nvSpPr>
        <p:spPr>
          <a:xfrm>
            <a:off x="767363" y="594995"/>
            <a:ext cx="11367663" cy="1219200"/>
          </a:xfrm>
          <a:prstGeom prst="rect">
            <a:avLst/>
          </a:prstGeom>
        </p:spPr>
        <p:txBody>
          <a:bodyPr lIns="130046" tIns="65023" rIns="130046" bIns="65023"/>
          <a:lstStyle>
            <a:lvl1pPr algn="l">
              <a:defRPr sz="2400" b="1" cap="all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CLICK TO CHANGE HEADLINE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7115" y="277707"/>
            <a:ext cx="11367912" cy="307058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buNone/>
              <a:defRPr lang="de-DE" sz="1200" kern="1200" baseline="0" dirty="0" smtClean="0">
                <a:solidFill>
                  <a:srgbClr val="9C9D9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CHAPTER HEADLINE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4" hasCustomPrompt="1"/>
          </p:nvPr>
        </p:nvSpPr>
        <p:spPr>
          <a:xfrm>
            <a:off x="767646" y="1814196"/>
            <a:ext cx="5632344" cy="4095609"/>
          </a:xfrm>
          <a:prstGeom prst="rect">
            <a:avLst/>
          </a:prstGeom>
        </p:spPr>
        <p:txBody>
          <a:bodyPr lIns="130046" tIns="65023" rIns="130046" bIns="65023"/>
          <a:lstStyle>
            <a:lvl1pPr marL="261898" indent="-261898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2508" indent="-252867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7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67632" indent="-257383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7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0500" indent="-261898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7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75625" indent="-246095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7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</p:txBody>
      </p:sp>
      <p:sp>
        <p:nvSpPr>
          <p:cNvPr id="7" name="Inhaltsplatzhalter 8"/>
          <p:cNvSpPr>
            <a:spLocks noGrp="1"/>
          </p:cNvSpPr>
          <p:nvPr>
            <p:ph sz="quarter" idx="15" hasCustomPrompt="1"/>
          </p:nvPr>
        </p:nvSpPr>
        <p:spPr>
          <a:xfrm>
            <a:off x="6502400" y="1814196"/>
            <a:ext cx="5632344" cy="4095609"/>
          </a:xfrm>
          <a:prstGeom prst="rect">
            <a:avLst/>
          </a:prstGeom>
        </p:spPr>
        <p:txBody>
          <a:bodyPr lIns="130046" tIns="65023" rIns="130046" bIns="65023"/>
          <a:lstStyle>
            <a:lvl1pPr marL="261898" indent="-261898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6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12508" indent="-252867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7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67632" indent="-257383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7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20500" indent="-261898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700" kern="1200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275625" indent="-246095" algn="l" defTabSz="1300460" rtl="0" eaLnBrk="1" latinLnBrk="0" hangingPunct="1">
              <a:spcBef>
                <a:spcPct val="20000"/>
              </a:spcBef>
              <a:buFont typeface="Arial" pitchFamily="34" charset="0"/>
              <a:defRPr lang="de-DE" sz="170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text</a:t>
            </a:r>
            <a:endParaRPr lang="de-DE" dirty="0" smtClean="0"/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838562" y="6987511"/>
            <a:ext cx="2560284" cy="336091"/>
          </a:xfrm>
          <a:prstGeom prst="rect">
            <a:avLst/>
          </a:prstGeom>
        </p:spPr>
        <p:txBody>
          <a:bodyPr lIns="130046" tIns="65023" rIns="130046" bIns="65023"/>
          <a:lstStyle>
            <a:lvl1pPr marL="0" indent="0" algn="l">
              <a:spcBef>
                <a:spcPts val="0"/>
              </a:spcBef>
              <a:buNone/>
              <a:defRPr kumimoji="0" lang="de-DE" sz="9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aUTHOR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25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wagner\AppData\Local\Microsoft\Windows\Temporary Internet Files\Content.Outlook\SWN8Z4MB\erde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807"/>
            <a:ext cx="13004800" cy="6750748"/>
          </a:xfrm>
          <a:prstGeom prst="rect">
            <a:avLst/>
          </a:prstGeom>
          <a:noFill/>
        </p:spPr>
      </p:pic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610768" y="5193666"/>
            <a:ext cx="6145213" cy="1126630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7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38562" y="6987511"/>
            <a:ext cx="2560284" cy="336091"/>
          </a:xfrm>
          <a:prstGeom prst="rect">
            <a:avLst/>
          </a:prstGeom>
        </p:spPr>
        <p:txBody>
          <a:bodyPr lIns="130046" tIns="65023" rIns="130046" bIns="65023"/>
          <a:lstStyle>
            <a:lvl1pPr marL="0" indent="0" algn="l">
              <a:spcBef>
                <a:spcPts val="0"/>
              </a:spcBef>
              <a:buNone/>
              <a:defRPr kumimoji="0" lang="de-DE" sz="9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de-DE" dirty="0" err="1" smtClean="0"/>
              <a:t>aUTHOR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/>
          <p:cNvSpPr txBox="1">
            <a:spLocks noChangeArrowheads="1"/>
          </p:cNvSpPr>
          <p:nvPr userDrawn="1"/>
        </p:nvSpPr>
        <p:spPr bwMode="auto">
          <a:xfrm>
            <a:off x="870373" y="1608667"/>
            <a:ext cx="10649374" cy="55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18" tIns="65009" rIns="130018" bIns="65009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de-DE" altLang="de-DE" sz="2773" smtClean="0">
              <a:solidFill>
                <a:srgbClr val="000000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767363" y="1810474"/>
            <a:ext cx="11367663" cy="4066257"/>
          </a:xfrm>
          <a:prstGeom prst="rect">
            <a:avLst/>
          </a:prstGeom>
        </p:spPr>
        <p:txBody>
          <a:bodyPr lIns="121892" tIns="60946" rIns="121892" bIns="60946"/>
          <a:lstStyle>
            <a:lvl1pPr marL="261850" indent="-261850">
              <a:defRPr sz="224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12412" indent="-252822">
              <a:defRPr sz="2027">
                <a:latin typeface="Arial" pitchFamily="34" charset="0"/>
                <a:cs typeface="Arial" pitchFamily="34" charset="0"/>
              </a:defRPr>
            </a:lvl2pPr>
            <a:lvl3pPr marL="767492" indent="-259593">
              <a:defRPr sz="1707">
                <a:latin typeface="Arial" pitchFamily="34" charset="0"/>
                <a:cs typeface="Arial" pitchFamily="34" charset="0"/>
              </a:defRPr>
            </a:lvl3pPr>
            <a:lvl4pPr marL="1020312" indent="-250565">
              <a:defRPr sz="1707">
                <a:latin typeface="Arial" pitchFamily="34" charset="0"/>
                <a:cs typeface="Arial" pitchFamily="34" charset="0"/>
              </a:defRPr>
            </a:lvl4pPr>
            <a:lvl5pPr marL="1275391" indent="-257337">
              <a:defRPr sz="1707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0" name="Titel 6"/>
          <p:cNvSpPr>
            <a:spLocks noGrp="1"/>
          </p:cNvSpPr>
          <p:nvPr>
            <p:ph type="title"/>
          </p:nvPr>
        </p:nvSpPr>
        <p:spPr>
          <a:xfrm>
            <a:off x="767363" y="594995"/>
            <a:ext cx="11367663" cy="1219200"/>
          </a:xfrm>
          <a:prstGeom prst="rect">
            <a:avLst/>
          </a:prstGeom>
        </p:spPr>
        <p:txBody>
          <a:bodyPr lIns="121892" tIns="60946" rIns="121892" bIns="60946"/>
          <a:lstStyle>
            <a:lvl1pPr algn="l">
              <a:defRPr sz="288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767119" y="277708"/>
            <a:ext cx="11367911" cy="307058"/>
          </a:xfrm>
          <a:prstGeom prst="rect">
            <a:avLst/>
          </a:prstGeom>
        </p:spPr>
        <p:txBody>
          <a:bodyPr lIns="121892" tIns="60946" rIns="121892" bIns="60946"/>
          <a:lstStyle>
            <a:lvl1pPr>
              <a:buNone/>
              <a:defRPr lang="de-DE" sz="1173" kern="1200" baseline="0" dirty="0" smtClean="0">
                <a:solidFill>
                  <a:srgbClr val="9C9D9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60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5"/>
          <p:cNvSpPr txBox="1">
            <a:spLocks noChangeArrowheads="1"/>
          </p:cNvSpPr>
          <p:nvPr userDrawn="1"/>
        </p:nvSpPr>
        <p:spPr bwMode="auto">
          <a:xfrm>
            <a:off x="870373" y="1608667"/>
            <a:ext cx="10649374" cy="55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18" tIns="65009" rIns="130018" bIns="65009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de-DE" altLang="de-DE" sz="2773" smtClean="0">
              <a:solidFill>
                <a:srgbClr val="000000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767363" y="1810474"/>
            <a:ext cx="11367663" cy="4066257"/>
          </a:xfrm>
          <a:prstGeom prst="rect">
            <a:avLst/>
          </a:prstGeom>
        </p:spPr>
        <p:txBody>
          <a:bodyPr lIns="121892" tIns="60946" rIns="121892" bIns="60946"/>
          <a:lstStyle>
            <a:lvl1pPr marL="261850" indent="-261850">
              <a:defRPr sz="224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12412" indent="-252822">
              <a:defRPr sz="2027">
                <a:latin typeface="Arial" pitchFamily="34" charset="0"/>
                <a:cs typeface="Arial" pitchFamily="34" charset="0"/>
              </a:defRPr>
            </a:lvl2pPr>
            <a:lvl3pPr marL="767492" indent="-259593">
              <a:defRPr sz="1707">
                <a:latin typeface="Arial" pitchFamily="34" charset="0"/>
                <a:cs typeface="Arial" pitchFamily="34" charset="0"/>
              </a:defRPr>
            </a:lvl3pPr>
            <a:lvl4pPr marL="1020312" indent="-250565">
              <a:defRPr sz="1707">
                <a:latin typeface="Arial" pitchFamily="34" charset="0"/>
                <a:cs typeface="Arial" pitchFamily="34" charset="0"/>
              </a:defRPr>
            </a:lvl4pPr>
            <a:lvl5pPr marL="1275391" indent="-257337">
              <a:defRPr sz="1707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10" name="Titel 6"/>
          <p:cNvSpPr>
            <a:spLocks noGrp="1"/>
          </p:cNvSpPr>
          <p:nvPr>
            <p:ph type="title"/>
          </p:nvPr>
        </p:nvSpPr>
        <p:spPr>
          <a:xfrm>
            <a:off x="767363" y="594995"/>
            <a:ext cx="11367663" cy="1219200"/>
          </a:xfrm>
          <a:prstGeom prst="rect">
            <a:avLst/>
          </a:prstGeom>
        </p:spPr>
        <p:txBody>
          <a:bodyPr lIns="121892" tIns="60946" rIns="121892" bIns="60946"/>
          <a:lstStyle>
            <a:lvl1pPr algn="l">
              <a:defRPr sz="288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11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767119" y="277708"/>
            <a:ext cx="11367911" cy="307058"/>
          </a:xfrm>
          <a:prstGeom prst="rect">
            <a:avLst/>
          </a:prstGeom>
        </p:spPr>
        <p:txBody>
          <a:bodyPr lIns="121892" tIns="60946" rIns="121892" bIns="60946"/>
          <a:lstStyle>
            <a:lvl1pPr>
              <a:buNone/>
              <a:defRPr lang="de-DE" sz="1173" kern="1200" baseline="0" dirty="0" smtClean="0">
                <a:solidFill>
                  <a:srgbClr val="9C9D9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438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Akademie\Projekte\Powerpoint Master\2014\TRI_Bildmarke_strich_tran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8" t="27933"/>
          <a:stretch>
            <a:fillRect/>
          </a:stretch>
        </p:blipFill>
        <p:spPr bwMode="auto">
          <a:xfrm>
            <a:off x="0" y="0"/>
            <a:ext cx="6209454" cy="641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6718425" y="384001"/>
            <a:ext cx="5439837" cy="614115"/>
          </a:xfrm>
          <a:prstGeom prst="rect">
            <a:avLst/>
          </a:prstGeom>
        </p:spPr>
        <p:txBody>
          <a:bodyPr lIns="173390" tIns="86695" rIns="173390" bIns="86695"/>
          <a:lstStyle>
            <a:lvl1pPr marL="0" indent="0" algn="r">
              <a:spcBef>
                <a:spcPts val="0"/>
              </a:spcBef>
              <a:buNone/>
              <a:defRPr kumimoji="0" lang="de-DE" sz="1173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/>
          </p:nvPr>
        </p:nvSpPr>
        <p:spPr>
          <a:xfrm>
            <a:off x="6707862" y="994904"/>
            <a:ext cx="5427167" cy="2151663"/>
          </a:xfrm>
          <a:prstGeom prst="rect">
            <a:avLst/>
          </a:prstGeom>
        </p:spPr>
        <p:txBody>
          <a:bodyPr lIns="173390" tIns="86695" rIns="173390" bIns="86695"/>
          <a:lstStyle>
            <a:lvl1pPr marL="0" indent="0" algn="r">
              <a:buNone/>
              <a:defRPr sz="2347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169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4"/>
          <p:cNvSpPr txBox="1">
            <a:spLocks/>
          </p:cNvSpPr>
          <p:nvPr userDrawn="1"/>
        </p:nvSpPr>
        <p:spPr>
          <a:xfrm>
            <a:off x="846023" y="6841662"/>
            <a:ext cx="3198505" cy="195514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marL="487672" marR="0" lvl="0" indent="-487672" algn="l" defTabSz="13004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45DCF05F-9081-4344-BFDE-7B52B7C5CE84}" type="datetime1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487672" marR="0" lvl="0" indent="-487672" algn="l" defTabSz="130046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26.07.2017</a:t>
            </a:fld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/ </a:t>
            </a:r>
            <a:fld id="{B9CAB69C-20BF-4716-AEA2-E9776588D1E1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487672" marR="0" lvl="0" indent="-487672" algn="l" defTabSz="130046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‹Nr.›</a:t>
            </a:fld>
            <a:r>
              <a:rPr kumimoji="0" lang="de-DE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28" y="6731176"/>
            <a:ext cx="11002400" cy="61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60" r:id="rId3"/>
    <p:sldLayoutId id="2147483662" r:id="rId4"/>
    <p:sldLayoutId id="2147483664" r:id="rId5"/>
    <p:sldLayoutId id="2147483665" r:id="rId6"/>
    <p:sldLayoutId id="2147483678" r:id="rId7"/>
    <p:sldLayoutId id="2147483693" r:id="rId8"/>
    <p:sldLayoutId id="2147483696" r:id="rId9"/>
    <p:sldLayoutId id="2147483697" r:id="rId10"/>
    <p:sldLayoutId id="2147483698" r:id="rId11"/>
    <p:sldLayoutId id="2147483699" r:id="rId12"/>
    <p:sldLayoutId id="2147483701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130046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Font typeface="Arial" pitchFamily="34" charset="0"/>
        <a:buChar char="•"/>
        <a:defRPr lang="en-GB" sz="1000" kern="1200" baseline="0" dirty="0" smtClean="0">
          <a:solidFill>
            <a:srgbClr val="9C9D9D"/>
          </a:solidFill>
          <a:latin typeface="Arial" pitchFamily="34" charset="0"/>
          <a:ea typeface="+mn-ea"/>
          <a:cs typeface="Arial" pitchFamily="34" charset="0"/>
        </a:defRPr>
      </a:lvl1pPr>
      <a:lvl2pPr marL="1056623" indent="-406394" algn="l" defTabSz="130046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6.png"/><Relationship Id="rId4" Type="http://schemas.openxmlformats.org/officeDocument/2006/relationships/image" Target="../media/image1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26" Type="http://schemas.openxmlformats.org/officeDocument/2006/relationships/image" Target="../media/image35.jpeg"/><Relationship Id="rId3" Type="http://schemas.openxmlformats.org/officeDocument/2006/relationships/image" Target="../media/image12.jpeg"/><Relationship Id="rId21" Type="http://schemas.openxmlformats.org/officeDocument/2006/relationships/image" Target="../media/image30.jpeg"/><Relationship Id="rId34" Type="http://schemas.openxmlformats.org/officeDocument/2006/relationships/image" Target="../media/image43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5" Type="http://schemas.openxmlformats.org/officeDocument/2006/relationships/image" Target="../media/image34.jpeg"/><Relationship Id="rId33" Type="http://schemas.openxmlformats.org/officeDocument/2006/relationships/image" Target="../media/image42.jpeg"/><Relationship Id="rId38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29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24" Type="http://schemas.openxmlformats.org/officeDocument/2006/relationships/image" Target="../media/image33.jpeg"/><Relationship Id="rId32" Type="http://schemas.openxmlformats.org/officeDocument/2006/relationships/image" Target="../media/image41.jpeg"/><Relationship Id="rId37" Type="http://schemas.openxmlformats.org/officeDocument/2006/relationships/image" Target="../media/image46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23" Type="http://schemas.openxmlformats.org/officeDocument/2006/relationships/image" Target="../media/image32.jpeg"/><Relationship Id="rId28" Type="http://schemas.openxmlformats.org/officeDocument/2006/relationships/image" Target="../media/image37.jpeg"/><Relationship Id="rId36" Type="http://schemas.openxmlformats.org/officeDocument/2006/relationships/image" Target="../media/image45.jpeg"/><Relationship Id="rId10" Type="http://schemas.openxmlformats.org/officeDocument/2006/relationships/image" Target="../media/image19.jpeg"/><Relationship Id="rId19" Type="http://schemas.openxmlformats.org/officeDocument/2006/relationships/image" Target="../media/image28.jpeg"/><Relationship Id="rId31" Type="http://schemas.openxmlformats.org/officeDocument/2006/relationships/image" Target="../media/image40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Relationship Id="rId22" Type="http://schemas.openxmlformats.org/officeDocument/2006/relationships/image" Target="../media/image31.jpeg"/><Relationship Id="rId27" Type="http://schemas.openxmlformats.org/officeDocument/2006/relationships/image" Target="../media/image36.jpeg"/><Relationship Id="rId30" Type="http://schemas.openxmlformats.org/officeDocument/2006/relationships/image" Target="../media/image39.jpeg"/><Relationship Id="rId35" Type="http://schemas.openxmlformats.org/officeDocument/2006/relationships/image" Target="../media/image4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6.png"/><Relationship Id="rId4" Type="http://schemas.openxmlformats.org/officeDocument/2006/relationships/image" Target="../media/image1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7.png"/><Relationship Id="rId4" Type="http://schemas.openxmlformats.org/officeDocument/2006/relationships/image" Target="../media/image1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6719147" y="384388"/>
            <a:ext cx="5438987" cy="612987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GB" b="1"/>
              <a:t>Outdoor luminaires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6400800" y="995681"/>
            <a:ext cx="5733627" cy="2150533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GB" dirty="0" smtClean="0"/>
              <a:t>LIGHT IN and AROUND THE BUILDING</a:t>
            </a:r>
            <a:endParaRPr lang="en-GB" dirty="0"/>
          </a:p>
          <a:p>
            <a:pPr>
              <a:buFont typeface="Arial" charset="0"/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44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8" y="1"/>
            <a:ext cx="12752493" cy="668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35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CONSTELA</a:t>
            </a:r>
            <a:r>
              <a:t/>
            </a:r>
            <a:br/>
            <a:r>
              <a:rPr lang="en-GB" sz="2027" dirty="0"/>
              <a:t>SPECIFICALLY HIGH PERFORMANCE</a:t>
            </a:r>
            <a:r>
              <a:rPr lang="en-GB" sz="2027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GB" sz="2027" dirty="0"/>
          </a:p>
        </p:txBody>
      </p:sp>
      <p:sp>
        <p:nvSpPr>
          <p:cNvPr id="169987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200574"/>
          <a:ext cx="6553200" cy="2384982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579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1,650lm – 5,600lm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5852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16W to 49W / up to 117 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579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L80 100,000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579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579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ET, (LR, LRA, DALI on request)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579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effectLst/>
                          <a:latin typeface="Arial" panose="020B0604020202020204" pitchFamily="34" charset="0"/>
                        </a:rPr>
                        <a:t>Diameter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200mm &amp; 230mm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579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safety class II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8521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asymmetric wide distribution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baseline="0" dirty="0">
                          <a:effectLst/>
                          <a:latin typeface="Arial" panose="020B0604020202020204" pitchFamily="34" charset="0"/>
                        </a:rPr>
                        <a:t>rotationally symmetric wide distribution; MLT IQ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MODULAR SYSTEM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VARIOUS DESIGNS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SPOTLIGHT MODULES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CUSTOMER REQUESTS 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0018" name="Picture 2" descr="https://media.trilux.com/Sites/T/TRILUX/101606?encoding=UTF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7" b="21223"/>
          <a:stretch>
            <a:fillRect/>
          </a:stretch>
        </p:blipFill>
        <p:spPr bwMode="auto">
          <a:xfrm>
            <a:off x="870374" y="1381761"/>
            <a:ext cx="4812453" cy="215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19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1" y="4213014"/>
            <a:ext cx="2700866" cy="180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20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94" y="4213013"/>
            <a:ext cx="2765213" cy="18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2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4213014"/>
            <a:ext cx="2763520" cy="187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2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3" y="4175760"/>
            <a:ext cx="2643294" cy="193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4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4" b="656"/>
          <a:stretch>
            <a:fillRect/>
          </a:stretch>
        </p:blipFill>
        <p:spPr bwMode="auto">
          <a:xfrm>
            <a:off x="0" y="-33867"/>
            <a:ext cx="13004800" cy="734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0" y="278025"/>
            <a:ext cx="3839705" cy="61446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5" tIns="65022" rIns="130045" bIns="65022" anchor="ctr"/>
          <a:lstStyle/>
          <a:p>
            <a:pPr defTabSz="1300288">
              <a:defRPr/>
            </a:pPr>
            <a:r>
              <a:rPr lang="en-GB" sz="2773" b="1" dirty="0">
                <a:solidFill>
                  <a:prstClr val="black"/>
                </a:solidFill>
              </a:rPr>
              <a:t>SPOTLIGHTS</a:t>
            </a:r>
          </a:p>
        </p:txBody>
      </p:sp>
    </p:spTree>
    <p:extLst>
      <p:ext uri="{BB962C8B-B14F-4D97-AF65-F5344CB8AC3E}">
        <p14:creationId xmlns:p14="http://schemas.microsoft.com/office/powerpoint/2010/main" val="382112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FACIELLA</a:t>
            </a:r>
            <a:r>
              <a:t/>
            </a:r>
            <a:br/>
            <a:r>
              <a:rPr lang="en-GB" sz="2027" dirty="0">
                <a:solidFill>
                  <a:schemeClr val="bg1">
                    <a:lumMod val="65000"/>
                  </a:schemeClr>
                </a:solidFill>
              </a:rPr>
              <a:t>ONE SPOTLIGHT. THREE MODULES: ALL POSSIBILITIES.</a:t>
            </a:r>
          </a:p>
        </p:txBody>
      </p:sp>
      <p:sp>
        <p:nvSpPr>
          <p:cNvPr id="175107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403774"/>
          <a:ext cx="6553200" cy="2636631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043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500lm – 4,200lm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99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7W – 43W / up to 102lm/W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43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0209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4000K, blue, red, green, amber, RGB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43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ET, DALI (on request Faciella 15 &amp; 20)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43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safety class II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5926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rotationally symmetric narrow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rotationally symmetric medium wide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rotationally symmetric wide </a:t>
                      </a:r>
                      <a:r>
                        <a:rPr sz="3700" dirty="0"/>
                        <a:t> 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POST CONNECTIONS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DIVERSE ACCESSORIES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3 CONSTRUCTION SIZES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HIGH LUMEN OUTPUT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513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4" y="4180841"/>
            <a:ext cx="2748281" cy="18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37" name="Grafik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041" y="4180841"/>
            <a:ext cx="2748279" cy="18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38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6" y="4187615"/>
            <a:ext cx="2738121" cy="18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39" name="Grafik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03"/>
          <a:stretch>
            <a:fillRect/>
          </a:stretch>
        </p:blipFill>
        <p:spPr bwMode="auto">
          <a:xfrm>
            <a:off x="9745135" y="4180841"/>
            <a:ext cx="2799079" cy="18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40" name="Grafik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2"/>
          <a:stretch>
            <a:fillRect/>
          </a:stretch>
        </p:blipFill>
        <p:spPr bwMode="auto">
          <a:xfrm>
            <a:off x="870374" y="1341121"/>
            <a:ext cx="5056293" cy="21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6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r>
              <a:rPr lang="en-GB" altLang="de-DE" sz="2027"/>
              <a:t>SKEO PURA</a:t>
            </a:r>
            <a:r>
              <a:rPr lang="de-DE" altLang="de-DE" smtClean="0"/>
              <a:t/>
            </a:r>
            <a:br>
              <a:rPr lang="de-DE" altLang="de-DE" smtClean="0"/>
            </a:br>
            <a:r>
              <a:rPr lang="en-GB" altLang="de-DE" sz="2027"/>
              <a:t>FLAT SQUARES FOR ATTRACTIVE FACADE LIGHTING</a:t>
            </a:r>
          </a:p>
        </p:txBody>
      </p:sp>
      <p:sp>
        <p:nvSpPr>
          <p:cNvPr id="177155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403775"/>
          <a:ext cx="6553200" cy="2048936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500lm – 1,650lm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6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10W – 25W | max. 70 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ET, DALI (Skeo Pura 40 on request)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effectLst/>
                          <a:latin typeface="Arial" panose="020B0604020202020204" pitchFamily="34" charset="0"/>
                        </a:rPr>
                        <a:t>Impact resistance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IK07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rotationally symmetric wide distribution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FLEXIBILITY OF DESIGN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TWO CONSTRUCTION SIZES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WALL/CEILING LUMINAIRE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DELIVERABLE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0373" y="4168986"/>
            <a:ext cx="2765214" cy="1844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0480" y="4168986"/>
            <a:ext cx="2763520" cy="1844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8894" y="4168987"/>
            <a:ext cx="2765213" cy="191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189" name="Grafik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1" y="4168986"/>
            <a:ext cx="2663613" cy="194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90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1" b="15919"/>
          <a:stretch>
            <a:fillRect/>
          </a:stretch>
        </p:blipFill>
        <p:spPr bwMode="auto">
          <a:xfrm>
            <a:off x="870373" y="1302174"/>
            <a:ext cx="4871721" cy="225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01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SKEO Q</a:t>
            </a:r>
            <a:r>
              <a:t/>
            </a:r>
            <a:br/>
            <a:r>
              <a:rPr lang="en-GB" sz="2027" dirty="0">
                <a:solidFill>
                  <a:schemeClr val="bg1">
                    <a:lumMod val="65000"/>
                  </a:schemeClr>
                </a:solidFill>
              </a:rPr>
              <a:t>FILIGREE RECESSED LUMINAIRE FOR LARGE LIGHT ACCENTS</a:t>
            </a:r>
            <a:endParaRPr lang="en-GB" sz="2027" dirty="0"/>
          </a:p>
        </p:txBody>
      </p:sp>
      <p:sp>
        <p:nvSpPr>
          <p:cNvPr id="179203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373295"/>
          <a:ext cx="6553200" cy="2188716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20lm – 3,200lm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4W to 28W / up to 107 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effectLst/>
                          <a:latin typeface="Arial" panose="020B0604020202020204" pitchFamily="34" charset="0"/>
                        </a:rPr>
                        <a:t>DC voltage compatibility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0234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asymmetric wide distribution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baseline="0" dirty="0">
                          <a:effectLst/>
                          <a:latin typeface="Arial" panose="020B0604020202020204" pitchFamily="34" charset="0"/>
                        </a:rPr>
                        <a:t>rotationally symmetric wide distribution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2 CONSTRUCTION SIZES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FLEXIBLE USES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SIMPLE INSTALLATION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DELIVERABLE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9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1" y="4168986"/>
            <a:ext cx="2765213" cy="194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60" y="4272281"/>
            <a:ext cx="2226734" cy="185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3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67" y="4373881"/>
            <a:ext cx="1896533" cy="155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37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94" y="4168986"/>
            <a:ext cx="2722880" cy="194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38" name="Grafi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4" y="1403775"/>
            <a:ext cx="5056293" cy="210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95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SKEO Q – A CUBE SETS ACCENTS</a:t>
            </a:r>
            <a:r>
              <a:t/>
            </a:r>
            <a:br/>
            <a:r>
              <a:rPr lang="en-GB" sz="2027" dirty="0">
                <a:solidFill>
                  <a:schemeClr val="bg1">
                    <a:lumMod val="50000"/>
                  </a:schemeClr>
                </a:solidFill>
              </a:rPr>
              <a:t>PHOTOMETRIC OPTIONS</a:t>
            </a:r>
          </a:p>
        </p:txBody>
      </p:sp>
      <p:sp>
        <p:nvSpPr>
          <p:cNvPr id="181251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sp>
        <p:nvSpPr>
          <p:cNvPr id="181252" name="Textfeld 4"/>
          <p:cNvSpPr txBox="1">
            <a:spLocks noChangeArrowheads="1"/>
          </p:cNvSpPr>
          <p:nvPr/>
        </p:nvSpPr>
        <p:spPr bwMode="auto">
          <a:xfrm>
            <a:off x="6400800" y="1711961"/>
            <a:ext cx="6143413" cy="39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1707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1253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1" r="33643"/>
          <a:stretch>
            <a:fillRect/>
          </a:stretch>
        </p:blipFill>
        <p:spPr bwMode="auto">
          <a:xfrm>
            <a:off x="8038254" y="1661161"/>
            <a:ext cx="2355426" cy="430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r="33661"/>
          <a:stretch>
            <a:fillRect/>
          </a:stretch>
        </p:blipFill>
        <p:spPr bwMode="auto">
          <a:xfrm>
            <a:off x="10496974" y="1661161"/>
            <a:ext cx="2355426" cy="430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4" r="32892"/>
          <a:stretch>
            <a:fillRect/>
          </a:stretch>
        </p:blipFill>
        <p:spPr bwMode="auto">
          <a:xfrm>
            <a:off x="5376334" y="1667935"/>
            <a:ext cx="2560320" cy="430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6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r="34250"/>
          <a:stretch>
            <a:fillRect/>
          </a:stretch>
        </p:blipFill>
        <p:spPr bwMode="auto">
          <a:xfrm>
            <a:off x="152400" y="1667935"/>
            <a:ext cx="2440094" cy="430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7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6" r="31323"/>
          <a:stretch>
            <a:fillRect/>
          </a:stretch>
        </p:blipFill>
        <p:spPr bwMode="auto">
          <a:xfrm>
            <a:off x="2716107" y="1667935"/>
            <a:ext cx="2556933" cy="430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8" name="Textfeld 12"/>
          <p:cNvSpPr txBox="1">
            <a:spLocks noChangeArrowheads="1"/>
          </p:cNvSpPr>
          <p:nvPr/>
        </p:nvSpPr>
        <p:spPr bwMode="auto">
          <a:xfrm>
            <a:off x="152400" y="6116320"/>
            <a:ext cx="2440094" cy="65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707">
                <a:solidFill>
                  <a:srgbClr val="000000"/>
                </a:solidFill>
                <a:latin typeface="Arial" panose="020B0604020202020204" pitchFamily="34" charset="0"/>
              </a:rPr>
              <a:t>Lighting technology: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707" b="1">
                <a:solidFill>
                  <a:srgbClr val="000000"/>
                </a:solidFill>
                <a:latin typeface="Arial" panose="020B0604020202020204" pitchFamily="34" charset="0"/>
              </a:rPr>
              <a:t>AMxR</a:t>
            </a:r>
            <a:endParaRPr lang="en-GB" altLang="de-DE" sz="1707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259" name="Textfeld 13"/>
          <p:cNvSpPr txBox="1">
            <a:spLocks noChangeArrowheads="1"/>
          </p:cNvSpPr>
          <p:nvPr/>
        </p:nvSpPr>
        <p:spPr bwMode="auto">
          <a:xfrm>
            <a:off x="2816014" y="6116320"/>
            <a:ext cx="2440093" cy="65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707">
                <a:solidFill>
                  <a:srgbClr val="000000"/>
                </a:solidFill>
                <a:latin typeface="Arial" panose="020B0604020202020204" pitchFamily="34" charset="0"/>
              </a:rPr>
              <a:t>Lighting technology: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707" b="1">
                <a:solidFill>
                  <a:srgbClr val="000000"/>
                </a:solidFill>
                <a:latin typeface="Arial" panose="020B0604020202020204" pitchFamily="34" charset="0"/>
              </a:rPr>
              <a:t>RBxR</a:t>
            </a:r>
            <a:endParaRPr lang="en-GB" altLang="de-DE" sz="1707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260" name="Textfeld 14"/>
          <p:cNvSpPr txBox="1">
            <a:spLocks noChangeArrowheads="1"/>
          </p:cNvSpPr>
          <p:nvPr/>
        </p:nvSpPr>
        <p:spPr bwMode="auto">
          <a:xfrm>
            <a:off x="5393268" y="6116320"/>
            <a:ext cx="2440093" cy="65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707">
                <a:solidFill>
                  <a:srgbClr val="000000"/>
                </a:solidFill>
                <a:latin typeface="Arial" panose="020B0604020202020204" pitchFamily="34" charset="0"/>
              </a:rPr>
              <a:t>Lighting technology: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707" b="1">
                <a:solidFill>
                  <a:srgbClr val="000000"/>
                </a:solidFill>
                <a:latin typeface="Arial" panose="020B0604020202020204" pitchFamily="34" charset="0"/>
              </a:rPr>
              <a:t>AMxR-AMxR</a:t>
            </a:r>
            <a:endParaRPr lang="en-GB" altLang="de-DE" sz="1707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261" name="Textfeld 15"/>
          <p:cNvSpPr txBox="1">
            <a:spLocks noChangeArrowheads="1"/>
          </p:cNvSpPr>
          <p:nvPr/>
        </p:nvSpPr>
        <p:spPr bwMode="auto">
          <a:xfrm>
            <a:off x="8056880" y="6116320"/>
            <a:ext cx="2440094" cy="65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707">
                <a:solidFill>
                  <a:srgbClr val="000000"/>
                </a:solidFill>
                <a:latin typeface="Arial" panose="020B0604020202020204" pitchFamily="34" charset="0"/>
              </a:rPr>
              <a:t>Lighting technology: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707" b="1">
                <a:solidFill>
                  <a:srgbClr val="000000"/>
                </a:solidFill>
                <a:latin typeface="Arial" panose="020B0604020202020204" pitchFamily="34" charset="0"/>
              </a:rPr>
              <a:t>RBxR-RBxR</a:t>
            </a:r>
            <a:endParaRPr lang="en-GB" altLang="de-DE" sz="1707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262" name="Textfeld 16"/>
          <p:cNvSpPr txBox="1">
            <a:spLocks noChangeArrowheads="1"/>
          </p:cNvSpPr>
          <p:nvPr/>
        </p:nvSpPr>
        <p:spPr bwMode="auto">
          <a:xfrm>
            <a:off x="10412308" y="6116320"/>
            <a:ext cx="2440093" cy="65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707">
                <a:solidFill>
                  <a:srgbClr val="000000"/>
                </a:solidFill>
                <a:latin typeface="Arial" panose="020B0604020202020204" pitchFamily="34" charset="0"/>
              </a:rPr>
              <a:t>Lighting technology: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707" b="1">
                <a:solidFill>
                  <a:srgbClr val="000000"/>
                </a:solidFill>
                <a:latin typeface="Arial" panose="020B0604020202020204" pitchFamily="34" charset="0"/>
              </a:rPr>
              <a:t>AMxR-RBxR</a:t>
            </a:r>
            <a:endParaRPr lang="en-GB" altLang="de-DE" sz="1707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758613" y="394547"/>
            <a:ext cx="11367347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SKEO R</a:t>
            </a:r>
            <a:r>
              <a:rPr dirty="0"/>
              <a:t/>
            </a:r>
            <a:br>
              <a:rPr dirty="0"/>
            </a:br>
            <a:r>
              <a:rPr lang="en-GB" sz="2027" dirty="0">
                <a:solidFill>
                  <a:schemeClr val="bg1">
                    <a:lumMod val="65000"/>
                  </a:schemeClr>
                </a:solidFill>
              </a:rPr>
              <a:t>FILIGREE RECESSED LUMINAIRE FOR LARGE LIGHT ACCENTS</a:t>
            </a:r>
            <a:endParaRPr lang="en-GB" sz="2027" dirty="0"/>
          </a:p>
        </p:txBody>
      </p:sp>
      <p:sp>
        <p:nvSpPr>
          <p:cNvPr id="182275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403775"/>
          <a:ext cx="6553200" cy="2188716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20lm – 3,000lm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4W to 28W / up to 107 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B10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effectLst/>
                          <a:latin typeface="Arial" panose="020B0604020202020204" pitchFamily="34" charset="0"/>
                        </a:rPr>
                        <a:t>DC voltage compatibility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yes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0234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asymmetric wide distribution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baseline="0" dirty="0">
                          <a:effectLst/>
                          <a:latin typeface="Arial" panose="020B0604020202020204" pitchFamily="34" charset="0"/>
                        </a:rPr>
                        <a:t>rotationally symmetric wide distribution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2 CONSTRUCTION SIZES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FLEXIBLE USES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WALL &amp; CEILING SURFACE-MOUNTING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DELIVERY CAPABILITY 04/2017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23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94" y="4265507"/>
            <a:ext cx="2744893" cy="174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3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1" y="4265507"/>
            <a:ext cx="2765213" cy="174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308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22359"/>
          <a:stretch>
            <a:fillRect/>
          </a:stretch>
        </p:blipFill>
        <p:spPr bwMode="auto">
          <a:xfrm>
            <a:off x="902548" y="1354667"/>
            <a:ext cx="5054599" cy="215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309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13889"/>
          <a:stretch>
            <a:fillRect/>
          </a:stretch>
        </p:blipFill>
        <p:spPr bwMode="auto">
          <a:xfrm>
            <a:off x="870373" y="4265507"/>
            <a:ext cx="2765214" cy="174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310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3889"/>
          <a:stretch>
            <a:fillRect/>
          </a:stretch>
        </p:blipFill>
        <p:spPr bwMode="auto">
          <a:xfrm>
            <a:off x="3840480" y="4265507"/>
            <a:ext cx="2763520" cy="174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43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HS</a:t>
            </a:r>
            <a:r>
              <a:t/>
            </a:r>
            <a:br/>
            <a:r>
              <a:rPr lang="en-GB" sz="2027" dirty="0">
                <a:solidFill>
                  <a:schemeClr val="bg1">
                    <a:lumMod val="65000"/>
                  </a:schemeClr>
                </a:solidFill>
              </a:rPr>
              <a:t>DECORATIVE WALL LUMINAIRE WITH TRIANGULAR CHARACTER</a:t>
            </a:r>
            <a:endParaRPr lang="en-GB" sz="2027" dirty="0"/>
          </a:p>
        </p:txBody>
      </p:sp>
      <p:sp>
        <p:nvSpPr>
          <p:cNvPr id="184323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403775"/>
          <a:ext cx="6553200" cy="1793239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169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300lm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22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4W / 75lm/W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69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69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</a:t>
                      </a:r>
                      <a:r>
                        <a:rPr lang="en-GB" sz="13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4000K</a:t>
                      </a:r>
                      <a:r>
                        <a:rPr sz="13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GB" sz="13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69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69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IP54 | safety class 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69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rotationally symmetric medium wide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NEW LED VERSION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BOLLARD LUMINAIRE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WALL LUMINAIRE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DELIVERABLE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2"/>
          <a:stretch>
            <a:fillRect/>
          </a:stretch>
        </p:blipFill>
        <p:spPr bwMode="auto">
          <a:xfrm>
            <a:off x="870373" y="1388534"/>
            <a:ext cx="5102014" cy="21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8"/>
          <a:stretch>
            <a:fillRect/>
          </a:stretch>
        </p:blipFill>
        <p:spPr bwMode="auto">
          <a:xfrm>
            <a:off x="3840480" y="4299374"/>
            <a:ext cx="2763520" cy="181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8" b="15829"/>
          <a:stretch>
            <a:fillRect/>
          </a:stretch>
        </p:blipFill>
        <p:spPr bwMode="auto">
          <a:xfrm>
            <a:off x="870373" y="4299374"/>
            <a:ext cx="2765214" cy="181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5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560" y="4279054"/>
            <a:ext cx="1679787" cy="16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6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67"/>
          <a:stretch>
            <a:fillRect/>
          </a:stretch>
        </p:blipFill>
        <p:spPr bwMode="auto">
          <a:xfrm>
            <a:off x="7013787" y="4279054"/>
            <a:ext cx="2394373" cy="183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38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ALTIGO G2</a:t>
            </a:r>
            <a:r>
              <a:t/>
            </a:r>
            <a:br/>
            <a:r>
              <a:rPr lang="en-GB" sz="2027" dirty="0">
                <a:solidFill>
                  <a:schemeClr val="bg1">
                    <a:lumMod val="65000"/>
                  </a:schemeClr>
                </a:solidFill>
              </a:rPr>
              <a:t>FILIGREE RECESSED LUMINAIRE FOR LARGE LIGHT ACCENTS</a:t>
            </a:r>
            <a:endParaRPr lang="en-GB" sz="2027" dirty="0"/>
          </a:p>
        </p:txBody>
      </p:sp>
      <p:sp>
        <p:nvSpPr>
          <p:cNvPr id="186371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/>
        </p:nvGraphicFramePr>
        <p:xfrm>
          <a:off x="6092614" y="1302174"/>
          <a:ext cx="6553200" cy="2328626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01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300lm – 4,000lm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7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3W – 36W / up to 111 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1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01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effectLst/>
                          <a:latin typeface="Arial" panose="020B0604020202020204" pitchFamily="34" charset="0"/>
                        </a:rPr>
                        <a:t>Construction sizes</a:t>
                      </a:r>
                      <a:endParaRPr lang="en-GB" sz="1300" b="1" i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100mm | 300mm | 600mm | 900mm | 1200mm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1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1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ET, DALI &amp; RGB (on request)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1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safety class II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016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asymmetric</a:t>
                      </a:r>
                      <a:r>
                        <a:rPr sz="1300" dirty="0"/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baseline="0" dirty="0">
                          <a:effectLst/>
                          <a:latin typeface="Arial" panose="020B0604020202020204" pitchFamily="34" charset="0"/>
                        </a:rPr>
                        <a:t>rotationally symmetric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2" name="Rechteck 11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5 CONSTRUCTION SIZES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WALL SURFACE-MOUNTED LUMINAIRE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RECESSED CEILING LUMINAIRE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DELIVERABLE 04/2017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640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307" y="4426373"/>
            <a:ext cx="2765214" cy="13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40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67" y="1341120"/>
            <a:ext cx="4402667" cy="220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40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94" y="4426373"/>
            <a:ext cx="2765213" cy="13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405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4426373"/>
            <a:ext cx="2763520" cy="13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406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3" y="4426373"/>
            <a:ext cx="2765214" cy="13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4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GB" sz="853"/>
              <a:t>STRATEGY – LIGHT AROUND THE BUILDING</a:t>
            </a:r>
          </a:p>
          <a:p>
            <a:pPr>
              <a:buFont typeface="Arial" charset="0"/>
              <a:buNone/>
              <a:defRPr/>
            </a:pPr>
            <a:endParaRPr lang="en-GB" sz="853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dirty="0"/>
              <a:t>TARGET</a:t>
            </a:r>
            <a:r>
              <a:t/>
            </a:r>
            <a:br/>
            <a:endParaRPr lang="en-GB" dirty="0"/>
          </a:p>
        </p:txBody>
      </p:sp>
      <p:pic>
        <p:nvPicPr>
          <p:cNvPr id="156676" name="Picture 2" descr="C:\Users\012037\Pictures\vi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6"/>
          <p:cNvSpPr/>
          <p:nvPr/>
        </p:nvSpPr>
        <p:spPr>
          <a:xfrm>
            <a:off x="0" y="6013063"/>
            <a:ext cx="13004800" cy="81929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5" tIns="65022" rIns="130045" bIns="65022" anchor="ctr"/>
          <a:lstStyle/>
          <a:p>
            <a:pPr algn="ctr">
              <a:defRPr/>
            </a:pPr>
            <a:r>
              <a:rPr lang="en-GB" sz="2773" b="1" dirty="0">
                <a:solidFill>
                  <a:schemeClr val="tx1"/>
                </a:solidFill>
              </a:rPr>
              <a:t>IN 2020 EVERY 10th TURNOVER EURO IS AN OUTDOOR LUMINAIRE EURO</a:t>
            </a:r>
          </a:p>
        </p:txBody>
      </p:sp>
    </p:spTree>
    <p:extLst>
      <p:ext uri="{BB962C8B-B14F-4D97-AF65-F5344CB8AC3E}">
        <p14:creationId xmlns:p14="http://schemas.microsoft.com/office/powerpoint/2010/main" val="3119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PAREDA</a:t>
            </a:r>
            <a:r>
              <a:t/>
            </a:r>
            <a:br/>
            <a:r>
              <a:rPr lang="en-GB" sz="2027" dirty="0">
                <a:solidFill>
                  <a:schemeClr val="bg1">
                    <a:lumMod val="65000"/>
                  </a:schemeClr>
                </a:solidFill>
              </a:rPr>
              <a:t>FILIGREE RECESSED LUMINAIRE FOR LARGE LIGHT ACCENTS</a:t>
            </a:r>
            <a:endParaRPr lang="en-GB" sz="2027" dirty="0"/>
          </a:p>
        </p:txBody>
      </p:sp>
      <p:sp>
        <p:nvSpPr>
          <p:cNvPr id="188419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403775"/>
          <a:ext cx="6553200" cy="2048936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30lm</a:t>
                      </a:r>
                      <a:r>
                        <a:rPr sz="1300"/>
                        <a:t> </a:t>
                      </a: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| 110lm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6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3W | 6W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effectLst/>
                          <a:latin typeface="Arial" panose="020B0604020202020204" pitchFamily="34" charset="0"/>
                        </a:rPr>
                        <a:t>Impact resistance 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IK09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asymmetric medium wide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HIGH PRODUCT QUALITY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2 CONSTRUCTION SIZES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FLUSH &amp; RAISED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DELIVERABLE 04/2017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845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5"/>
          <a:stretch>
            <a:fillRect/>
          </a:stretch>
        </p:blipFill>
        <p:spPr bwMode="auto">
          <a:xfrm>
            <a:off x="878841" y="1358054"/>
            <a:ext cx="5019040" cy="221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51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3" t="18942" r="23590" b="10686"/>
          <a:stretch>
            <a:fillRect/>
          </a:stretch>
        </p:blipFill>
        <p:spPr bwMode="auto">
          <a:xfrm>
            <a:off x="9792548" y="4157135"/>
            <a:ext cx="2765213" cy="194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52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2" b="13628"/>
          <a:stretch>
            <a:fillRect/>
          </a:stretch>
        </p:blipFill>
        <p:spPr bwMode="auto">
          <a:xfrm>
            <a:off x="3867574" y="4130041"/>
            <a:ext cx="2709333" cy="198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53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2" b="15831"/>
          <a:stretch>
            <a:fillRect/>
          </a:stretch>
        </p:blipFill>
        <p:spPr bwMode="auto">
          <a:xfrm>
            <a:off x="6861387" y="4130041"/>
            <a:ext cx="2712720" cy="198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54" name="Grafi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41" y="4130041"/>
            <a:ext cx="2704253" cy="197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9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PAREDA SLIM</a:t>
            </a:r>
            <a:r>
              <a:t/>
            </a:r>
            <a:br/>
            <a:r>
              <a:rPr lang="en-GB" sz="2027" dirty="0">
                <a:solidFill>
                  <a:schemeClr val="bg1">
                    <a:lumMod val="65000"/>
                  </a:schemeClr>
                </a:solidFill>
              </a:rPr>
              <a:t>FILIGREE RECESSED LUMINAIRE FOR LARGE LIGHT ACCENTS</a:t>
            </a:r>
            <a:endParaRPr lang="en-GB" sz="2027" dirty="0"/>
          </a:p>
        </p:txBody>
      </p:sp>
      <p:sp>
        <p:nvSpPr>
          <p:cNvPr id="190467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403775"/>
          <a:ext cx="6553200" cy="2048936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110lm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6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5W / up to 22 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B10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effectLst/>
                          <a:latin typeface="Arial" panose="020B0604020202020204" pitchFamily="34" charset="0"/>
                        </a:rPr>
                        <a:t>Impact resistance | recess depth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IK07 | 72mm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asymmetric medium wide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HIGH PRODUCT QUALITY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LOW RECESS DEPTH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SIMPLE INSTALLATION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DELIVERABLE 04/2017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0498" name="Picture 2" descr="https://guide.trilux.com/fileadmin/content/outdoor/pareda_slim/pareda-slim-content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3" y="1403775"/>
            <a:ext cx="5120640" cy="194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99" name="Picture 4" descr="https://guide.trilux.com/fileadmin/content/outdoor/pareda_slim/pareda-slim-content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4272280"/>
            <a:ext cx="2763520" cy="18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500" name="Picture 6" descr="https://guide.trilux.com/fileadmin/content/outdoor/pareda_slim/pareda-slim-content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3" y="4272280"/>
            <a:ext cx="2765214" cy="18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501" name="Picture 8" descr="https://guide.trilux.com/fileadmin/content/outdoor/pareda_slim/pareda-slim-content-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94" y="4272280"/>
            <a:ext cx="2765213" cy="18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502" name="Picture 10" descr="https://guide.trilux.com/fileadmin/content/outdoor/pareda_slim/pareda-slim-conten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1" y="4272280"/>
            <a:ext cx="2765213" cy="18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61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"/>
          <a:stretch>
            <a:fillRect/>
          </a:stretch>
        </p:blipFill>
        <p:spPr bwMode="auto">
          <a:xfrm>
            <a:off x="0" y="0"/>
            <a:ext cx="13158894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0" y="278025"/>
            <a:ext cx="6604812" cy="61446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5" tIns="65022" rIns="130045" bIns="65022" anchor="ctr"/>
          <a:lstStyle/>
          <a:p>
            <a:pPr defTabSz="1300288">
              <a:defRPr/>
            </a:pPr>
            <a:r>
              <a:rPr lang="en-GB" sz="2773" b="1" dirty="0">
                <a:solidFill>
                  <a:prstClr val="black"/>
                </a:solidFill>
              </a:rPr>
              <a:t>CEILING-RECESSED LUMINAIRES</a:t>
            </a:r>
          </a:p>
        </p:txBody>
      </p:sp>
    </p:spTree>
    <p:extLst>
      <p:ext uri="{BB962C8B-B14F-4D97-AF65-F5344CB8AC3E}">
        <p14:creationId xmlns:p14="http://schemas.microsoft.com/office/powerpoint/2010/main" val="230085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LUTERA C</a:t>
            </a:r>
            <a:r>
              <a:t/>
            </a:r>
            <a:br/>
            <a:r>
              <a:rPr lang="en-GB" sz="2027" dirty="0">
                <a:solidFill>
                  <a:schemeClr val="bg1">
                    <a:lumMod val="65000"/>
                  </a:schemeClr>
                </a:solidFill>
              </a:rPr>
              <a:t>FILIGREE RECESSED LUMINAIRE FOR LARGE LIGHT ACCENTS</a:t>
            </a:r>
            <a:endParaRPr lang="en-GB" sz="2027" dirty="0"/>
          </a:p>
        </p:txBody>
      </p:sp>
      <p:sp>
        <p:nvSpPr>
          <p:cNvPr id="193539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403775"/>
          <a:ext cx="6553200" cy="1932944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10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100 lm – 2,000 lm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64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3W – 23W / up to 100 lm/W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0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0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0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ET, DALI &amp; RGB (on request)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0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030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asymmetric</a:t>
                      </a:r>
                      <a:endParaRPr lang="en-GB" sz="1300" i="0" baseline="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baseline="0" dirty="0">
                          <a:effectLst/>
                          <a:latin typeface="Arial" panose="020B0604020202020204" pitchFamily="34" charset="0"/>
                        </a:rPr>
                        <a:t>rotationally symmetric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3 CONSTRUCTION SIZES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TRANSPARENT GLASS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LIGHT COMFORT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DELIVERABLE 04/2017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356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r="9242"/>
          <a:stretch>
            <a:fillRect/>
          </a:stretch>
        </p:blipFill>
        <p:spPr bwMode="auto">
          <a:xfrm>
            <a:off x="870374" y="1364827"/>
            <a:ext cx="4812453" cy="216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69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1" y="4272280"/>
            <a:ext cx="2765213" cy="163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0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4272281"/>
            <a:ext cx="2763520" cy="158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1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894" y="4270587"/>
            <a:ext cx="2765213" cy="16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2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3" y="4262120"/>
            <a:ext cx="2765214" cy="159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93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ALTIGO G2</a:t>
            </a:r>
            <a:r>
              <a:t/>
            </a:r>
            <a:br/>
            <a:r>
              <a:rPr lang="en-GB" sz="2027" dirty="0">
                <a:solidFill>
                  <a:schemeClr val="bg1">
                    <a:lumMod val="65000"/>
                  </a:schemeClr>
                </a:solidFill>
              </a:rPr>
              <a:t>FILIGREE RECESSED LUMINAIRE FOR LARGE LIGHT ACCENTS</a:t>
            </a:r>
            <a:endParaRPr lang="en-GB" sz="2027" dirty="0"/>
          </a:p>
        </p:txBody>
      </p:sp>
      <p:sp>
        <p:nvSpPr>
          <p:cNvPr id="195587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302174"/>
          <a:ext cx="6553200" cy="2328626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01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300lm – 4,000lm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7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3W – 36W / up to 111 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1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01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effectLst/>
                          <a:latin typeface="Arial" panose="020B0604020202020204" pitchFamily="34" charset="0"/>
                        </a:rPr>
                        <a:t>Construction sizes</a:t>
                      </a:r>
                      <a:endParaRPr lang="en-GB" sz="1300" b="1" i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100mm | 300mm | 600mm | 900mm | 1200mm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1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1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ET, DALI &amp; RGB (on request)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1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safety class II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016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asymmetric</a:t>
                      </a:r>
                      <a:r>
                        <a:rPr sz="1300" dirty="0"/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baseline="0" dirty="0">
                          <a:effectLst/>
                          <a:latin typeface="Arial" panose="020B0604020202020204" pitchFamily="34" charset="0"/>
                        </a:rPr>
                        <a:t>rotationally symmetric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5 CONSTRUCTION SIZES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WALL SURFACE-MOUNTED LUMINAIRE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RECESSED CEILING LUMINAIRE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DELIVERABLE 04/2017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56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13293" b="20241"/>
          <a:stretch>
            <a:fillRect/>
          </a:stretch>
        </p:blipFill>
        <p:spPr bwMode="auto">
          <a:xfrm>
            <a:off x="926254" y="1358053"/>
            <a:ext cx="4654973" cy="216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19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88" y="4400974"/>
            <a:ext cx="2611120" cy="127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20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4" y="4441614"/>
            <a:ext cx="2790613" cy="136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21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1" y="4363721"/>
            <a:ext cx="2687319" cy="131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622" name="Grafi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4441614"/>
            <a:ext cx="2790613" cy="136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5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r>
              <a:rPr lang="en-GB" altLang="de-DE" sz="2027"/>
              <a:t>COMBIAL LED</a:t>
            </a:r>
          </a:p>
        </p:txBody>
      </p:sp>
      <p:sp>
        <p:nvSpPr>
          <p:cNvPr id="197635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403775"/>
          <a:ext cx="6553200" cy="2048936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3,500lm – 12,000lm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6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35W – 120W | max. 100lm/W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50,000h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effectLst/>
                          <a:latin typeface="Arial" panose="020B0604020202020204" pitchFamily="34" charset="0"/>
                        </a:rPr>
                        <a:t>Construction sizes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symmetric wide distribution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ENTRY SEGMENT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CLEAR DIFFERENTIATION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3 CONSTRUCTION SIZES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DELIVERABLE 04/2017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766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2" b="17278"/>
          <a:stretch>
            <a:fillRect/>
          </a:stretch>
        </p:blipFill>
        <p:spPr bwMode="auto">
          <a:xfrm>
            <a:off x="882227" y="1097281"/>
            <a:ext cx="5017346" cy="235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67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0" b="11111"/>
          <a:stretch>
            <a:fillRect/>
          </a:stretch>
        </p:blipFill>
        <p:spPr bwMode="auto">
          <a:xfrm>
            <a:off x="9828107" y="4184227"/>
            <a:ext cx="2457027" cy="186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68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 b="18105"/>
          <a:stretch>
            <a:fillRect/>
          </a:stretch>
        </p:blipFill>
        <p:spPr bwMode="auto">
          <a:xfrm>
            <a:off x="6808894" y="4160521"/>
            <a:ext cx="2661920" cy="186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69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9" b="21162"/>
          <a:stretch>
            <a:fillRect/>
          </a:stretch>
        </p:blipFill>
        <p:spPr bwMode="auto">
          <a:xfrm>
            <a:off x="3840480" y="4189307"/>
            <a:ext cx="2763520" cy="18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leichschenkliges Dreieck 8"/>
          <p:cNvSpPr/>
          <p:nvPr/>
        </p:nvSpPr>
        <p:spPr>
          <a:xfrm>
            <a:off x="882228" y="4184227"/>
            <a:ext cx="2753360" cy="1840653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5" tIns="65022" rIns="130045" bIns="65022" anchor="ctr"/>
          <a:lstStyle/>
          <a:p>
            <a:pPr algn="ctr" defTabSz="1300288">
              <a:defRPr/>
            </a:pPr>
            <a:endParaRPr lang="de-DE" sz="2773">
              <a:solidFill>
                <a:prstClr val="white"/>
              </a:solidFill>
            </a:endParaRPr>
          </a:p>
        </p:txBody>
      </p:sp>
      <p:cxnSp>
        <p:nvCxnSpPr>
          <p:cNvPr id="12" name="Gerader Verbinder 11"/>
          <p:cNvCxnSpPr/>
          <p:nvPr/>
        </p:nvCxnSpPr>
        <p:spPr>
          <a:xfrm>
            <a:off x="1280160" y="5501641"/>
            <a:ext cx="19456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1688254" y="4886960"/>
            <a:ext cx="11277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2131907" y="5616787"/>
            <a:ext cx="255693" cy="25738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5" tIns="65022" rIns="130045" bIns="65022" anchor="ctr"/>
          <a:lstStyle/>
          <a:p>
            <a:pPr algn="ctr" defTabSz="1300288">
              <a:defRPr/>
            </a:pPr>
            <a:endParaRPr lang="de-DE" sz="2773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8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itle 1"/>
          <p:cNvSpPr>
            <a:spLocks noGrp="1"/>
          </p:cNvSpPr>
          <p:nvPr>
            <p:ph type="ctrTitle"/>
          </p:nvPr>
        </p:nvSpPr>
        <p:spPr>
          <a:xfrm>
            <a:off x="9526736" y="1785392"/>
            <a:ext cx="2981961" cy="3405293"/>
          </a:xfrm>
        </p:spPr>
        <p:txBody>
          <a:bodyPr/>
          <a:lstStyle/>
          <a:p>
            <a:pPr algn="l" eaLnBrk="1" hangingPunct="1"/>
            <a:r>
              <a:rPr lang="en-GB" altLang="en-US" sz="3413" b="1" dirty="0"/>
              <a:t>LIGHT</a:t>
            </a:r>
            <a:r>
              <a:rPr lang="en-GB" altLang="en-US" sz="4267" b="1" dirty="0"/>
              <a:t> </a:t>
            </a:r>
            <a:br>
              <a:rPr lang="en-GB" altLang="en-US" sz="4267" b="1" dirty="0"/>
            </a:br>
            <a:r>
              <a:rPr lang="en-GB" altLang="en-US" sz="4267" b="1" dirty="0"/>
              <a:t>ON </a:t>
            </a:r>
            <a:br>
              <a:rPr lang="en-GB" altLang="en-US" sz="4267" b="1" dirty="0"/>
            </a:br>
            <a:r>
              <a:rPr lang="en-GB" altLang="en-US" sz="2560" b="1" dirty="0"/>
              <a:t>AND</a:t>
            </a:r>
            <a:r>
              <a:rPr lang="en-GB" altLang="en-US" sz="4267" b="1" dirty="0"/>
              <a:t> </a:t>
            </a:r>
            <a:br>
              <a:rPr lang="en-GB" altLang="en-US" sz="4267" b="1" dirty="0"/>
            </a:br>
            <a:r>
              <a:rPr lang="en-GB" altLang="en-US" sz="4267" b="1" dirty="0" smtClean="0"/>
              <a:t>AROUND</a:t>
            </a:r>
            <a:r>
              <a:rPr lang="en-GB" altLang="en-US" sz="4267" b="1" dirty="0"/>
              <a:t/>
            </a:r>
            <a:br>
              <a:rPr lang="en-GB" altLang="en-US" sz="4267" b="1" dirty="0"/>
            </a:br>
            <a:r>
              <a:rPr lang="en-GB" altLang="en-US" sz="3413" b="1" dirty="0"/>
              <a:t>THE BUILDING</a:t>
            </a:r>
            <a:endParaRPr lang="en-GB" altLang="en-US" sz="4267" b="1" dirty="0"/>
          </a:p>
        </p:txBody>
      </p:sp>
      <p:pic>
        <p:nvPicPr>
          <p:cNvPr id="1996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392771"/>
            <a:ext cx="8453120" cy="607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573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ALTIGO</a:t>
            </a:r>
          </a:p>
        </p:txBody>
      </p:sp>
      <p:sp>
        <p:nvSpPr>
          <p:cNvPr id="201731" name="Subtitle 2"/>
          <p:cNvSpPr>
            <a:spLocks noGrp="1"/>
          </p:cNvSpPr>
          <p:nvPr>
            <p:ph type="subTitle" idx="1"/>
          </p:nvPr>
        </p:nvSpPr>
        <p:spPr>
          <a:xfrm>
            <a:off x="9547013" y="3234267"/>
            <a:ext cx="3042921" cy="3005667"/>
          </a:xfrm>
        </p:spPr>
        <p:txBody>
          <a:bodyPr/>
          <a:lstStyle/>
          <a:p>
            <a:pPr algn="r" eaLnBrk="1" fontAlgn="t" hangingPunct="1"/>
            <a:r>
              <a:rPr lang="en-GB" altLang="en-US" sz="1707" b="1" dirty="0"/>
              <a:t>500lm – 4,000lm</a:t>
            </a:r>
          </a:p>
          <a:p>
            <a:pPr algn="r" eaLnBrk="1" fontAlgn="t" hangingPunct="1"/>
            <a:r>
              <a:rPr lang="en-GB" altLang="en-US" sz="1280" b="1" dirty="0"/>
              <a:t>3W – 36W / up to 111 lm/W</a:t>
            </a:r>
          </a:p>
          <a:p>
            <a:pPr algn="r" eaLnBrk="1" fontAlgn="t" hangingPunct="1"/>
            <a:r>
              <a:rPr lang="en-GB" altLang="en-US" sz="1493" b="1" dirty="0"/>
              <a:t>L80 50,000 h</a:t>
            </a:r>
          </a:p>
          <a:p>
            <a:pPr algn="r" eaLnBrk="1" fontAlgn="t" hangingPunct="1"/>
            <a:r>
              <a:rPr lang="en-GB" altLang="en-US" sz="1920" b="1" dirty="0"/>
              <a:t>600mm | 1200mm</a:t>
            </a:r>
          </a:p>
          <a:p>
            <a:pPr algn="r" eaLnBrk="1" fontAlgn="t" hangingPunct="1"/>
            <a:r>
              <a:rPr lang="en-GB" altLang="en-US" sz="1493" b="1" dirty="0"/>
              <a:t>3000K, 4000K </a:t>
            </a:r>
          </a:p>
          <a:p>
            <a:pPr algn="r" eaLnBrk="1" fontAlgn="t" hangingPunct="1"/>
            <a:r>
              <a:rPr lang="en-GB" altLang="en-US" sz="1280" b="1" dirty="0"/>
              <a:t>ET, DALI &amp; RGB </a:t>
            </a:r>
          </a:p>
          <a:p>
            <a:pPr algn="r" eaLnBrk="1" fontAlgn="t" hangingPunct="1"/>
            <a:r>
              <a:rPr lang="en-GB" altLang="en-US" sz="1920" b="1" dirty="0"/>
              <a:t>IP65</a:t>
            </a:r>
          </a:p>
          <a:p>
            <a:pPr algn="r" eaLnBrk="1" fontAlgn="t" hangingPunct="1"/>
            <a:r>
              <a:rPr lang="en-GB" altLang="en-US" sz="1493" b="1" dirty="0"/>
              <a:t>asymmetric / rotationally symmetric</a:t>
            </a:r>
          </a:p>
          <a:p>
            <a:pPr algn="l" eaLnBrk="1" hangingPunct="1"/>
            <a:endParaRPr lang="en-GB" altLang="en-US" sz="1067" b="1" dirty="0"/>
          </a:p>
        </p:txBody>
      </p:sp>
      <p:pic>
        <p:nvPicPr>
          <p:cNvPr id="20173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320" y="1036321"/>
            <a:ext cx="1972734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316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ALTIGO</a:t>
            </a:r>
          </a:p>
        </p:txBody>
      </p:sp>
      <p:sp>
        <p:nvSpPr>
          <p:cNvPr id="203779" name="Subtitle 2"/>
          <p:cNvSpPr>
            <a:spLocks noGrp="1"/>
          </p:cNvSpPr>
          <p:nvPr>
            <p:ph type="subTitle" idx="1"/>
          </p:nvPr>
        </p:nvSpPr>
        <p:spPr>
          <a:xfrm>
            <a:off x="9547013" y="3234267"/>
            <a:ext cx="3042921" cy="300566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500lm – 4,000lm</a:t>
            </a:r>
          </a:p>
          <a:p>
            <a:pPr algn="r" eaLnBrk="1" fontAlgn="t" hangingPunct="1"/>
            <a:r>
              <a:rPr lang="en-GB" altLang="en-US" sz="1280" b="1"/>
              <a:t>3W – 36W / up to 111 lm/W</a:t>
            </a:r>
          </a:p>
          <a:p>
            <a:pPr algn="r" eaLnBrk="1" fontAlgn="t" hangingPunct="1"/>
            <a:r>
              <a:rPr lang="en-GB" altLang="en-US" sz="1493" b="1"/>
              <a:t>L80 50,000 h</a:t>
            </a:r>
          </a:p>
          <a:p>
            <a:pPr algn="r" eaLnBrk="1" fontAlgn="t" hangingPunct="1"/>
            <a:r>
              <a:rPr lang="en-GB" altLang="en-US" sz="1920" b="1"/>
              <a:t>600mm | 1200mm</a:t>
            </a:r>
          </a:p>
          <a:p>
            <a:pPr algn="r" eaLnBrk="1" fontAlgn="t" hangingPunct="1"/>
            <a:r>
              <a:rPr lang="en-GB" altLang="en-US" sz="1493" b="1"/>
              <a:t>3000K, 4000K </a:t>
            </a:r>
          </a:p>
          <a:p>
            <a:pPr algn="r" eaLnBrk="1" fontAlgn="t" hangingPunct="1"/>
            <a:r>
              <a:rPr lang="en-GB" altLang="en-US" sz="1280" b="1"/>
              <a:t>ET, DALI &amp; RGB </a:t>
            </a:r>
          </a:p>
          <a:p>
            <a:pPr algn="r" eaLnBrk="1" fontAlgn="t" hangingPunct="1"/>
            <a:r>
              <a:rPr lang="en-GB" altLang="en-US" sz="1920" b="1"/>
              <a:t>IP65</a:t>
            </a:r>
          </a:p>
          <a:p>
            <a:pPr algn="r" eaLnBrk="1" fontAlgn="t" hangingPunct="1"/>
            <a:r>
              <a:rPr lang="en-GB" altLang="en-US" sz="1493" b="1"/>
              <a:t>asymmetric / rotationally symmetric</a:t>
            </a:r>
          </a:p>
          <a:p>
            <a:pPr algn="l" eaLnBrk="1" hangingPunct="1"/>
            <a:endParaRPr lang="en-GB" altLang="en-US" sz="1067" b="1"/>
          </a:p>
        </p:txBody>
      </p:sp>
      <p:pic>
        <p:nvPicPr>
          <p:cNvPr id="20378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7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320" y="1036321"/>
            <a:ext cx="1972734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095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093" y="1036321"/>
            <a:ext cx="1965961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LUTERA</a:t>
            </a:r>
          </a:p>
        </p:txBody>
      </p:sp>
      <p:sp>
        <p:nvSpPr>
          <p:cNvPr id="205828" name="Subtitle 2"/>
          <p:cNvSpPr>
            <a:spLocks noGrp="1"/>
          </p:cNvSpPr>
          <p:nvPr>
            <p:ph type="subTitle" idx="1"/>
          </p:nvPr>
        </p:nvSpPr>
        <p:spPr>
          <a:xfrm>
            <a:off x="9394614" y="3234267"/>
            <a:ext cx="3195321" cy="330538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500lm – 2,900lm  </a:t>
            </a:r>
          </a:p>
          <a:p>
            <a:pPr algn="r" eaLnBrk="1" fontAlgn="t" hangingPunct="1"/>
            <a:r>
              <a:rPr lang="en-GB" altLang="en-US" sz="1707" b="1"/>
              <a:t>5</a:t>
            </a:r>
            <a:r>
              <a:rPr lang="en-GB" altLang="en-US" sz="1280" b="1"/>
              <a:t>W – 26W / up to 112lm/W</a:t>
            </a:r>
          </a:p>
          <a:p>
            <a:pPr algn="r" eaLnBrk="1" fontAlgn="t" hangingPunct="1"/>
            <a:r>
              <a:rPr lang="en-GB" altLang="en-US" sz="1493" b="1"/>
              <a:t>L80 50,000 h</a:t>
            </a:r>
          </a:p>
          <a:p>
            <a:pPr algn="r" eaLnBrk="1" fontAlgn="t" hangingPunct="1"/>
            <a:r>
              <a:rPr lang="en-GB" altLang="en-US" sz="1280" b="1"/>
              <a:t>3000K, 4000K, blue, red, green, amber, RGB </a:t>
            </a:r>
          </a:p>
          <a:p>
            <a:pPr algn="r" eaLnBrk="1" fontAlgn="t" hangingPunct="1"/>
            <a:r>
              <a:rPr lang="en-GB" altLang="en-US" sz="1280" b="1"/>
              <a:t>ET, DALI (on request for 8521)</a:t>
            </a:r>
          </a:p>
          <a:p>
            <a:pPr algn="r" eaLnBrk="1" fontAlgn="t" hangingPunct="1"/>
            <a:r>
              <a:rPr lang="en-GB" altLang="en-US" sz="1493" b="1"/>
              <a:t>8501 &amp; 8521: 2,000kg | 8511: 3,000kg</a:t>
            </a:r>
          </a:p>
          <a:p>
            <a:pPr algn="r" eaLnBrk="1" fontAlgn="t" hangingPunct="1"/>
            <a:r>
              <a:rPr lang="en-GB" altLang="en-US" sz="1920" b="1"/>
              <a:t>IP68 | IK10</a:t>
            </a:r>
          </a:p>
          <a:p>
            <a:pPr algn="r" eaLnBrk="1" fontAlgn="t" hangingPunct="1"/>
            <a:r>
              <a:rPr lang="en-GB" altLang="en-US" sz="1920" b="1"/>
              <a:t>TILT</a:t>
            </a:r>
            <a:r>
              <a:rPr lang="en-GB" altLang="en-US" sz="1707" b="1"/>
              <a:t>  </a:t>
            </a:r>
            <a:r>
              <a:rPr lang="en-GB" altLang="en-US" sz="1493" b="1"/>
              <a:t>8501: no | 8511: to 10° | 8521 to 15°</a:t>
            </a:r>
          </a:p>
          <a:p>
            <a:pPr algn="r" eaLnBrk="1" hangingPunct="1"/>
            <a:endParaRPr lang="en-GB" altLang="en-US" sz="1067" b="1"/>
          </a:p>
        </p:txBody>
      </p:sp>
      <p:pic>
        <p:nvPicPr>
          <p:cNvPr id="20582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0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576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187" y="1430868"/>
            <a:ext cx="6908800" cy="493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dirty="0"/>
              <a:t>WE FIND AN OUTDOOR AREA IN EVERY APPLICATION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GB" sz="853"/>
              <a:t>PRODUCT LAUNCHING Q1 | 2017</a:t>
            </a:r>
          </a:p>
        </p:txBody>
      </p:sp>
      <p:pic>
        <p:nvPicPr>
          <p:cNvPr id="157701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74" y="1430868"/>
            <a:ext cx="3911600" cy="222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2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74" y="4168987"/>
            <a:ext cx="3911600" cy="220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3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4"/>
          <a:stretch>
            <a:fillRect/>
          </a:stretch>
        </p:blipFill>
        <p:spPr bwMode="auto">
          <a:xfrm>
            <a:off x="5515187" y="5808134"/>
            <a:ext cx="1197186" cy="45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4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22"/>
          <a:stretch>
            <a:fillRect/>
          </a:stretch>
        </p:blipFill>
        <p:spPr bwMode="auto">
          <a:xfrm>
            <a:off x="971974" y="5808133"/>
            <a:ext cx="966894" cy="44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5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 r="7069" b="-227"/>
          <a:stretch>
            <a:fillRect/>
          </a:stretch>
        </p:blipFill>
        <p:spPr bwMode="auto">
          <a:xfrm>
            <a:off x="980441" y="3144521"/>
            <a:ext cx="1469813" cy="41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01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240" y="1036321"/>
            <a:ext cx="1850814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FACIELLA</a:t>
            </a:r>
          </a:p>
        </p:txBody>
      </p:sp>
      <p:sp>
        <p:nvSpPr>
          <p:cNvPr id="207876" name="Subtitle 2"/>
          <p:cNvSpPr>
            <a:spLocks noGrp="1"/>
          </p:cNvSpPr>
          <p:nvPr>
            <p:ph type="subTitle" idx="1"/>
          </p:nvPr>
        </p:nvSpPr>
        <p:spPr>
          <a:xfrm>
            <a:off x="9394614" y="3234267"/>
            <a:ext cx="3195321" cy="330538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500lm – 4,200lm  |  7W – 43W / up to 102lm/W</a:t>
            </a:r>
          </a:p>
          <a:p>
            <a:pPr algn="r" eaLnBrk="1" fontAlgn="t" hangingPunct="1"/>
            <a:r>
              <a:rPr lang="en-GB" altLang="en-US" sz="1280" b="1"/>
              <a:t>L80 50,000 h</a:t>
            </a:r>
          </a:p>
          <a:p>
            <a:pPr algn="r" eaLnBrk="1" fontAlgn="t" hangingPunct="1"/>
            <a:r>
              <a:rPr lang="en-GB" altLang="en-US" sz="1493" b="1"/>
              <a:t>3000K, 4000K, blue, red, green, amber, RGB</a:t>
            </a:r>
          </a:p>
          <a:p>
            <a:pPr algn="r" eaLnBrk="1" fontAlgn="t" hangingPunct="1"/>
            <a:r>
              <a:rPr lang="en-GB" altLang="en-US" sz="1493" b="1"/>
              <a:t>ET, DALI (</a:t>
            </a:r>
            <a:r>
              <a:rPr lang="en-GB" altLang="en-US" sz="1280" b="1"/>
              <a:t>on request Faciella 15 &amp; 20</a:t>
            </a:r>
            <a:r>
              <a:rPr lang="en-GB" altLang="en-US" sz="1493" b="1"/>
              <a:t>)</a:t>
            </a:r>
          </a:p>
          <a:p>
            <a:pPr algn="r" eaLnBrk="1" fontAlgn="t" hangingPunct="1"/>
            <a:r>
              <a:rPr lang="en-GB" altLang="en-US" sz="1920" b="1"/>
              <a:t>IP65</a:t>
            </a:r>
          </a:p>
          <a:p>
            <a:pPr algn="r" eaLnBrk="1" fontAlgn="t" hangingPunct="1"/>
            <a:r>
              <a:rPr lang="en-GB" altLang="en-US" sz="1280" b="1"/>
              <a:t>rotationally symmetric narrow </a:t>
            </a:r>
          </a:p>
          <a:p>
            <a:pPr algn="r" eaLnBrk="1" fontAlgn="t" hangingPunct="1"/>
            <a:r>
              <a:rPr lang="en-GB" altLang="en-US" sz="1280" b="1"/>
              <a:t>rotationally symmetric medium wide </a:t>
            </a:r>
          </a:p>
          <a:p>
            <a:pPr algn="r" eaLnBrk="1" fontAlgn="t" hangingPunct="1"/>
            <a:r>
              <a:rPr lang="en-GB" altLang="en-US" sz="1280" b="1"/>
              <a:t>rotationally symmetric wide  </a:t>
            </a:r>
          </a:p>
          <a:p>
            <a:pPr algn="r" eaLnBrk="1" hangingPunct="1"/>
            <a:endParaRPr lang="en-GB" altLang="en-US" sz="1067" b="1"/>
          </a:p>
        </p:txBody>
      </p:sp>
      <p:pic>
        <p:nvPicPr>
          <p:cNvPr id="20787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7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195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507" y="1036321"/>
            <a:ext cx="1918547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ALTIGO</a:t>
            </a:r>
          </a:p>
        </p:txBody>
      </p:sp>
      <p:sp>
        <p:nvSpPr>
          <p:cNvPr id="209924" name="Subtitle 2"/>
          <p:cNvSpPr>
            <a:spLocks noGrp="1"/>
          </p:cNvSpPr>
          <p:nvPr>
            <p:ph type="subTitle" idx="1"/>
          </p:nvPr>
        </p:nvSpPr>
        <p:spPr>
          <a:xfrm>
            <a:off x="9547013" y="3234267"/>
            <a:ext cx="3042921" cy="300566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500lm – 4,000lm</a:t>
            </a:r>
          </a:p>
          <a:p>
            <a:pPr algn="r" eaLnBrk="1" fontAlgn="t" hangingPunct="1"/>
            <a:r>
              <a:rPr lang="en-GB" altLang="en-US" sz="1280" b="1"/>
              <a:t>3W – 36W / up to 111 lm/W</a:t>
            </a:r>
          </a:p>
          <a:p>
            <a:pPr algn="r" eaLnBrk="1" fontAlgn="t" hangingPunct="1"/>
            <a:r>
              <a:rPr lang="en-GB" altLang="en-US" sz="1493" b="1"/>
              <a:t>L80 50,000 h</a:t>
            </a:r>
          </a:p>
          <a:p>
            <a:pPr algn="r" eaLnBrk="1" fontAlgn="t" hangingPunct="1"/>
            <a:r>
              <a:rPr lang="en-GB" altLang="en-US" sz="1920" b="1"/>
              <a:t>600mm | 1200mm</a:t>
            </a:r>
          </a:p>
          <a:p>
            <a:pPr algn="r" eaLnBrk="1" fontAlgn="t" hangingPunct="1"/>
            <a:r>
              <a:rPr lang="en-GB" altLang="en-US" sz="1493" b="1"/>
              <a:t>3000K, 4000K </a:t>
            </a:r>
          </a:p>
          <a:p>
            <a:pPr algn="r" eaLnBrk="1" fontAlgn="t" hangingPunct="1"/>
            <a:r>
              <a:rPr lang="en-GB" altLang="en-US" sz="1280" b="1"/>
              <a:t>ET, DALI &amp; RGB </a:t>
            </a:r>
          </a:p>
          <a:p>
            <a:pPr algn="r" eaLnBrk="1" fontAlgn="t" hangingPunct="1"/>
            <a:r>
              <a:rPr lang="en-GB" altLang="en-US" sz="1920" b="1"/>
              <a:t>IP65</a:t>
            </a:r>
          </a:p>
          <a:p>
            <a:pPr algn="r" eaLnBrk="1" fontAlgn="t" hangingPunct="1"/>
            <a:r>
              <a:rPr lang="en-GB" altLang="en-US" sz="1493" b="1"/>
              <a:t>asymmetric / rotationally symmetric</a:t>
            </a:r>
          </a:p>
          <a:p>
            <a:pPr algn="l" eaLnBrk="1" hangingPunct="1"/>
            <a:endParaRPr lang="en-GB" altLang="en-US" sz="1067" b="1"/>
          </a:p>
        </p:txBody>
      </p:sp>
      <p:pic>
        <p:nvPicPr>
          <p:cNvPr id="20992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8776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201" y="1048174"/>
            <a:ext cx="1916853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1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SKEO D</a:t>
            </a:r>
          </a:p>
        </p:txBody>
      </p:sp>
      <p:sp>
        <p:nvSpPr>
          <p:cNvPr id="211972" name="Subtitle 2"/>
          <p:cNvSpPr>
            <a:spLocks noGrp="1"/>
          </p:cNvSpPr>
          <p:nvPr>
            <p:ph type="subTitle" idx="1"/>
          </p:nvPr>
        </p:nvSpPr>
        <p:spPr>
          <a:xfrm>
            <a:off x="9547013" y="3234267"/>
            <a:ext cx="3042921" cy="300566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400lm – 2,600lm</a:t>
            </a:r>
          </a:p>
          <a:p>
            <a:pPr algn="r" eaLnBrk="1" fontAlgn="t" hangingPunct="1"/>
            <a:r>
              <a:rPr lang="en-GB" altLang="en-US" sz="1280" b="1"/>
              <a:t>3W – 20W / up to 130 lm/W</a:t>
            </a:r>
          </a:p>
          <a:p>
            <a:pPr algn="r" eaLnBrk="1" fontAlgn="t" hangingPunct="1"/>
            <a:r>
              <a:rPr lang="en-GB" altLang="en-US" sz="1493" b="1"/>
              <a:t>L80 50,000 h</a:t>
            </a:r>
          </a:p>
          <a:p>
            <a:pPr algn="r" eaLnBrk="1" fontAlgn="t" hangingPunct="1"/>
            <a:r>
              <a:rPr lang="en-GB" altLang="en-US" sz="1920" b="1"/>
              <a:t>100mm | 150mm</a:t>
            </a:r>
          </a:p>
          <a:p>
            <a:pPr algn="r" eaLnBrk="1" fontAlgn="t" hangingPunct="1"/>
            <a:r>
              <a:rPr lang="en-GB" altLang="en-US" sz="1493" b="1"/>
              <a:t>3000K, 4000K </a:t>
            </a:r>
          </a:p>
          <a:p>
            <a:pPr algn="r" eaLnBrk="1" fontAlgn="t" hangingPunct="1"/>
            <a:r>
              <a:rPr lang="en-GB" altLang="en-US" sz="1920" b="1"/>
              <a:t>IP65</a:t>
            </a:r>
          </a:p>
          <a:p>
            <a:pPr algn="r" eaLnBrk="1" fontAlgn="t" hangingPunct="1"/>
            <a:r>
              <a:rPr lang="en-GB" altLang="en-US" sz="1493" b="1"/>
              <a:t>rotationally symmetric</a:t>
            </a:r>
          </a:p>
          <a:p>
            <a:pPr algn="l" eaLnBrk="1" hangingPunct="1"/>
            <a:endParaRPr lang="en-GB" altLang="en-US" sz="1067" b="1"/>
          </a:p>
        </p:txBody>
      </p:sp>
      <p:pic>
        <p:nvPicPr>
          <p:cNvPr id="21197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124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134" y="1036321"/>
            <a:ext cx="189992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LUTERA C</a:t>
            </a:r>
          </a:p>
        </p:txBody>
      </p:sp>
      <p:sp>
        <p:nvSpPr>
          <p:cNvPr id="214020" name="Subtitle 2"/>
          <p:cNvSpPr>
            <a:spLocks noGrp="1"/>
          </p:cNvSpPr>
          <p:nvPr>
            <p:ph type="subTitle" idx="1"/>
          </p:nvPr>
        </p:nvSpPr>
        <p:spPr>
          <a:xfrm>
            <a:off x="9547013" y="3234267"/>
            <a:ext cx="3042921" cy="300566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100 lm – 2,000 lm</a:t>
            </a:r>
          </a:p>
          <a:p>
            <a:pPr algn="r" eaLnBrk="1" hangingPunct="1"/>
            <a:r>
              <a:rPr lang="en-GB" altLang="en-US" sz="1280" b="1"/>
              <a:t>3W – 23W / up to 100 lm/W</a:t>
            </a:r>
          </a:p>
          <a:p>
            <a:pPr algn="r" eaLnBrk="1" fontAlgn="t" hangingPunct="1"/>
            <a:r>
              <a:rPr lang="en-GB" altLang="en-US" sz="1493" b="1"/>
              <a:t>L80 50,000 h</a:t>
            </a:r>
            <a:endParaRPr lang="en-GB" altLang="en-US" sz="1707" b="1"/>
          </a:p>
          <a:p>
            <a:pPr algn="r" eaLnBrk="1" fontAlgn="t" hangingPunct="1"/>
            <a:r>
              <a:rPr lang="en-GB" altLang="en-US" sz="1280" b="1"/>
              <a:t>3000K, 4000K </a:t>
            </a:r>
          </a:p>
          <a:p>
            <a:pPr algn="r" eaLnBrk="1" fontAlgn="t" hangingPunct="1"/>
            <a:r>
              <a:rPr lang="en-GB" altLang="en-US" sz="1493" b="1"/>
              <a:t>ET, DALI &amp; RGB (on request)</a:t>
            </a:r>
          </a:p>
          <a:p>
            <a:pPr algn="r" eaLnBrk="1" fontAlgn="t" hangingPunct="1"/>
            <a:r>
              <a:rPr lang="en-GB" altLang="en-US" sz="1920" b="1"/>
              <a:t>IP65</a:t>
            </a:r>
          </a:p>
          <a:p>
            <a:pPr algn="r" eaLnBrk="1" fontAlgn="t" hangingPunct="1"/>
            <a:endParaRPr lang="en-GB" altLang="en-US" sz="1280" b="1"/>
          </a:p>
          <a:p>
            <a:pPr algn="r" eaLnBrk="1" fontAlgn="t" hangingPunct="1"/>
            <a:r>
              <a:rPr lang="en-GB" altLang="en-US" sz="1280" b="1"/>
              <a:t>asymmetric</a:t>
            </a:r>
          </a:p>
          <a:p>
            <a:pPr algn="r" eaLnBrk="1" fontAlgn="t" hangingPunct="1"/>
            <a:r>
              <a:rPr lang="en-GB" altLang="en-US" sz="1280" b="1"/>
              <a:t>rotationally symmetric</a:t>
            </a:r>
          </a:p>
          <a:p>
            <a:pPr algn="r" eaLnBrk="1" hangingPunct="1"/>
            <a:endParaRPr lang="en-GB" altLang="en-US" sz="1067" b="1"/>
          </a:p>
        </p:txBody>
      </p:sp>
      <p:pic>
        <p:nvPicPr>
          <p:cNvPr id="2140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24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7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1050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SKEO W</a:t>
            </a:r>
          </a:p>
        </p:txBody>
      </p:sp>
      <p:sp>
        <p:nvSpPr>
          <p:cNvPr id="218115" name="Subtitle 2"/>
          <p:cNvSpPr>
            <a:spLocks noGrp="1"/>
          </p:cNvSpPr>
          <p:nvPr>
            <p:ph type="subTitle" idx="1"/>
          </p:nvPr>
        </p:nvSpPr>
        <p:spPr>
          <a:xfrm>
            <a:off x="9547013" y="3234267"/>
            <a:ext cx="3042921" cy="300566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20lm – 3,200lm</a:t>
            </a:r>
          </a:p>
          <a:p>
            <a:pPr algn="r" eaLnBrk="1" hangingPunct="1"/>
            <a:r>
              <a:rPr lang="en-GB" altLang="en-US" sz="1280" b="1"/>
              <a:t>4W to 28W / up to 107 lm/W</a:t>
            </a:r>
          </a:p>
          <a:p>
            <a:pPr algn="r" eaLnBrk="1" fontAlgn="t" hangingPunct="1"/>
            <a:r>
              <a:rPr lang="en-GB" altLang="en-US" sz="1493" b="1"/>
              <a:t>L80 50,000 h</a:t>
            </a:r>
          </a:p>
          <a:p>
            <a:pPr algn="r" eaLnBrk="1" fontAlgn="t" hangingPunct="1"/>
            <a:r>
              <a:rPr lang="en-GB" altLang="en-US" sz="1280" b="1"/>
              <a:t>3000K, 4000K </a:t>
            </a:r>
          </a:p>
          <a:p>
            <a:pPr algn="r" eaLnBrk="1" fontAlgn="t" hangingPunct="1"/>
            <a:r>
              <a:rPr lang="en-GB" altLang="en-US" sz="2133" b="1"/>
              <a:t>IP65</a:t>
            </a:r>
          </a:p>
          <a:p>
            <a:pPr algn="r" eaLnBrk="1" fontAlgn="t" hangingPunct="1"/>
            <a:endParaRPr lang="en-GB" altLang="en-US" sz="2133" b="1"/>
          </a:p>
          <a:p>
            <a:pPr algn="r" eaLnBrk="1" fontAlgn="t" hangingPunct="1"/>
            <a:r>
              <a:rPr lang="en-GB" altLang="en-US" sz="1280" b="1"/>
              <a:t>asymmetric wide distribution </a:t>
            </a:r>
          </a:p>
          <a:p>
            <a:pPr algn="r" eaLnBrk="1" fontAlgn="t" hangingPunct="1"/>
            <a:r>
              <a:rPr lang="en-GB" altLang="en-US" sz="1280" b="1"/>
              <a:t>rotationally symmetric wide distribution</a:t>
            </a:r>
          </a:p>
          <a:p>
            <a:pPr algn="r" eaLnBrk="1" hangingPunct="1"/>
            <a:endParaRPr lang="en-GB" altLang="en-US" sz="1067" b="1"/>
          </a:p>
        </p:txBody>
      </p:sp>
      <p:pic>
        <p:nvPicPr>
          <p:cNvPr id="2181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7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4" r="32892"/>
          <a:stretch>
            <a:fillRect/>
          </a:stretch>
        </p:blipFill>
        <p:spPr bwMode="auto">
          <a:xfrm>
            <a:off x="11004974" y="1144694"/>
            <a:ext cx="1403773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3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507" y="1036321"/>
            <a:ext cx="1918547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3840" b="1"/>
              <a:t>PAREDA SLIM</a:t>
            </a:r>
          </a:p>
        </p:txBody>
      </p:sp>
      <p:sp>
        <p:nvSpPr>
          <p:cNvPr id="220164" name="Subtitle 2"/>
          <p:cNvSpPr>
            <a:spLocks noGrp="1"/>
          </p:cNvSpPr>
          <p:nvPr>
            <p:ph type="subTitle" idx="1"/>
          </p:nvPr>
        </p:nvSpPr>
        <p:spPr>
          <a:xfrm>
            <a:off x="9547013" y="3234267"/>
            <a:ext cx="3042921" cy="300566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110lm</a:t>
            </a:r>
          </a:p>
          <a:p>
            <a:pPr algn="r" eaLnBrk="1" hangingPunct="1"/>
            <a:r>
              <a:rPr lang="en-GB" altLang="en-US" sz="1280" b="1"/>
              <a:t>5W / up to 22 lm/W</a:t>
            </a:r>
          </a:p>
          <a:p>
            <a:pPr algn="r" eaLnBrk="1" fontAlgn="t" hangingPunct="1"/>
            <a:r>
              <a:rPr lang="en-GB" altLang="en-US" sz="1707" b="1"/>
              <a:t>L80 B10 50,000 h</a:t>
            </a:r>
          </a:p>
          <a:p>
            <a:pPr algn="r" eaLnBrk="1" fontAlgn="t" hangingPunct="1"/>
            <a:r>
              <a:rPr lang="en-GB" altLang="en-US" sz="1280" b="1"/>
              <a:t>3000K, 4000K </a:t>
            </a:r>
          </a:p>
          <a:p>
            <a:pPr algn="r" eaLnBrk="1" fontAlgn="t" hangingPunct="1"/>
            <a:r>
              <a:rPr lang="en-GB" altLang="en-US" sz="1707" b="1"/>
              <a:t>72mm</a:t>
            </a:r>
          </a:p>
          <a:p>
            <a:pPr algn="r" eaLnBrk="1" fontAlgn="t" hangingPunct="1"/>
            <a:r>
              <a:rPr lang="en-GB" altLang="en-US" sz="1920" b="1"/>
              <a:t>IK07  |  IP65</a:t>
            </a:r>
          </a:p>
          <a:p>
            <a:pPr algn="r" eaLnBrk="1" fontAlgn="t" hangingPunct="1"/>
            <a:r>
              <a:rPr lang="en-GB" altLang="en-US" sz="1707" b="1"/>
              <a:t>asymmetric medium wide</a:t>
            </a:r>
          </a:p>
          <a:p>
            <a:pPr algn="r" eaLnBrk="1" hangingPunct="1"/>
            <a:endParaRPr lang="en-GB" altLang="en-US" sz="1067" b="1"/>
          </a:p>
        </p:txBody>
      </p:sp>
      <p:pic>
        <p:nvPicPr>
          <p:cNvPr id="22016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669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507" y="1036321"/>
            <a:ext cx="1918547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3840" b="1"/>
              <a:t>PAREDA SLIM</a:t>
            </a:r>
          </a:p>
        </p:txBody>
      </p:sp>
      <p:pic>
        <p:nvPicPr>
          <p:cNvPr id="2222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7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3" name="Subtitle 2"/>
          <p:cNvSpPr txBox="1">
            <a:spLocks/>
          </p:cNvSpPr>
          <p:nvPr/>
        </p:nvSpPr>
        <p:spPr bwMode="auto">
          <a:xfrm>
            <a:off x="9547013" y="3234267"/>
            <a:ext cx="3042921" cy="30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707" b="1"/>
              <a:t>110lm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280" b="1"/>
              <a:t>5W / up to 22 lm/W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707" b="1"/>
              <a:t>L80 B10 50,000 h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280" b="1"/>
              <a:t>3000K, 4000K 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707" b="1"/>
              <a:t>72mm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920" b="1"/>
              <a:t>IK07  |  IP65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707" b="1"/>
              <a:t>asymmetric medium wide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GB" altLang="en-US" sz="1067" b="1"/>
          </a:p>
        </p:txBody>
      </p:sp>
    </p:spTree>
    <p:extLst>
      <p:ext uri="{BB962C8B-B14F-4D97-AF65-F5344CB8AC3E}">
        <p14:creationId xmlns:p14="http://schemas.microsoft.com/office/powerpoint/2010/main" val="619862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720" y="4104641"/>
            <a:ext cx="1916853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5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Subtitle 2"/>
          <p:cNvSpPr txBox="1">
            <a:spLocks/>
          </p:cNvSpPr>
          <p:nvPr/>
        </p:nvSpPr>
        <p:spPr bwMode="auto">
          <a:xfrm>
            <a:off x="9547013" y="438575"/>
            <a:ext cx="3042921" cy="353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2133" b="1"/>
              <a:t>PAREDA SLIM</a:t>
            </a:r>
            <a:endParaRPr lang="en-GB" altLang="en-US" sz="1280" b="1"/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707" b="1"/>
              <a:t>100 lm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280" b="1"/>
              <a:t>3000K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GB" altLang="en-US" sz="1280" b="1"/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280" b="1"/>
              <a:t>Asymmetric medium wide beam </a:t>
            </a:r>
            <a:r>
              <a:rPr lang="en-GB" altLang="en-US" sz="1707" b="1"/>
              <a:t>AM5L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GB" altLang="en-US" sz="1280" b="1"/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707" b="1"/>
              <a:t>5 lux </a:t>
            </a:r>
            <a:r>
              <a:rPr lang="en-GB" altLang="en-US" sz="1280" b="1"/>
              <a:t>average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707" b="1"/>
              <a:t>1 lux </a:t>
            </a:r>
            <a:r>
              <a:rPr lang="en-GB" altLang="en-US" sz="1280" b="1"/>
              <a:t>minimum </a:t>
            </a:r>
            <a:endParaRPr lang="en-GB" altLang="en-US" sz="1067" b="1"/>
          </a:p>
        </p:txBody>
      </p:sp>
      <p:pic>
        <p:nvPicPr>
          <p:cNvPr id="22426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013" y="3085254"/>
            <a:ext cx="1281854" cy="88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itle 2"/>
          <p:cNvSpPr txBox="1">
            <a:spLocks/>
          </p:cNvSpPr>
          <p:nvPr/>
        </p:nvSpPr>
        <p:spPr bwMode="auto">
          <a:xfrm>
            <a:off x="4091094" y="1771227"/>
            <a:ext cx="729827" cy="45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t" hangingPunct="1">
              <a:defRPr/>
            </a:pPr>
            <a:r>
              <a:rPr lang="en-GB" sz="1707" b="1" dirty="0">
                <a:solidFill>
                  <a:schemeClr val="accent4"/>
                </a:solidFill>
              </a:rPr>
              <a:t>2m</a:t>
            </a:r>
            <a:endParaRPr lang="en-GB" altLang="en-US" sz="1067" b="1" dirty="0">
              <a:solidFill>
                <a:schemeClr val="accent4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820921" y="1945641"/>
            <a:ext cx="2404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050454" y="1954107"/>
            <a:ext cx="3166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88467" y="4490720"/>
            <a:ext cx="33917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266" name="Subtitle 2"/>
          <p:cNvSpPr txBox="1">
            <a:spLocks/>
          </p:cNvSpPr>
          <p:nvPr/>
        </p:nvSpPr>
        <p:spPr bwMode="auto">
          <a:xfrm>
            <a:off x="7899401" y="3437467"/>
            <a:ext cx="73152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707" b="1">
                <a:solidFill>
                  <a:schemeClr val="accent1"/>
                </a:solidFill>
              </a:rPr>
              <a:t>3m</a:t>
            </a:r>
            <a:endParaRPr lang="en-GB" altLang="en-US" sz="1067" b="1">
              <a:solidFill>
                <a:schemeClr val="accent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8373534" y="2843107"/>
            <a:ext cx="0" cy="594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382000" y="3706707"/>
            <a:ext cx="0" cy="78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088467" y="2843107"/>
            <a:ext cx="33917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6026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440" y="1036321"/>
            <a:ext cx="1901614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7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CONSTELA</a:t>
            </a:r>
          </a:p>
        </p:txBody>
      </p:sp>
      <p:sp>
        <p:nvSpPr>
          <p:cNvPr id="226308" name="Subtitle 2"/>
          <p:cNvSpPr>
            <a:spLocks noGrp="1"/>
          </p:cNvSpPr>
          <p:nvPr>
            <p:ph type="subTitle" idx="1"/>
          </p:nvPr>
        </p:nvSpPr>
        <p:spPr>
          <a:xfrm>
            <a:off x="9547013" y="3234267"/>
            <a:ext cx="3042921" cy="300566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1,650lm – 5,600lm</a:t>
            </a:r>
          </a:p>
          <a:p>
            <a:pPr algn="r" eaLnBrk="1" hangingPunct="1"/>
            <a:r>
              <a:rPr lang="en-GB" altLang="en-US" sz="1280" b="1"/>
              <a:t>16W to 49W / up to 117 lm/W</a:t>
            </a:r>
          </a:p>
          <a:p>
            <a:pPr algn="r" eaLnBrk="1" fontAlgn="t" hangingPunct="1"/>
            <a:r>
              <a:rPr lang="en-GB" altLang="en-US" sz="1707" b="1"/>
              <a:t>L80 100,000 h</a:t>
            </a:r>
          </a:p>
          <a:p>
            <a:pPr algn="r" eaLnBrk="1" fontAlgn="t" hangingPunct="1"/>
            <a:r>
              <a:rPr lang="en-GB" altLang="en-US" sz="1280" b="1"/>
              <a:t>3000K, 4000K </a:t>
            </a:r>
          </a:p>
          <a:p>
            <a:pPr algn="r" eaLnBrk="1" fontAlgn="t" hangingPunct="1"/>
            <a:r>
              <a:rPr lang="en-GB" altLang="en-US" sz="1493" b="1"/>
              <a:t>ET, (LR, LRA, DALI </a:t>
            </a:r>
            <a:r>
              <a:rPr lang="en-GB" altLang="en-US" sz="1280" b="1"/>
              <a:t>on request</a:t>
            </a:r>
            <a:r>
              <a:rPr lang="en-GB" altLang="en-US" sz="1493" b="1"/>
              <a:t>)</a:t>
            </a:r>
          </a:p>
          <a:p>
            <a:pPr algn="r" eaLnBrk="1" fontAlgn="t" hangingPunct="1"/>
            <a:r>
              <a:rPr lang="en-GB" altLang="en-US" sz="1707" b="1"/>
              <a:t>DIA 200mm &amp; 230mm</a:t>
            </a:r>
          </a:p>
          <a:p>
            <a:pPr algn="r" eaLnBrk="1" fontAlgn="t" hangingPunct="1"/>
            <a:r>
              <a:rPr lang="en-GB" altLang="en-US" sz="2133" b="1"/>
              <a:t>IP65</a:t>
            </a:r>
          </a:p>
          <a:p>
            <a:pPr algn="r" eaLnBrk="1" fontAlgn="t" hangingPunct="1"/>
            <a:r>
              <a:rPr lang="en-GB" altLang="en-US" sz="1280" b="1"/>
              <a:t>asymmetric wide distribution </a:t>
            </a:r>
          </a:p>
          <a:p>
            <a:pPr algn="r" eaLnBrk="1" fontAlgn="t" hangingPunct="1"/>
            <a:r>
              <a:rPr lang="en-GB" altLang="en-US" sz="1280" b="1"/>
              <a:t>rotationally symmetric wide distribution; MLT IQ</a:t>
            </a:r>
          </a:p>
          <a:p>
            <a:pPr algn="r" eaLnBrk="1" hangingPunct="1"/>
            <a:endParaRPr lang="en-GB" altLang="en-US" sz="853" b="1"/>
          </a:p>
        </p:txBody>
      </p:sp>
      <p:pic>
        <p:nvPicPr>
          <p:cNvPr id="22630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699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2014" y="13547"/>
            <a:ext cx="11367346" cy="1219200"/>
          </a:xfrm>
        </p:spPr>
        <p:txBody>
          <a:bodyPr/>
          <a:lstStyle/>
          <a:p>
            <a:pPr>
              <a:defRPr/>
            </a:pP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GB" sz="853"/>
              <a:t>PRODUCT LAUNCHING Q1 | 2017</a:t>
            </a:r>
          </a:p>
        </p:txBody>
      </p:sp>
      <p:pic>
        <p:nvPicPr>
          <p:cNvPr id="158724" name="Grafik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" y="1390228"/>
            <a:ext cx="816187" cy="82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5" name="Grafik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87" y="1407161"/>
            <a:ext cx="814494" cy="81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6" name="Grafik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28" y="1407161"/>
            <a:ext cx="822960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7" name="Grafik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2831254"/>
            <a:ext cx="1193801" cy="79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Grafik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8" y="4223174"/>
            <a:ext cx="1215813" cy="81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9" name="Grafik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" y="1425787"/>
            <a:ext cx="1209040" cy="80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0" name="Grafik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689600"/>
            <a:ext cx="1207347" cy="82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1" name="Grafik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79"/>
          <a:stretch>
            <a:fillRect/>
          </a:stretch>
        </p:blipFill>
        <p:spPr bwMode="auto">
          <a:xfrm>
            <a:off x="5433908" y="4223174"/>
            <a:ext cx="1234439" cy="8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2" name="Grafik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54" y="5689600"/>
            <a:ext cx="1244601" cy="83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3" name="Grafik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2" t="34299" r="37401" b="27985"/>
          <a:stretch>
            <a:fillRect/>
          </a:stretch>
        </p:blipFill>
        <p:spPr bwMode="auto">
          <a:xfrm>
            <a:off x="5422054" y="2790614"/>
            <a:ext cx="1244601" cy="82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4" name="Picture 2" descr="https://media.trilux.com/Sites/T/TRILUX/99669?encoding=UTF-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8" t="8589" r="-925" b="34149"/>
          <a:stretch>
            <a:fillRect/>
          </a:stretch>
        </p:blipFill>
        <p:spPr bwMode="auto">
          <a:xfrm>
            <a:off x="5376334" y="1390228"/>
            <a:ext cx="1244599" cy="82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5" name="Textfeld 55"/>
          <p:cNvSpPr txBox="1">
            <a:spLocks noChangeArrowheads="1"/>
          </p:cNvSpPr>
          <p:nvPr/>
        </p:nvSpPr>
        <p:spPr bwMode="auto">
          <a:xfrm>
            <a:off x="1363134" y="1390228"/>
            <a:ext cx="953346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8501</a:t>
            </a:r>
          </a:p>
        </p:txBody>
      </p:sp>
      <p:sp>
        <p:nvSpPr>
          <p:cNvPr id="158736" name="Textfeld 56"/>
          <p:cNvSpPr txBox="1">
            <a:spLocks noChangeArrowheads="1"/>
          </p:cNvSpPr>
          <p:nvPr/>
        </p:nvSpPr>
        <p:spPr bwMode="auto">
          <a:xfrm>
            <a:off x="2211494" y="1400388"/>
            <a:ext cx="953347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8511</a:t>
            </a:r>
          </a:p>
        </p:txBody>
      </p:sp>
      <p:sp>
        <p:nvSpPr>
          <p:cNvPr id="158737" name="Textfeld 57"/>
          <p:cNvSpPr txBox="1">
            <a:spLocks noChangeArrowheads="1"/>
          </p:cNvSpPr>
          <p:nvPr/>
        </p:nvSpPr>
        <p:spPr bwMode="auto">
          <a:xfrm>
            <a:off x="3124201" y="1400388"/>
            <a:ext cx="953346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8521</a:t>
            </a:r>
          </a:p>
        </p:txBody>
      </p:sp>
      <p:pic>
        <p:nvPicPr>
          <p:cNvPr id="158738" name="Grafik 5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933" y="2831253"/>
            <a:ext cx="800947" cy="80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9" name="Grafik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787" y="2832948"/>
            <a:ext cx="795867" cy="79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40" name="Textfeld 60"/>
          <p:cNvSpPr txBox="1">
            <a:spLocks noChangeArrowheads="1"/>
          </p:cNvSpPr>
          <p:nvPr/>
        </p:nvSpPr>
        <p:spPr bwMode="auto">
          <a:xfrm>
            <a:off x="1352974" y="2831254"/>
            <a:ext cx="953346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8841K</a:t>
            </a:r>
          </a:p>
        </p:txBody>
      </p:sp>
      <p:sp>
        <p:nvSpPr>
          <p:cNvPr id="158741" name="Textfeld 61"/>
          <p:cNvSpPr txBox="1">
            <a:spLocks noChangeArrowheads="1"/>
          </p:cNvSpPr>
          <p:nvPr/>
        </p:nvSpPr>
        <p:spPr bwMode="auto">
          <a:xfrm>
            <a:off x="2201334" y="2841414"/>
            <a:ext cx="953347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8841</a:t>
            </a:r>
          </a:p>
        </p:txBody>
      </p:sp>
      <p:pic>
        <p:nvPicPr>
          <p:cNvPr id="158742" name="Grafik 6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161" y="4226561"/>
            <a:ext cx="809413" cy="80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43" name="Textfeld 63"/>
          <p:cNvSpPr txBox="1">
            <a:spLocks noChangeArrowheads="1"/>
          </p:cNvSpPr>
          <p:nvPr/>
        </p:nvSpPr>
        <p:spPr bwMode="auto">
          <a:xfrm>
            <a:off x="1280161" y="4223174"/>
            <a:ext cx="953347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8841LS</a:t>
            </a:r>
          </a:p>
        </p:txBody>
      </p:sp>
      <p:pic>
        <p:nvPicPr>
          <p:cNvPr id="158744" name="Grafik 6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21" y="4223174"/>
            <a:ext cx="811107" cy="81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45" name="Textfeld 65"/>
          <p:cNvSpPr txBox="1">
            <a:spLocks noChangeArrowheads="1"/>
          </p:cNvSpPr>
          <p:nvPr/>
        </p:nvSpPr>
        <p:spPr bwMode="auto">
          <a:xfrm>
            <a:off x="2231814" y="4224867"/>
            <a:ext cx="789093" cy="39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CS20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CS23</a:t>
            </a:r>
          </a:p>
        </p:txBody>
      </p:sp>
      <p:pic>
        <p:nvPicPr>
          <p:cNvPr id="158746" name="Grafik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253" y="1390228"/>
            <a:ext cx="821267" cy="8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47" name="Grafik 6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508" y="1390228"/>
            <a:ext cx="780626" cy="80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48" name="Grafik 6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494" y="1390228"/>
            <a:ext cx="811106" cy="80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49" name="Grafik 6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921" y="1400387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50" name="Grafik 7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34" y="1380068"/>
            <a:ext cx="838199" cy="82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51" name="Grafik 7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r="17361"/>
          <a:stretch>
            <a:fillRect/>
          </a:stretch>
        </p:blipFill>
        <p:spPr bwMode="auto">
          <a:xfrm>
            <a:off x="8509001" y="1395307"/>
            <a:ext cx="83989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52" name="Grafik 7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934" y="4223174"/>
            <a:ext cx="811106" cy="81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53" name="Grafik 7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934" y="4223174"/>
            <a:ext cx="809413" cy="81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54" name="Grafik 7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481" y="5679440"/>
            <a:ext cx="841586" cy="83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55" name="Grafik 7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14" y="5689600"/>
            <a:ext cx="824653" cy="82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56" name="Grafik 7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20" y="5679440"/>
            <a:ext cx="834814" cy="83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57" name="Grafik 7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68" y="5679440"/>
            <a:ext cx="828039" cy="82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58" name="Grafik 7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295" y="5679440"/>
            <a:ext cx="828039" cy="82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59" name="Grafik 7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06"/>
          <a:stretch>
            <a:fillRect/>
          </a:stretch>
        </p:blipFill>
        <p:spPr bwMode="auto">
          <a:xfrm>
            <a:off x="12100560" y="1385147"/>
            <a:ext cx="861907" cy="83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60" name="Grafik 8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06"/>
          <a:stretch>
            <a:fillRect/>
          </a:stretch>
        </p:blipFill>
        <p:spPr bwMode="auto">
          <a:xfrm>
            <a:off x="4047067" y="1390227"/>
            <a:ext cx="870373" cy="84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61" name="Textfeld 81"/>
          <p:cNvSpPr txBox="1">
            <a:spLocks noChangeArrowheads="1"/>
          </p:cNvSpPr>
          <p:nvPr/>
        </p:nvSpPr>
        <p:spPr bwMode="auto">
          <a:xfrm>
            <a:off x="4172373" y="1400388"/>
            <a:ext cx="955040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ALTIGO G2</a:t>
            </a:r>
          </a:p>
        </p:txBody>
      </p:sp>
      <p:sp>
        <p:nvSpPr>
          <p:cNvPr id="158762" name="Textfeld 82"/>
          <p:cNvSpPr txBox="1">
            <a:spLocks noChangeArrowheads="1"/>
          </p:cNvSpPr>
          <p:nvPr/>
        </p:nvSpPr>
        <p:spPr bwMode="auto">
          <a:xfrm>
            <a:off x="1341120" y="5679441"/>
            <a:ext cx="975360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FACIELLA 08</a:t>
            </a:r>
          </a:p>
        </p:txBody>
      </p:sp>
      <p:sp>
        <p:nvSpPr>
          <p:cNvPr id="158763" name="Textfeld 83"/>
          <p:cNvSpPr txBox="1">
            <a:spLocks noChangeArrowheads="1"/>
          </p:cNvSpPr>
          <p:nvPr/>
        </p:nvSpPr>
        <p:spPr bwMode="auto">
          <a:xfrm>
            <a:off x="2248747" y="5679440"/>
            <a:ext cx="955040" cy="26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FACIELLA 15</a:t>
            </a:r>
          </a:p>
        </p:txBody>
      </p:sp>
      <p:sp>
        <p:nvSpPr>
          <p:cNvPr id="158764" name="Textfeld 84"/>
          <p:cNvSpPr txBox="1">
            <a:spLocks noChangeArrowheads="1"/>
          </p:cNvSpPr>
          <p:nvPr/>
        </p:nvSpPr>
        <p:spPr bwMode="auto">
          <a:xfrm>
            <a:off x="3125893" y="5672666"/>
            <a:ext cx="955040" cy="26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FACIELLA 20</a:t>
            </a:r>
          </a:p>
        </p:txBody>
      </p:sp>
      <p:sp>
        <p:nvSpPr>
          <p:cNvPr id="158765" name="Textfeld 85"/>
          <p:cNvSpPr txBox="1">
            <a:spLocks noChangeArrowheads="1"/>
          </p:cNvSpPr>
          <p:nvPr/>
        </p:nvSpPr>
        <p:spPr bwMode="auto">
          <a:xfrm>
            <a:off x="45721" y="1078654"/>
            <a:ext cx="4121573" cy="3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280" b="1">
                <a:latin typeface="Arial" panose="020B0604020202020204" pitchFamily="34" charset="0"/>
              </a:rPr>
              <a:t>GROUND RECESSED LUMINAIRES</a:t>
            </a:r>
          </a:p>
        </p:txBody>
      </p:sp>
      <p:sp>
        <p:nvSpPr>
          <p:cNvPr id="158766" name="Textfeld 86"/>
          <p:cNvSpPr txBox="1">
            <a:spLocks noChangeArrowheads="1"/>
          </p:cNvSpPr>
          <p:nvPr/>
        </p:nvSpPr>
        <p:spPr bwMode="auto">
          <a:xfrm>
            <a:off x="-52493" y="2487507"/>
            <a:ext cx="4123267" cy="3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280" b="1">
                <a:latin typeface="Arial" panose="020B0604020202020204" pitchFamily="34" charset="0"/>
              </a:rPr>
              <a:t>BOLLARD LUMINAIRES</a:t>
            </a:r>
          </a:p>
        </p:txBody>
      </p:sp>
      <p:sp>
        <p:nvSpPr>
          <p:cNvPr id="158767" name="Textfeld 87"/>
          <p:cNvSpPr txBox="1">
            <a:spLocks noChangeArrowheads="1"/>
          </p:cNvSpPr>
          <p:nvPr/>
        </p:nvSpPr>
        <p:spPr bwMode="auto">
          <a:xfrm>
            <a:off x="-52493" y="3862494"/>
            <a:ext cx="4123267" cy="3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280" b="1">
                <a:latin typeface="Arial" panose="020B0604020202020204" pitchFamily="34" charset="0"/>
              </a:rPr>
              <a:t>LIGHT COLUMNS</a:t>
            </a:r>
          </a:p>
        </p:txBody>
      </p:sp>
      <p:sp>
        <p:nvSpPr>
          <p:cNvPr id="158768" name="Textfeld 88"/>
          <p:cNvSpPr txBox="1">
            <a:spLocks noChangeArrowheads="1"/>
          </p:cNvSpPr>
          <p:nvPr/>
        </p:nvSpPr>
        <p:spPr bwMode="auto">
          <a:xfrm>
            <a:off x="-25400" y="5356014"/>
            <a:ext cx="4123267" cy="3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280" b="1">
                <a:latin typeface="Arial" panose="020B0604020202020204" pitchFamily="34" charset="0"/>
              </a:rPr>
              <a:t>SPOTLIGHTS</a:t>
            </a:r>
          </a:p>
        </p:txBody>
      </p:sp>
      <p:sp>
        <p:nvSpPr>
          <p:cNvPr id="158769" name="Textfeld 89"/>
          <p:cNvSpPr txBox="1">
            <a:spLocks noChangeArrowheads="1"/>
          </p:cNvSpPr>
          <p:nvPr/>
        </p:nvSpPr>
        <p:spPr bwMode="auto">
          <a:xfrm>
            <a:off x="5349241" y="1097280"/>
            <a:ext cx="4123266" cy="3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280" b="1">
                <a:latin typeface="Arial" panose="020B0604020202020204" pitchFamily="34" charset="0"/>
              </a:rPr>
              <a:t>WALL AND CEILING LUMINAIRES</a:t>
            </a:r>
          </a:p>
        </p:txBody>
      </p:sp>
      <p:sp>
        <p:nvSpPr>
          <p:cNvPr id="158770" name="Textfeld 90"/>
          <p:cNvSpPr txBox="1">
            <a:spLocks noChangeArrowheads="1"/>
          </p:cNvSpPr>
          <p:nvPr/>
        </p:nvSpPr>
        <p:spPr bwMode="auto">
          <a:xfrm>
            <a:off x="5349241" y="2487507"/>
            <a:ext cx="4123266" cy="3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280" b="1">
                <a:latin typeface="Arial" panose="020B0604020202020204" pitchFamily="34" charset="0"/>
              </a:rPr>
              <a:t>CEILING-RECESSED LUMINAIRES</a:t>
            </a:r>
          </a:p>
        </p:txBody>
      </p:sp>
      <p:sp>
        <p:nvSpPr>
          <p:cNvPr id="158771" name="Textfeld 91"/>
          <p:cNvSpPr txBox="1">
            <a:spLocks noChangeArrowheads="1"/>
          </p:cNvSpPr>
          <p:nvPr/>
        </p:nvSpPr>
        <p:spPr bwMode="auto">
          <a:xfrm>
            <a:off x="5349241" y="3862494"/>
            <a:ext cx="4123266" cy="3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280" b="1">
                <a:latin typeface="Arial" panose="020B0604020202020204" pitchFamily="34" charset="0"/>
              </a:rPr>
              <a:t>PROJECTORS</a:t>
            </a:r>
          </a:p>
        </p:txBody>
      </p:sp>
      <p:sp>
        <p:nvSpPr>
          <p:cNvPr id="158772" name="Textfeld 92"/>
          <p:cNvSpPr txBox="1">
            <a:spLocks noChangeArrowheads="1"/>
          </p:cNvSpPr>
          <p:nvPr/>
        </p:nvSpPr>
        <p:spPr bwMode="auto">
          <a:xfrm>
            <a:off x="5349241" y="5356014"/>
            <a:ext cx="4123266" cy="3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1280" b="1">
                <a:latin typeface="Arial" panose="020B0604020202020204" pitchFamily="34" charset="0"/>
              </a:rPr>
              <a:t>POST LUMINAIRES</a:t>
            </a:r>
          </a:p>
        </p:txBody>
      </p:sp>
      <p:sp>
        <p:nvSpPr>
          <p:cNvPr id="158773" name="Textfeld 93"/>
          <p:cNvSpPr txBox="1">
            <a:spLocks noChangeArrowheads="1"/>
          </p:cNvSpPr>
          <p:nvPr/>
        </p:nvSpPr>
        <p:spPr bwMode="auto">
          <a:xfrm>
            <a:off x="6707294" y="5618480"/>
            <a:ext cx="885613" cy="26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LUMEGA IQ</a:t>
            </a:r>
          </a:p>
        </p:txBody>
      </p:sp>
      <p:sp>
        <p:nvSpPr>
          <p:cNvPr id="158774" name="Textfeld 94"/>
          <p:cNvSpPr txBox="1">
            <a:spLocks noChangeArrowheads="1"/>
          </p:cNvSpPr>
          <p:nvPr/>
        </p:nvSpPr>
        <p:spPr bwMode="auto">
          <a:xfrm>
            <a:off x="7609840" y="5603241"/>
            <a:ext cx="885614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CUVIA</a:t>
            </a:r>
          </a:p>
        </p:txBody>
      </p:sp>
      <p:sp>
        <p:nvSpPr>
          <p:cNvPr id="158775" name="Textfeld 95"/>
          <p:cNvSpPr txBox="1">
            <a:spLocks noChangeArrowheads="1"/>
          </p:cNvSpPr>
          <p:nvPr/>
        </p:nvSpPr>
        <p:spPr bwMode="auto">
          <a:xfrm>
            <a:off x="6742854" y="4185921"/>
            <a:ext cx="885614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LnStar 40</a:t>
            </a:r>
          </a:p>
        </p:txBody>
      </p:sp>
      <p:sp>
        <p:nvSpPr>
          <p:cNvPr id="158776" name="Textfeld 96"/>
          <p:cNvSpPr txBox="1">
            <a:spLocks noChangeArrowheads="1"/>
          </p:cNvSpPr>
          <p:nvPr/>
        </p:nvSpPr>
        <p:spPr bwMode="auto">
          <a:xfrm>
            <a:off x="7562427" y="4168987"/>
            <a:ext cx="885614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LnStar 70</a:t>
            </a:r>
          </a:p>
        </p:txBody>
      </p:sp>
      <p:sp>
        <p:nvSpPr>
          <p:cNvPr id="158777" name="Textfeld 97"/>
          <p:cNvSpPr txBox="1">
            <a:spLocks noChangeArrowheads="1"/>
          </p:cNvSpPr>
          <p:nvPr/>
        </p:nvSpPr>
        <p:spPr bwMode="auto">
          <a:xfrm>
            <a:off x="6631094" y="1336041"/>
            <a:ext cx="953347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SKEO PURA</a:t>
            </a:r>
          </a:p>
        </p:txBody>
      </p:sp>
      <p:sp>
        <p:nvSpPr>
          <p:cNvPr id="158778" name="Textfeld 98"/>
          <p:cNvSpPr txBox="1">
            <a:spLocks noChangeArrowheads="1"/>
          </p:cNvSpPr>
          <p:nvPr/>
        </p:nvSpPr>
        <p:spPr bwMode="auto">
          <a:xfrm>
            <a:off x="7526867" y="1346200"/>
            <a:ext cx="695959" cy="26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SKEO Q</a:t>
            </a:r>
          </a:p>
        </p:txBody>
      </p:sp>
      <p:sp>
        <p:nvSpPr>
          <p:cNvPr id="158779" name="Textfeld 99"/>
          <p:cNvSpPr txBox="1">
            <a:spLocks noChangeArrowheads="1"/>
          </p:cNvSpPr>
          <p:nvPr/>
        </p:nvSpPr>
        <p:spPr bwMode="auto">
          <a:xfrm>
            <a:off x="8448041" y="1346201"/>
            <a:ext cx="953346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SKEO R</a:t>
            </a:r>
          </a:p>
        </p:txBody>
      </p:sp>
      <p:sp>
        <p:nvSpPr>
          <p:cNvPr id="158780" name="Textfeld 100"/>
          <p:cNvSpPr txBox="1">
            <a:spLocks noChangeArrowheads="1"/>
          </p:cNvSpPr>
          <p:nvPr/>
        </p:nvSpPr>
        <p:spPr bwMode="auto">
          <a:xfrm>
            <a:off x="9882294" y="1346201"/>
            <a:ext cx="463973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HS</a:t>
            </a:r>
          </a:p>
        </p:txBody>
      </p:sp>
      <p:sp>
        <p:nvSpPr>
          <p:cNvPr id="158781" name="Textfeld 101"/>
          <p:cNvSpPr txBox="1">
            <a:spLocks noChangeArrowheads="1"/>
          </p:cNvSpPr>
          <p:nvPr/>
        </p:nvSpPr>
        <p:spPr bwMode="auto">
          <a:xfrm>
            <a:off x="10261601" y="1346200"/>
            <a:ext cx="951653" cy="39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PAREDA SLIM</a:t>
            </a:r>
          </a:p>
        </p:txBody>
      </p:sp>
      <p:sp>
        <p:nvSpPr>
          <p:cNvPr id="158782" name="Textfeld 102"/>
          <p:cNvSpPr txBox="1">
            <a:spLocks noChangeArrowheads="1"/>
          </p:cNvSpPr>
          <p:nvPr/>
        </p:nvSpPr>
        <p:spPr bwMode="auto">
          <a:xfrm>
            <a:off x="11076095" y="1359748"/>
            <a:ext cx="951653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PAREDA</a:t>
            </a:r>
          </a:p>
        </p:txBody>
      </p:sp>
      <p:sp>
        <p:nvSpPr>
          <p:cNvPr id="158783" name="Textfeld 103"/>
          <p:cNvSpPr txBox="1">
            <a:spLocks noChangeArrowheads="1"/>
          </p:cNvSpPr>
          <p:nvPr/>
        </p:nvSpPr>
        <p:spPr bwMode="auto">
          <a:xfrm>
            <a:off x="12002347" y="1346201"/>
            <a:ext cx="951653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ALTIGO G2</a:t>
            </a:r>
          </a:p>
        </p:txBody>
      </p:sp>
      <p:pic>
        <p:nvPicPr>
          <p:cNvPr id="158784" name="Grafik 10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613" y="5679440"/>
            <a:ext cx="828041" cy="82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85" name="Textfeld 105"/>
          <p:cNvSpPr txBox="1">
            <a:spLocks noChangeArrowheads="1"/>
          </p:cNvSpPr>
          <p:nvPr/>
        </p:nvSpPr>
        <p:spPr bwMode="auto">
          <a:xfrm>
            <a:off x="8586894" y="5603241"/>
            <a:ext cx="885613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VIACON</a:t>
            </a:r>
          </a:p>
        </p:txBody>
      </p:sp>
      <p:pic>
        <p:nvPicPr>
          <p:cNvPr id="158786" name="Grafik 106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2822787"/>
            <a:ext cx="856827" cy="8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87" name="Grafik 10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761" y="2816015"/>
            <a:ext cx="870373" cy="87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88" name="Grafik 108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148" y="2832947"/>
            <a:ext cx="848359" cy="84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89" name="Textfeld 109"/>
          <p:cNvSpPr txBox="1">
            <a:spLocks noChangeArrowheads="1"/>
          </p:cNvSpPr>
          <p:nvPr/>
        </p:nvSpPr>
        <p:spPr bwMode="auto">
          <a:xfrm>
            <a:off x="6778414" y="2736426"/>
            <a:ext cx="953346" cy="26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LUTERA 90 C</a:t>
            </a:r>
          </a:p>
        </p:txBody>
      </p:sp>
      <p:sp>
        <p:nvSpPr>
          <p:cNvPr id="158790" name="Textfeld 110"/>
          <p:cNvSpPr txBox="1">
            <a:spLocks noChangeArrowheads="1"/>
          </p:cNvSpPr>
          <p:nvPr/>
        </p:nvSpPr>
        <p:spPr bwMode="auto">
          <a:xfrm>
            <a:off x="7628468" y="2736426"/>
            <a:ext cx="1032933" cy="26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LUTERA 100 C</a:t>
            </a:r>
          </a:p>
        </p:txBody>
      </p:sp>
      <p:sp>
        <p:nvSpPr>
          <p:cNvPr id="158791" name="Textfeld 111"/>
          <p:cNvSpPr txBox="1">
            <a:spLocks noChangeArrowheads="1"/>
          </p:cNvSpPr>
          <p:nvPr/>
        </p:nvSpPr>
        <p:spPr bwMode="auto">
          <a:xfrm>
            <a:off x="8620761" y="2736426"/>
            <a:ext cx="1046480" cy="26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LUTERA 200 C</a:t>
            </a:r>
          </a:p>
        </p:txBody>
      </p:sp>
      <p:pic>
        <p:nvPicPr>
          <p:cNvPr id="158792" name="Grafik 112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708" y="5672667"/>
            <a:ext cx="834813" cy="83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3" name="Textfeld 113"/>
          <p:cNvSpPr txBox="1">
            <a:spLocks noChangeArrowheads="1"/>
          </p:cNvSpPr>
          <p:nvPr/>
        </p:nvSpPr>
        <p:spPr bwMode="auto">
          <a:xfrm>
            <a:off x="9508067" y="5603241"/>
            <a:ext cx="885613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ONTRIA</a:t>
            </a:r>
          </a:p>
        </p:txBody>
      </p:sp>
      <p:pic>
        <p:nvPicPr>
          <p:cNvPr id="158794" name="Grafik 11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11639" r="14249" b="21162"/>
          <a:stretch>
            <a:fillRect/>
          </a:stretch>
        </p:blipFill>
        <p:spPr bwMode="auto">
          <a:xfrm>
            <a:off x="8554720" y="4218094"/>
            <a:ext cx="921173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5" name="Textfeld 115"/>
          <p:cNvSpPr txBox="1">
            <a:spLocks noChangeArrowheads="1"/>
          </p:cNvSpPr>
          <p:nvPr/>
        </p:nvSpPr>
        <p:spPr bwMode="auto">
          <a:xfrm>
            <a:off x="8448040" y="4168987"/>
            <a:ext cx="885613" cy="27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5" tIns="65022" rIns="130045" bIns="6502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de-DE" sz="853">
                <a:latin typeface="Arial" panose="020B0604020202020204" pitchFamily="34" charset="0"/>
              </a:rPr>
              <a:t>COMBIAL</a:t>
            </a:r>
          </a:p>
        </p:txBody>
      </p:sp>
    </p:spTree>
    <p:extLst>
      <p:ext uri="{BB962C8B-B14F-4D97-AF65-F5344CB8AC3E}">
        <p14:creationId xmlns:p14="http://schemas.microsoft.com/office/powerpoint/2010/main" val="366513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440" y="1036321"/>
            <a:ext cx="1901614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5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CONSTELA</a:t>
            </a:r>
          </a:p>
        </p:txBody>
      </p:sp>
      <p:pic>
        <p:nvPicPr>
          <p:cNvPr id="22835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60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7" name="Subtitle 2"/>
          <p:cNvSpPr txBox="1">
            <a:spLocks/>
          </p:cNvSpPr>
          <p:nvPr/>
        </p:nvSpPr>
        <p:spPr bwMode="auto">
          <a:xfrm>
            <a:off x="9547013" y="3234267"/>
            <a:ext cx="3042921" cy="30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707" b="1"/>
              <a:t>1,650lm – 5,600lm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280" b="1"/>
              <a:t>16W to 49W / up to 117 lm/W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707" b="1"/>
              <a:t>L80 100,000 h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280" b="1"/>
              <a:t>3000K, 4000K 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493" b="1"/>
              <a:t>ET, (LR, LRA, DALI </a:t>
            </a:r>
            <a:r>
              <a:rPr lang="en-GB" altLang="en-US" sz="1280" b="1"/>
              <a:t>on request</a:t>
            </a:r>
            <a:r>
              <a:rPr lang="en-GB" altLang="en-US" sz="1493" b="1"/>
              <a:t>)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707" b="1"/>
              <a:t>DIA 200mm &amp; 230mm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2133" b="1"/>
              <a:t>IP65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280" b="1"/>
              <a:t>asymmetric wide distribution 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280" b="1"/>
              <a:t>rotationally symmetric wide distribution; MLT IQ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GB" altLang="en-US" sz="853" b="1"/>
          </a:p>
        </p:txBody>
      </p:sp>
    </p:spTree>
    <p:extLst>
      <p:ext uri="{BB962C8B-B14F-4D97-AF65-F5344CB8AC3E}">
        <p14:creationId xmlns:p14="http://schemas.microsoft.com/office/powerpoint/2010/main" val="2024466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093" y="1036321"/>
            <a:ext cx="1965961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LUTERA</a:t>
            </a:r>
          </a:p>
        </p:txBody>
      </p:sp>
      <p:sp>
        <p:nvSpPr>
          <p:cNvPr id="230404" name="Subtitle 2"/>
          <p:cNvSpPr>
            <a:spLocks noGrp="1"/>
          </p:cNvSpPr>
          <p:nvPr>
            <p:ph type="subTitle" idx="1"/>
          </p:nvPr>
        </p:nvSpPr>
        <p:spPr>
          <a:xfrm>
            <a:off x="9547013" y="3234267"/>
            <a:ext cx="3042921" cy="300566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500lm – 2,900lm</a:t>
            </a:r>
          </a:p>
          <a:p>
            <a:pPr algn="r" eaLnBrk="1" hangingPunct="1"/>
            <a:r>
              <a:rPr lang="en-GB" altLang="en-US" sz="1280" b="1"/>
              <a:t>5W – 26W / up to 112lm/W</a:t>
            </a:r>
          </a:p>
          <a:p>
            <a:pPr algn="r" eaLnBrk="1" fontAlgn="t" hangingPunct="1"/>
            <a:r>
              <a:rPr lang="en-GB" altLang="en-US" sz="1707" b="1"/>
              <a:t>L80 50,000 h</a:t>
            </a:r>
          </a:p>
          <a:p>
            <a:pPr algn="r" eaLnBrk="1" fontAlgn="t" hangingPunct="1"/>
            <a:r>
              <a:rPr lang="en-GB" altLang="en-US" sz="1493" b="1"/>
              <a:t>3000K, 4000K, blue, red, green, amber, RGB </a:t>
            </a:r>
          </a:p>
          <a:p>
            <a:pPr algn="r" eaLnBrk="1" fontAlgn="t" hangingPunct="1"/>
            <a:r>
              <a:rPr lang="en-GB" altLang="en-US" sz="1280" b="1"/>
              <a:t>ET, Dali (on request for 8521)</a:t>
            </a:r>
          </a:p>
          <a:p>
            <a:pPr algn="r" eaLnBrk="1" fontAlgn="t" hangingPunct="1"/>
            <a:r>
              <a:rPr lang="en-GB" altLang="en-US" sz="1280" b="1"/>
              <a:t>8501 &amp; 8521: 2,000kg | 8511: 3,000kg</a:t>
            </a:r>
          </a:p>
          <a:p>
            <a:pPr algn="r" eaLnBrk="1" fontAlgn="t" hangingPunct="1"/>
            <a:r>
              <a:rPr lang="en-GB" altLang="en-US" sz="1707" b="1"/>
              <a:t>IP68 / IK10</a:t>
            </a:r>
          </a:p>
          <a:p>
            <a:pPr algn="r" eaLnBrk="1" fontAlgn="t" hangingPunct="1"/>
            <a:r>
              <a:rPr lang="en-GB" altLang="en-US" sz="1707" b="1"/>
              <a:t>8501: no TILT | 8511: to 10° | 8521 to 15°</a:t>
            </a:r>
          </a:p>
        </p:txBody>
      </p:sp>
      <p:pic>
        <p:nvPicPr>
          <p:cNvPr id="23040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536788"/>
            <a:ext cx="8453120" cy="600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608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441" y="1048174"/>
            <a:ext cx="189992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1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SKEO W</a:t>
            </a:r>
          </a:p>
        </p:txBody>
      </p:sp>
      <p:pic>
        <p:nvPicPr>
          <p:cNvPr id="23245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6787"/>
            <a:ext cx="8453120" cy="59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3" name="Subtitle 2"/>
          <p:cNvSpPr txBox="1">
            <a:spLocks/>
          </p:cNvSpPr>
          <p:nvPr/>
        </p:nvSpPr>
        <p:spPr bwMode="auto">
          <a:xfrm>
            <a:off x="9547013" y="3234267"/>
            <a:ext cx="3042921" cy="300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707" b="1"/>
              <a:t>20lm – 3,200lm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280" b="1"/>
              <a:t>4W to 28W / up to 107 lm/W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493" b="1"/>
              <a:t>L80 50,000 h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280" b="1"/>
              <a:t>3000K, 4000K 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2133" b="1"/>
              <a:t>IP65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endParaRPr lang="en-GB" altLang="en-US" sz="2133" b="1"/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280" b="1"/>
              <a:t>asymmetric wide distribution 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280" b="1"/>
              <a:t>rotationally symmetric wide distribution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GB" altLang="en-US" sz="1067" b="1"/>
          </a:p>
        </p:txBody>
      </p:sp>
    </p:spTree>
    <p:extLst>
      <p:ext uri="{BB962C8B-B14F-4D97-AF65-F5344CB8AC3E}">
        <p14:creationId xmlns:p14="http://schemas.microsoft.com/office/powerpoint/2010/main" val="37054681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814" y="1048174"/>
            <a:ext cx="192024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499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8841LS</a:t>
            </a:r>
          </a:p>
        </p:txBody>
      </p:sp>
      <p:sp>
        <p:nvSpPr>
          <p:cNvPr id="234500" name="Subtitle 2"/>
          <p:cNvSpPr>
            <a:spLocks noGrp="1"/>
          </p:cNvSpPr>
          <p:nvPr>
            <p:ph type="subTitle" idx="1"/>
          </p:nvPr>
        </p:nvSpPr>
        <p:spPr>
          <a:xfrm>
            <a:off x="9547013" y="3234267"/>
            <a:ext cx="3042921" cy="300566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Up to 3,500lm</a:t>
            </a:r>
          </a:p>
          <a:p>
            <a:pPr algn="r" eaLnBrk="1" hangingPunct="1"/>
            <a:r>
              <a:rPr lang="en-GB" altLang="en-US" sz="1280" b="1"/>
              <a:t>Up to 41W | 85 – 100 lm/W</a:t>
            </a:r>
          </a:p>
          <a:p>
            <a:pPr algn="r" eaLnBrk="1" fontAlgn="t" hangingPunct="1"/>
            <a:r>
              <a:rPr lang="en-GB" altLang="en-US" sz="1707" b="1"/>
              <a:t>L80 100,000 h</a:t>
            </a:r>
          </a:p>
          <a:p>
            <a:pPr algn="r" eaLnBrk="1" fontAlgn="t" hangingPunct="1"/>
            <a:r>
              <a:rPr lang="en-GB" altLang="en-US" sz="1280" b="1"/>
              <a:t>3000K, 4000K </a:t>
            </a:r>
          </a:p>
          <a:p>
            <a:pPr algn="r" eaLnBrk="1" fontAlgn="t" hangingPunct="1"/>
            <a:r>
              <a:rPr lang="en-GB" altLang="en-US" sz="1493" b="1"/>
              <a:t>ET, DALI (on request)</a:t>
            </a:r>
          </a:p>
          <a:p>
            <a:pPr algn="r" eaLnBrk="1" fontAlgn="t" hangingPunct="1"/>
            <a:r>
              <a:rPr lang="en-GB" altLang="en-US" sz="1920" b="1"/>
              <a:t>IP65</a:t>
            </a:r>
          </a:p>
          <a:p>
            <a:pPr algn="r" eaLnBrk="1" fontAlgn="t" hangingPunct="1"/>
            <a:r>
              <a:rPr lang="en-GB" altLang="en-US" sz="1280" b="1"/>
              <a:t>asymmetric wide /rotationally symmetric wide </a:t>
            </a:r>
          </a:p>
          <a:p>
            <a:pPr algn="r" eaLnBrk="1" fontAlgn="t" hangingPunct="1"/>
            <a:r>
              <a:rPr lang="en-GB" altLang="en-US" sz="1280" b="1"/>
              <a:t>MLT IQ</a:t>
            </a:r>
          </a:p>
          <a:p>
            <a:pPr algn="r" eaLnBrk="1" hangingPunct="1"/>
            <a:endParaRPr lang="en-GB" altLang="en-US" sz="1067" b="1"/>
          </a:p>
        </p:txBody>
      </p:sp>
      <p:pic>
        <p:nvPicPr>
          <p:cNvPr id="23450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0" y="509217"/>
            <a:ext cx="8453120" cy="610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657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720" y="4104641"/>
            <a:ext cx="1918547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9"/>
          <a:stretch>
            <a:fillRect/>
          </a:stretch>
        </p:blipFill>
        <p:spPr bwMode="auto">
          <a:xfrm>
            <a:off x="736601" y="536787"/>
            <a:ext cx="6807200" cy="633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48" name="Subtitle 2"/>
          <p:cNvSpPr txBox="1">
            <a:spLocks/>
          </p:cNvSpPr>
          <p:nvPr/>
        </p:nvSpPr>
        <p:spPr bwMode="auto">
          <a:xfrm>
            <a:off x="9547013" y="438575"/>
            <a:ext cx="3042921" cy="353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2133" b="1"/>
              <a:t>8841LS 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280" b="1"/>
              <a:t>3.6m PILLAR LUMINAIRE</a:t>
            </a:r>
          </a:p>
          <a:p>
            <a:pPr algn="r" eaLnBrk="1" fontAlgn="t" hangingPunct="1">
              <a:buFont typeface="Arial" panose="020B0604020202020204" pitchFamily="34" charset="0"/>
              <a:buNone/>
            </a:pPr>
            <a:endParaRPr lang="en-GB" altLang="en-US" sz="1280" b="1"/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707" b="1"/>
              <a:t>3500 lm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280" b="1"/>
              <a:t>4000K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GB" altLang="en-US" sz="1280" b="1"/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280" b="1"/>
              <a:t>Asymmetric wide beam </a:t>
            </a:r>
            <a:r>
              <a:rPr lang="en-GB" altLang="en-US" sz="1707" b="1"/>
              <a:t>AB2L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GB" altLang="en-US" sz="1280" b="1"/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707" b="1"/>
              <a:t>15 lux </a:t>
            </a:r>
            <a:r>
              <a:rPr lang="en-GB" altLang="en-US" sz="1280" b="1"/>
              <a:t>average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1600" y="5201920"/>
            <a:ext cx="23452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550" name="Subtitle 2"/>
          <p:cNvSpPr txBox="1">
            <a:spLocks/>
          </p:cNvSpPr>
          <p:nvPr/>
        </p:nvSpPr>
        <p:spPr bwMode="auto">
          <a:xfrm>
            <a:off x="1005841" y="3527214"/>
            <a:ext cx="72982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707" b="1">
                <a:solidFill>
                  <a:schemeClr val="accent1"/>
                </a:solidFill>
              </a:rPr>
              <a:t>15m</a:t>
            </a:r>
            <a:endParaRPr lang="en-GB" altLang="en-US" sz="1067" b="1">
              <a:solidFill>
                <a:schemeClr val="accent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479973" y="2226734"/>
            <a:ext cx="0" cy="1300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488441" y="3796454"/>
            <a:ext cx="0" cy="1405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71600" y="2226734"/>
            <a:ext cx="23452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655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014" y="3706707"/>
            <a:ext cx="62992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48948" y="763694"/>
            <a:ext cx="1058333" cy="5896187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73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 bwMode="auto">
          <a:xfrm>
            <a:off x="3857413" y="2973493"/>
            <a:ext cx="1049867" cy="73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t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707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15 </a:t>
            </a:r>
            <a:r>
              <a:rPr lang="en-GB" sz="1493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Lux</a:t>
            </a:r>
          </a:p>
          <a:p>
            <a:pPr eaLnBrk="1" fontAlgn="t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en-GB" altLang="en-US" sz="1493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Average</a:t>
            </a:r>
            <a:endParaRPr lang="en-GB" altLang="en-US" sz="96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69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507" y="1048174"/>
            <a:ext cx="1918547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5" name="Title 1"/>
          <p:cNvSpPr>
            <a:spLocks noGrp="1"/>
          </p:cNvSpPr>
          <p:nvPr>
            <p:ph type="ctrTitle"/>
          </p:nvPr>
        </p:nvSpPr>
        <p:spPr>
          <a:xfrm>
            <a:off x="9547013" y="536788"/>
            <a:ext cx="2860041" cy="511387"/>
          </a:xfrm>
        </p:spPr>
        <p:txBody>
          <a:bodyPr/>
          <a:lstStyle/>
          <a:p>
            <a:pPr algn="r" eaLnBrk="1" hangingPunct="1"/>
            <a:r>
              <a:rPr lang="en-GB" altLang="en-US" sz="4267" b="1"/>
              <a:t>8841</a:t>
            </a:r>
          </a:p>
        </p:txBody>
      </p:sp>
      <p:sp>
        <p:nvSpPr>
          <p:cNvPr id="238596" name="Subtitle 2"/>
          <p:cNvSpPr>
            <a:spLocks noGrp="1"/>
          </p:cNvSpPr>
          <p:nvPr>
            <p:ph type="subTitle" idx="1"/>
          </p:nvPr>
        </p:nvSpPr>
        <p:spPr>
          <a:xfrm>
            <a:off x="9547013" y="3234267"/>
            <a:ext cx="3042921" cy="3005667"/>
          </a:xfrm>
        </p:spPr>
        <p:txBody>
          <a:bodyPr/>
          <a:lstStyle/>
          <a:p>
            <a:pPr algn="r" eaLnBrk="1" fontAlgn="t" hangingPunct="1"/>
            <a:r>
              <a:rPr lang="en-GB" altLang="en-US" sz="1707" b="1"/>
              <a:t>700lm | 850lm</a:t>
            </a:r>
          </a:p>
          <a:p>
            <a:pPr algn="r" eaLnBrk="1" hangingPunct="1"/>
            <a:r>
              <a:rPr lang="en-GB" altLang="en-US" sz="1280" b="1"/>
              <a:t>10W | 73 lm/W</a:t>
            </a:r>
          </a:p>
          <a:p>
            <a:pPr algn="r" eaLnBrk="1" fontAlgn="t" hangingPunct="1"/>
            <a:r>
              <a:rPr lang="en-GB" altLang="en-US" sz="1707" b="1"/>
              <a:t>L80 80,000 h</a:t>
            </a:r>
          </a:p>
          <a:p>
            <a:pPr algn="r" eaLnBrk="1" fontAlgn="t" hangingPunct="1"/>
            <a:r>
              <a:rPr lang="en-GB" altLang="en-US" sz="1493" b="1"/>
              <a:t>3000K, 4000K </a:t>
            </a:r>
          </a:p>
          <a:p>
            <a:pPr algn="r" eaLnBrk="1" fontAlgn="t" hangingPunct="1"/>
            <a:r>
              <a:rPr lang="en-GB" altLang="en-US" sz="1280" b="1"/>
              <a:t>ET, DALI (on request)</a:t>
            </a:r>
          </a:p>
          <a:p>
            <a:pPr algn="r" eaLnBrk="1" fontAlgn="t" hangingPunct="1"/>
            <a:r>
              <a:rPr lang="en-GB" altLang="en-US" sz="1920" b="1"/>
              <a:t>IP65 / safety class II</a:t>
            </a:r>
          </a:p>
          <a:p>
            <a:pPr algn="r" eaLnBrk="1" fontAlgn="t" hangingPunct="1"/>
            <a:r>
              <a:rPr lang="en-GB" altLang="en-US" sz="1280" b="1"/>
              <a:t>asymmetric wide distribution</a:t>
            </a:r>
          </a:p>
          <a:p>
            <a:pPr algn="r" eaLnBrk="1" fontAlgn="t" hangingPunct="1"/>
            <a:r>
              <a:rPr lang="en-GB" altLang="en-US" sz="1280" b="1"/>
              <a:t>rotationally symmetric wide distribution</a:t>
            </a:r>
          </a:p>
          <a:p>
            <a:pPr algn="r" eaLnBrk="1" fontAlgn="t" hangingPunct="1"/>
            <a:r>
              <a:rPr lang="en-GB" altLang="en-US" sz="1280" b="1"/>
              <a:t>MLTIQ</a:t>
            </a:r>
          </a:p>
          <a:p>
            <a:pPr algn="r" eaLnBrk="1" hangingPunct="1"/>
            <a:endParaRPr lang="en-GB" altLang="en-US" sz="1067" b="1"/>
          </a:p>
        </p:txBody>
      </p:sp>
      <p:pic>
        <p:nvPicPr>
          <p:cNvPr id="23859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38481"/>
            <a:ext cx="8453120" cy="599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931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575"/>
            <a:ext cx="9271001" cy="617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3" name="Subtitle 2"/>
          <p:cNvSpPr txBox="1">
            <a:spLocks/>
          </p:cNvSpPr>
          <p:nvPr/>
        </p:nvSpPr>
        <p:spPr bwMode="auto">
          <a:xfrm>
            <a:off x="9547013" y="438575"/>
            <a:ext cx="3042921" cy="353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2133" b="1"/>
              <a:t>8841 BOLLARD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GB" altLang="en-US" sz="1280" b="1"/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707" b="1"/>
              <a:t>700 lm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280" b="1"/>
              <a:t>3000K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GB" altLang="en-US" sz="1280" b="1"/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280" b="1"/>
              <a:t>Asymmetric wide beam </a:t>
            </a:r>
            <a:r>
              <a:rPr lang="en-GB" altLang="en-US" sz="1707" b="1"/>
              <a:t>AB2L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GB" altLang="en-US" sz="1280" b="1"/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GB" altLang="en-US" sz="1707" b="1"/>
              <a:t>1 lux </a:t>
            </a:r>
            <a:r>
              <a:rPr lang="en-GB" altLang="en-US" sz="1280" b="1"/>
              <a:t>minimum </a:t>
            </a:r>
            <a:endParaRPr lang="en-GB" altLang="en-US" sz="1067" b="1"/>
          </a:p>
        </p:txBody>
      </p:sp>
      <p:cxnSp>
        <p:nvCxnSpPr>
          <p:cNvPr id="7" name="Straight Connector 6"/>
          <p:cNvCxnSpPr/>
          <p:nvPr/>
        </p:nvCxnSpPr>
        <p:spPr>
          <a:xfrm>
            <a:off x="7662334" y="1977813"/>
            <a:ext cx="1264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527041" y="5254414"/>
            <a:ext cx="33917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646" name="Subtitle 2"/>
          <p:cNvSpPr txBox="1">
            <a:spLocks/>
          </p:cNvSpPr>
          <p:nvPr/>
        </p:nvSpPr>
        <p:spPr bwMode="auto">
          <a:xfrm>
            <a:off x="8312574" y="3515360"/>
            <a:ext cx="731520" cy="45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fontAlgn="t" hangingPunct="1">
              <a:buFont typeface="Arial" panose="020B0604020202020204" pitchFamily="34" charset="0"/>
              <a:buNone/>
            </a:pPr>
            <a:r>
              <a:rPr lang="en-GB" altLang="en-US" sz="1707" b="1">
                <a:solidFill>
                  <a:schemeClr val="accent1"/>
                </a:solidFill>
              </a:rPr>
              <a:t>5m</a:t>
            </a:r>
            <a:endParaRPr lang="en-GB" altLang="en-US" sz="1067" b="1">
              <a:solidFill>
                <a:schemeClr val="accent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813801" y="1977813"/>
            <a:ext cx="0" cy="1537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822267" y="3840480"/>
            <a:ext cx="0" cy="1413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 2"/>
          <p:cNvSpPr txBox="1">
            <a:spLocks/>
          </p:cNvSpPr>
          <p:nvPr/>
        </p:nvSpPr>
        <p:spPr bwMode="auto">
          <a:xfrm>
            <a:off x="6023187" y="743374"/>
            <a:ext cx="731520" cy="45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fontAlgn="t" hangingPunct="1">
              <a:defRPr/>
            </a:pPr>
            <a:r>
              <a:rPr lang="en-GB" sz="1707" b="1" dirty="0">
                <a:solidFill>
                  <a:schemeClr val="accent4"/>
                </a:solidFill>
              </a:rPr>
              <a:t>3m</a:t>
            </a:r>
            <a:endParaRPr lang="en-GB" altLang="en-US" sz="1067" b="1" dirty="0">
              <a:solidFill>
                <a:schemeClr val="accent4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754708" y="917787"/>
            <a:ext cx="618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588001" y="926254"/>
            <a:ext cx="6688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4065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280" y="3970868"/>
            <a:ext cx="824654" cy="218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653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720" y="4104641"/>
            <a:ext cx="1916853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803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" y="1700107"/>
            <a:ext cx="12803293" cy="385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365146"/>
      </p:ext>
    </p:extLst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" y="1700107"/>
            <a:ext cx="12803293" cy="385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861602"/>
      </p:ext>
    </p:extLst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1" y="1700107"/>
            <a:ext cx="12803293" cy="385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921169"/>
      </p:ext>
    </p:extLst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4" b="-2"/>
          <a:stretch>
            <a:fillRect/>
          </a:stretch>
        </p:blipFill>
        <p:spPr bwMode="auto">
          <a:xfrm>
            <a:off x="0" y="-28787"/>
            <a:ext cx="13004800" cy="734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278024"/>
            <a:ext cx="3839705" cy="9313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5" tIns="65022" rIns="130045" bIns="65022" anchor="ctr"/>
          <a:lstStyle/>
          <a:p>
            <a:pPr defTabSz="1300288">
              <a:defRPr/>
            </a:pPr>
            <a:r>
              <a:rPr lang="en-GB" sz="2773" b="1" dirty="0">
                <a:solidFill>
                  <a:prstClr val="black"/>
                </a:solidFill>
              </a:rPr>
              <a:t>GROUND RECESSED LUMINAIRES</a:t>
            </a:r>
          </a:p>
        </p:txBody>
      </p:sp>
    </p:spTree>
    <p:extLst>
      <p:ext uri="{BB962C8B-B14F-4D97-AF65-F5344CB8AC3E}">
        <p14:creationId xmlns:p14="http://schemas.microsoft.com/office/powerpoint/2010/main" val="19145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tse2.mm.bing.net/th?id=OIP.WSFdkTzjzwT-NF3aHXUfrwEsD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20" y="1929408"/>
            <a:ext cx="4752528" cy="2647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r>
              <a:rPr lang="en-GB" altLang="de-DE" sz="2027"/>
              <a:t>LUTERA</a:t>
            </a:r>
            <a:r>
              <a:rPr lang="de-DE" altLang="de-DE" smtClean="0"/>
              <a:t/>
            </a:r>
            <a:br>
              <a:rPr lang="de-DE" altLang="de-DE" smtClean="0"/>
            </a:br>
            <a:r>
              <a:rPr lang="en-GB" altLang="de-DE" sz="2027"/>
              <a:t>THE COMPLETE RANGE FOR PERFECT PRESENTATIONS</a:t>
            </a:r>
          </a:p>
        </p:txBody>
      </p:sp>
      <p:sp>
        <p:nvSpPr>
          <p:cNvPr id="161795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3" y="1403775"/>
          <a:ext cx="6861386" cy="2444465"/>
        </p:xfrm>
        <a:graphic>
          <a:graphicData uri="http://schemas.openxmlformats.org/drawingml/2006/table">
            <a:tbl>
              <a:tblPr firstRow="1" firstCol="1" bandRow="1"/>
              <a:tblGrid>
                <a:gridCol w="3530579">
                  <a:extLst>
                    <a:ext uri="{9D8B030D-6E8A-4147-A177-3AD203B41FA5}"/>
                  </a:extLst>
                </a:gridCol>
                <a:gridCol w="3330807">
                  <a:extLst>
                    <a:ext uri="{9D8B030D-6E8A-4147-A177-3AD203B41FA5}"/>
                  </a:extLst>
                </a:gridCol>
              </a:tblGrid>
              <a:tr h="25602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500lm – 2,900lm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7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5W – 26W / up to 112lm/W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2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017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4000K, blue, red, green, amber, RGB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2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ET, Dali (on request for 8521)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2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effectLst/>
                          <a:latin typeface="Arial" panose="020B0604020202020204" pitchFamily="34" charset="0"/>
                        </a:rPr>
                        <a:t>Roll-over capacity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8501 &amp; 8521: 2,000kg | 8511: 3,000kg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2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IP68 / safety class 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Impact resistance</a:t>
                      </a: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IK10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21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Tiltable LED PCB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8501: no | 8511: to 10° | 8521 to 15°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810000"/>
            <a:ext cx="11673840" cy="358987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MOUNTING HOUSINGS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COVER PLATES 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3 CONSTRUCTION SIZES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WATER-TIGHT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1828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4"/>
          <a:stretch>
            <a:fillRect/>
          </a:stretch>
        </p:blipFill>
        <p:spPr bwMode="auto">
          <a:xfrm>
            <a:off x="927946" y="1403774"/>
            <a:ext cx="4993641" cy="21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9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3" y="4353560"/>
            <a:ext cx="1639147" cy="163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30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54" y="4301067"/>
            <a:ext cx="1813561" cy="181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3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2"/>
          <a:stretch>
            <a:fillRect/>
          </a:stretch>
        </p:blipFill>
        <p:spPr bwMode="auto">
          <a:xfrm>
            <a:off x="9779001" y="4279054"/>
            <a:ext cx="2765213" cy="183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3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75" y="4511040"/>
            <a:ext cx="990599" cy="128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33" name="Grafi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07" y="4541520"/>
            <a:ext cx="992293" cy="128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34" name="Grafik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281" y="4204548"/>
            <a:ext cx="931333" cy="93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35" name="Grafi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281" y="5161281"/>
            <a:ext cx="914400" cy="95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36" name="Grafik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08" y="5164666"/>
            <a:ext cx="951653" cy="94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37" name="Grafik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08" y="4184228"/>
            <a:ext cx="951653" cy="95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8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r>
              <a:rPr lang="en-GB" altLang="de-DE" sz="2027"/>
              <a:t>ALTIGO G2</a:t>
            </a:r>
            <a:r>
              <a:rPr lang="de-DE" altLang="de-DE" smtClean="0"/>
              <a:t/>
            </a:r>
            <a:br>
              <a:rPr lang="de-DE" altLang="de-DE" smtClean="0"/>
            </a:br>
            <a:r>
              <a:rPr lang="en-GB" altLang="de-DE" sz="2027"/>
              <a:t>THE COMPLETE RANGE FOR PERFECT PRESENTATIONS</a:t>
            </a:r>
          </a:p>
        </p:txBody>
      </p:sp>
      <p:sp>
        <p:nvSpPr>
          <p:cNvPr id="163843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6092614" y="1403775"/>
          <a:ext cx="6553200" cy="2188716"/>
        </p:xfrm>
        <a:graphic>
          <a:graphicData uri="http://schemas.openxmlformats.org/drawingml/2006/table">
            <a:tbl>
              <a:tblPr firstRow="1" firstCol="1" bandRow="1"/>
              <a:tblGrid>
                <a:gridCol w="3371999">
                  <a:extLst>
                    <a:ext uri="{9D8B030D-6E8A-4147-A177-3AD203B41FA5}"/>
                  </a:extLst>
                </a:gridCol>
                <a:gridCol w="3181201">
                  <a:extLst>
                    <a:ext uri="{9D8B030D-6E8A-4147-A177-3AD203B41FA5}"/>
                  </a:extLst>
                </a:gridCol>
              </a:tblGrid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500lm – 4,000lm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6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11W – 36W/ up to 111lm/W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50,000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ET, DALI (on request) RGB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i="0" dirty="0">
                          <a:effectLst/>
                          <a:latin typeface="Arial" panose="020B0604020202020204" pitchFamily="34" charset="0"/>
                        </a:rPr>
                        <a:t>Load bearing capacity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500kg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60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safety class II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0234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Rotationally symmetric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Asymmetric 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4" marR="4445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LOAD BEARING CAPACITY: 500kg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LIGHT COMFORT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2 CONSTRUCTION SIZES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DELIVERY CAPABILITY 04/2017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88" y="4400974"/>
            <a:ext cx="2611120" cy="127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5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4" y="4441614"/>
            <a:ext cx="2790613" cy="136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6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73" y="1420707"/>
            <a:ext cx="4301067" cy="210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7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1" y="4363721"/>
            <a:ext cx="2687319" cy="131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8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4441614"/>
            <a:ext cx="2790613" cy="136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34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3" b="5008"/>
          <a:stretch>
            <a:fillRect/>
          </a:stretch>
        </p:blipFill>
        <p:spPr bwMode="auto">
          <a:xfrm>
            <a:off x="0" y="0"/>
            <a:ext cx="13004800" cy="734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1" y="278024"/>
            <a:ext cx="6092754" cy="107531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5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5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5" tIns="65022" rIns="130045" bIns="65022" anchor="ctr"/>
          <a:lstStyle/>
          <a:p>
            <a:pPr defTabSz="1300288">
              <a:defRPr/>
            </a:pPr>
            <a:r>
              <a:rPr lang="en-GB" sz="2773" b="1" dirty="0">
                <a:solidFill>
                  <a:prstClr val="black"/>
                </a:solidFill>
              </a:rPr>
              <a:t>BOLLARD LUMINAIRES &amp; LIGHT COLUMNS</a:t>
            </a:r>
          </a:p>
        </p:txBody>
      </p:sp>
    </p:spTree>
    <p:extLst>
      <p:ext uri="{BB962C8B-B14F-4D97-AF65-F5344CB8AC3E}">
        <p14:creationId xmlns:p14="http://schemas.microsoft.com/office/powerpoint/2010/main" val="2878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767081" y="594361"/>
            <a:ext cx="11367346" cy="1219200"/>
          </a:xfrm>
        </p:spPr>
        <p:txBody>
          <a:bodyPr/>
          <a:lstStyle/>
          <a:p>
            <a:pPr>
              <a:defRPr/>
            </a:pPr>
            <a:r>
              <a:rPr lang="en-GB" sz="2027" dirty="0"/>
              <a:t>8841 | 8841 LIGHT COLUMN</a:t>
            </a:r>
            <a:r>
              <a:t/>
            </a:r>
            <a:br/>
            <a:r>
              <a:rPr lang="en-GB" sz="2027" dirty="0"/>
              <a:t>SPECIFICALLY HIGH PERFORMANCE</a:t>
            </a:r>
            <a:r>
              <a:rPr lang="en-GB" sz="2027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GB" sz="2027" dirty="0"/>
          </a:p>
        </p:txBody>
      </p:sp>
      <p:sp>
        <p:nvSpPr>
          <p:cNvPr id="166915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767081" y="277707"/>
            <a:ext cx="11367346" cy="306494"/>
          </a:xfrm>
        </p:spPr>
        <p:txBody>
          <a:bodyPr/>
          <a:lstStyle/>
          <a:p>
            <a:r>
              <a:rPr lang="en-GB" altLang="de-DE" sz="853"/>
              <a:t>PRODUCT LAUNCHING Q1|2017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5887721" y="1403774"/>
          <a:ext cx="7271174" cy="2130764"/>
        </p:xfrm>
        <a:graphic>
          <a:graphicData uri="http://schemas.openxmlformats.org/drawingml/2006/table">
            <a:tbl>
              <a:tblPr firstRow="1" firstCol="1" bandRow="1"/>
              <a:tblGrid>
                <a:gridCol w="3741437">
                  <a:extLst>
                    <a:ext uri="{9D8B030D-6E8A-4147-A177-3AD203B41FA5}"/>
                  </a:extLst>
                </a:gridCol>
                <a:gridCol w="3529737">
                  <a:extLst>
                    <a:ext uri="{9D8B030D-6E8A-4147-A177-3AD203B41FA5}"/>
                  </a:extLst>
                </a:gridCol>
              </a:tblGrid>
              <a:tr h="25605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Luminaire luminous flux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8841: 700lm | 850lm 8841LS: to 3,500lm</a:t>
                      </a: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114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Connected load/efficiency</a:t>
                      </a:r>
                      <a:endParaRPr lang="en-GB" sz="1300" b="1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13004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aseline="0" dirty="0">
                          <a:effectLst/>
                          <a:latin typeface="Arial" panose="020B0604020202020204" pitchFamily="34" charset="0"/>
                        </a:rPr>
                        <a:t>8841: 10W  8841LS: to 41W | 85 – 100 lm/W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5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Service life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L80 100,000 h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5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Colour temperature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3000K, 4000K</a:t>
                      </a:r>
                      <a:r>
                        <a:rPr sz="1300"/>
                        <a:t> 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5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Electrical version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ET, DALI (on request)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6058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Protection rating | safety class</a:t>
                      </a: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dirty="0">
                          <a:effectLst/>
                          <a:latin typeface="Arial" panose="020B0604020202020204" pitchFamily="34" charset="0"/>
                        </a:rPr>
                        <a:t>IP65 / safety class II</a:t>
                      </a:r>
                      <a:endParaRPr lang="en-GB" sz="13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85345"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b="1" dirty="0">
                          <a:effectLst/>
                          <a:latin typeface="Arial" panose="020B0604020202020204" pitchFamily="34" charset="0"/>
                        </a:rPr>
                        <a:t>Light distribution</a:t>
                      </a:r>
                      <a:endParaRPr lang="en-GB" sz="1300" b="1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5023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30046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50690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60091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25114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90137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55160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201839" algn="l" defTabSz="1300460" rtl="0" eaLnBrk="1" latinLnBrk="0" hangingPunct="1">
                        <a:defRPr sz="26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dirty="0">
                          <a:effectLst/>
                          <a:latin typeface="Arial" panose="020B0604020202020204" pitchFamily="34" charset="0"/>
                        </a:rPr>
                        <a:t>asymmetric wide distribution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baseline="0" dirty="0">
                          <a:effectLst/>
                          <a:latin typeface="Arial" panose="020B0604020202020204" pitchFamily="34" charset="0"/>
                        </a:rPr>
                        <a:t>rotationally symmetric wide distribution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300" i="0" baseline="0" dirty="0">
                          <a:effectLst/>
                          <a:latin typeface="Arial" panose="020B0604020202020204" pitchFamily="34" charset="0"/>
                        </a:rPr>
                        <a:t>MLTIQ</a:t>
                      </a:r>
                      <a:endParaRPr lang="en-GB" sz="1300" i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1" marR="444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hteck 9"/>
          <p:cNvSpPr/>
          <p:nvPr/>
        </p:nvSpPr>
        <p:spPr>
          <a:xfrm>
            <a:off x="870374" y="3657600"/>
            <a:ext cx="11673840" cy="36068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420" tIns="45709" rIns="91420" bIns="45709" anchor="ctr"/>
          <a:lstStyle/>
          <a:p>
            <a:pPr defTabSz="914233">
              <a:defRPr/>
            </a:pPr>
            <a:r>
              <a:rPr lang="en-GB" sz="1813" b="1" kern="0" dirty="0">
                <a:solidFill>
                  <a:prstClr val="white"/>
                </a:solidFill>
              </a:rPr>
              <a:t>Additional information</a:t>
            </a:r>
            <a:endParaRPr lang="en-GB" sz="1813" b="1" i="1" kern="0" dirty="0">
              <a:solidFill>
                <a:prstClr val="whit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86977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FAMILY PHILOSOPHY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839705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SUCCESS STORY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80963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EXTREME SPACING</a:t>
            </a:r>
          </a:p>
        </p:txBody>
      </p:sp>
      <p:sp>
        <p:nvSpPr>
          <p:cNvPr id="17" name="Rechteck 16"/>
          <p:cNvSpPr/>
          <p:nvPr/>
        </p:nvSpPr>
        <p:spPr>
          <a:xfrm>
            <a:off x="9779564" y="6217885"/>
            <a:ext cx="2765107" cy="409646"/>
          </a:xfrm>
          <a:prstGeom prst="rect">
            <a:avLst/>
          </a:prstGeom>
          <a:gradFill>
            <a:gsLst>
              <a:gs pos="100000">
                <a:srgbClr val="005193"/>
              </a:gs>
              <a:gs pos="13000">
                <a:srgbClr val="0070C0">
                  <a:alpha val="27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23" tIns="65012" rIns="130023" bIns="65012" anchor="ctr"/>
          <a:lstStyle/>
          <a:p>
            <a:pPr algn="ctr" defTabSz="1300288">
              <a:defRPr/>
            </a:pPr>
            <a:r>
              <a:rPr lang="en-GB" sz="1387" b="1" dirty="0">
                <a:solidFill>
                  <a:prstClr val="black"/>
                </a:solidFill>
                <a:latin typeface="Arial" pitchFamily="34" charset="0"/>
              </a:rPr>
              <a:t>MLT IQ</a:t>
            </a:r>
            <a:endParaRPr lang="en-GB" sz="138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6944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07" y="4404361"/>
            <a:ext cx="1119294" cy="142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45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67" y="5081694"/>
            <a:ext cx="596053" cy="101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46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60" y="4036906"/>
            <a:ext cx="839893" cy="208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47" name="Picture 2" descr="Mühlbauer A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8" r="7813" b="23624"/>
          <a:stretch>
            <a:fillRect/>
          </a:stretch>
        </p:blipFill>
        <p:spPr bwMode="auto">
          <a:xfrm>
            <a:off x="863600" y="1391921"/>
            <a:ext cx="5024121" cy="216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4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774" y="4231640"/>
            <a:ext cx="2761827" cy="184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4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b="48093"/>
          <a:stretch>
            <a:fillRect/>
          </a:stretch>
        </p:blipFill>
        <p:spPr bwMode="auto">
          <a:xfrm>
            <a:off x="9779001" y="4229947"/>
            <a:ext cx="2761826" cy="184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50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80" y="4233334"/>
            <a:ext cx="2758441" cy="183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82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LUX">
  <a:themeElements>
    <a:clrScheme name="Mastereinstellung">
      <a:dk1>
        <a:sysClr val="windowText" lastClr="000000"/>
      </a:dk1>
      <a:lt1>
        <a:sysClr val="window" lastClr="FFFFFF"/>
      </a:lt1>
      <a:dk2>
        <a:srgbClr val="000000"/>
      </a:dk2>
      <a:lt2>
        <a:srgbClr val="828282"/>
      </a:lt2>
      <a:accent1>
        <a:srgbClr val="E2E2E2"/>
      </a:accent1>
      <a:accent2>
        <a:srgbClr val="D2D2D2"/>
      </a:accent2>
      <a:accent3>
        <a:srgbClr val="FFFFFF"/>
      </a:accent3>
      <a:accent4>
        <a:srgbClr val="000000"/>
      </a:accent4>
      <a:accent5>
        <a:srgbClr val="EEEEEE"/>
      </a:accent5>
      <a:accent6>
        <a:srgbClr val="BEBEBE"/>
      </a:accent6>
      <a:hlink>
        <a:srgbClr val="AAAAAA"/>
      </a:hlink>
      <a:folHlink>
        <a:srgbClr val="656565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dirty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815809D920E13489B3A54E12F6843ED" ma:contentTypeVersion="0" ma:contentTypeDescription="Ein neues Dokument erstellen." ma:contentTypeScope="" ma:versionID="30f45dda3e7e6b14c5c876e99fd7d1d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80C768-40BB-4AD4-B37D-854070B2F424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05CB7CB-1A55-47C7-AE06-586015D9F4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6E7B9E-41E4-4686-9B04-CC2F85E7AF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TRILUX</Template>
  <TotalTime>0</TotalTime>
  <Words>1914</Words>
  <Application>Microsoft Office PowerPoint</Application>
  <PresentationFormat>Benutzerdefiniert</PresentationFormat>
  <Paragraphs>628</Paragraphs>
  <Slides>50</Slides>
  <Notes>39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1" baseType="lpstr">
      <vt:lpstr>TRILUX</vt:lpstr>
      <vt:lpstr>PowerPoint-Präsentation</vt:lpstr>
      <vt:lpstr>TARGET </vt:lpstr>
      <vt:lpstr>WE FIND AN OUTDOOR AREA IN EVERY APPLICATION</vt:lpstr>
      <vt:lpstr>PowerPoint-Präsentation</vt:lpstr>
      <vt:lpstr>PowerPoint-Präsentation</vt:lpstr>
      <vt:lpstr>LUTERA THE COMPLETE RANGE FOR PERFECT PRESENTATIONS</vt:lpstr>
      <vt:lpstr>ALTIGO G2 THE COMPLETE RANGE FOR PERFECT PRESENTATIONS</vt:lpstr>
      <vt:lpstr>PowerPoint-Präsentation</vt:lpstr>
      <vt:lpstr>8841 | 8841 LIGHT COLUMN SPECIFICALLY HIGH PERFORMANCE </vt:lpstr>
      <vt:lpstr>PowerPoint-Präsentation</vt:lpstr>
      <vt:lpstr>CONSTELA SPECIFICALLY HIGH PERFORMANCE </vt:lpstr>
      <vt:lpstr>PowerPoint-Präsentation</vt:lpstr>
      <vt:lpstr>FACIELLA ONE SPOTLIGHT. THREE MODULES: ALL POSSIBILITIES.</vt:lpstr>
      <vt:lpstr>SKEO PURA FLAT SQUARES FOR ATTRACTIVE FACADE LIGHTING</vt:lpstr>
      <vt:lpstr>SKEO Q FILIGREE RECESSED LUMINAIRE FOR LARGE LIGHT ACCENTS</vt:lpstr>
      <vt:lpstr>SKEO Q – A CUBE SETS ACCENTS PHOTOMETRIC OPTIONS</vt:lpstr>
      <vt:lpstr>SKEO R FILIGREE RECESSED LUMINAIRE FOR LARGE LIGHT ACCENTS</vt:lpstr>
      <vt:lpstr>HS DECORATIVE WALL LUMINAIRE WITH TRIANGULAR CHARACTER</vt:lpstr>
      <vt:lpstr>ALTIGO G2 FILIGREE RECESSED LUMINAIRE FOR LARGE LIGHT ACCENTS</vt:lpstr>
      <vt:lpstr>PAREDA FILIGREE RECESSED LUMINAIRE FOR LARGE LIGHT ACCENTS</vt:lpstr>
      <vt:lpstr>PAREDA SLIM FILIGREE RECESSED LUMINAIRE FOR LARGE LIGHT ACCENTS</vt:lpstr>
      <vt:lpstr>PowerPoint-Präsentation</vt:lpstr>
      <vt:lpstr>LUTERA C FILIGREE RECESSED LUMINAIRE FOR LARGE LIGHT ACCENTS</vt:lpstr>
      <vt:lpstr>ALTIGO G2 FILIGREE RECESSED LUMINAIRE FOR LARGE LIGHT ACCENTS</vt:lpstr>
      <vt:lpstr>COMBIAL LED</vt:lpstr>
      <vt:lpstr>LIGHT  ON  AND  AROUND THE BUILDING</vt:lpstr>
      <vt:lpstr>ALTIGO</vt:lpstr>
      <vt:lpstr>ALTIGO</vt:lpstr>
      <vt:lpstr>LUTERA</vt:lpstr>
      <vt:lpstr>FACIELLA</vt:lpstr>
      <vt:lpstr>ALTIGO</vt:lpstr>
      <vt:lpstr>SKEO D</vt:lpstr>
      <vt:lpstr>LUTERA C</vt:lpstr>
      <vt:lpstr>PowerPoint-Präsentation</vt:lpstr>
      <vt:lpstr>SKEO W</vt:lpstr>
      <vt:lpstr>PAREDA SLIM</vt:lpstr>
      <vt:lpstr>PAREDA SLIM</vt:lpstr>
      <vt:lpstr>PowerPoint-Präsentation</vt:lpstr>
      <vt:lpstr>CONSTELA</vt:lpstr>
      <vt:lpstr>CONSTELA</vt:lpstr>
      <vt:lpstr>LUTERA</vt:lpstr>
      <vt:lpstr>SKEO W</vt:lpstr>
      <vt:lpstr>8841LS</vt:lpstr>
      <vt:lpstr>PowerPoint-Präsentation</vt:lpstr>
      <vt:lpstr>8841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Grey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Daniel.Stabenau@trilux.com</dc:creator>
  <cp:lastModifiedBy>Kowald, Nadine</cp:lastModifiedBy>
  <cp:revision>245</cp:revision>
  <dcterms:created xsi:type="dcterms:W3CDTF">2013-04-10T07:37:13Z</dcterms:created>
  <dcterms:modified xsi:type="dcterms:W3CDTF">2017-07-26T05:19:25Z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0x0101001815809D920E13489B3A54E12F6843ED</vt:lpwstr>
  </property>
  <property fmtid="{D5CDD505-2E9C-101B-9397-08002B2CF9AE}" pid="3" name="WorkflowChangePath">
    <vt:lpwstr>4b6740ff-7efe-4baf-8a4a-7a77cb1f56e1,2;4b6740ff-7efe-4baf-8a4a-7a77cb1f56e1,4;</vt:lpwstr>
  </property>
</Properties>
</file>