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6" r:id="rId5"/>
  </p:sldMasterIdLst>
  <p:notesMasterIdLst>
    <p:notesMasterId r:id="rId57"/>
  </p:notesMasterIdLst>
  <p:handoutMasterIdLst>
    <p:handoutMasterId r:id="rId58"/>
  </p:handoutMasterIdLst>
  <p:sldIdLst>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5" r:id="rId30"/>
    <p:sldId id="356" r:id="rId31"/>
    <p:sldId id="357" r:id="rId32"/>
    <p:sldId id="289" r:id="rId33"/>
    <p:sldId id="256" r:id="rId34"/>
    <p:sldId id="329" r:id="rId35"/>
    <p:sldId id="318" r:id="rId36"/>
    <p:sldId id="316" r:id="rId37"/>
    <p:sldId id="317" r:id="rId38"/>
    <p:sldId id="306" r:id="rId39"/>
    <p:sldId id="307" r:id="rId40"/>
    <p:sldId id="328" r:id="rId41"/>
    <p:sldId id="308" r:id="rId42"/>
    <p:sldId id="309" r:id="rId43"/>
    <p:sldId id="310" r:id="rId44"/>
    <p:sldId id="311" r:id="rId45"/>
    <p:sldId id="314" r:id="rId46"/>
    <p:sldId id="312" r:id="rId47"/>
    <p:sldId id="321" r:id="rId48"/>
    <p:sldId id="305" r:id="rId49"/>
    <p:sldId id="322" r:id="rId50"/>
    <p:sldId id="325" r:id="rId51"/>
    <p:sldId id="354" r:id="rId52"/>
    <p:sldId id="326" r:id="rId53"/>
    <p:sldId id="323" r:id="rId54"/>
    <p:sldId id="324" r:id="rId55"/>
    <p:sldId id="327" r:id="rId56"/>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99FFCC"/>
    <a:srgbClr val="336699"/>
    <a:srgbClr val="000099"/>
    <a:srgbClr val="3366CC"/>
    <a:srgbClr val="FFFFFF"/>
    <a:srgbClr val="ECECEC"/>
    <a:srgbClr val="888888"/>
    <a:srgbClr val="8687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668" autoAdjust="0"/>
  </p:normalViewPr>
  <p:slideViewPr>
    <p:cSldViewPr showGuides="1">
      <p:cViewPr varScale="1">
        <p:scale>
          <a:sx n="108" d="100"/>
          <a:sy n="108" d="100"/>
        </p:scale>
        <p:origin x="102" y="642"/>
      </p:cViewPr>
      <p:guideLst>
        <p:guide orient="horz" pos="2799"/>
        <p:guide pos="2880"/>
      </p:guideLst>
    </p:cSldViewPr>
  </p:slideViewPr>
  <p:outlineViewPr>
    <p:cViewPr>
      <p:scale>
        <a:sx n="33" d="100"/>
        <a:sy n="33" d="100"/>
      </p:scale>
      <p:origin x="0" y="62862"/>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4" d="100"/>
          <a:sy n="64" d="100"/>
        </p:scale>
        <p:origin x="-3144"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DB82D8-3E15-4234-9540-B36826F30330}" type="datetimeFigureOut">
              <a:rPr lang="de-DE" smtClean="0"/>
              <a:pPr/>
              <a:t>17.03.2017</a:t>
            </a:fld>
            <a:endParaRPr lang="en-GB"/>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81503D-0912-44B2-AE82-16F1EF13BB14}" type="slidenum">
              <a:rPr lang="de-DE" smtClean="0"/>
              <a:pPr/>
              <a:t>‹Nr.›</a:t>
            </a:fld>
            <a:endParaRPr lang="en-GB"/>
          </a:p>
        </p:txBody>
      </p:sp>
    </p:spTree>
    <p:extLst>
      <p:ext uri="{BB962C8B-B14F-4D97-AF65-F5344CB8AC3E}">
        <p14:creationId xmlns:p14="http://schemas.microsoft.com/office/powerpoint/2010/main" val="2703120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1F90D-0EB5-480D-88FD-82A5FDDD2E15}" type="datetimeFigureOut">
              <a:rPr lang="de-DE" smtClean="0"/>
              <a:pPr/>
              <a:t>17.03.2017</a:t>
            </a:fld>
            <a:endParaRPr lang="en-GB"/>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1A2DF2-E317-4A31-9A2F-C2BC55A8925E}" type="slidenum">
              <a:rPr lang="de-DE" smtClean="0"/>
              <a:pPr/>
              <a:t>‹Nr.›</a:t>
            </a:fld>
            <a:endParaRPr lang="en-GB"/>
          </a:p>
        </p:txBody>
      </p:sp>
    </p:spTree>
    <p:extLst>
      <p:ext uri="{BB962C8B-B14F-4D97-AF65-F5344CB8AC3E}">
        <p14:creationId xmlns:p14="http://schemas.microsoft.com/office/powerpoint/2010/main" val="372142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41A2DF2-E317-4A31-9A2F-C2BC55A8925E}" type="slidenum">
              <a:rPr lang="de-DE"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1655833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pic>
        <p:nvPicPr>
          <p:cNvPr id="2051" name="Picture 3" descr="D:\Akademie\Projekte\Powerpoint Master\2014\TRI_Bildmarke_strich_trans.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1"/>
            <a:ext cx="4366609" cy="45103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platzhalter 11"/>
          <p:cNvSpPr>
            <a:spLocks noGrp="1"/>
          </p:cNvSpPr>
          <p:nvPr>
            <p:ph type="body" sz="quarter" idx="11" hasCustomPrompt="1"/>
          </p:nvPr>
        </p:nvSpPr>
        <p:spPr>
          <a:xfrm>
            <a:off x="4644081" y="270000"/>
            <a:ext cx="3904695" cy="431800"/>
          </a:xfrm>
          <a:prstGeom prst="rect">
            <a:avLst/>
          </a:prstGeom>
        </p:spPr>
        <p:txBody>
          <a:bodyPr/>
          <a:lstStyle>
            <a:lvl1pPr marL="0" indent="0" algn="r">
              <a:spcBef>
                <a:spcPts val="0"/>
              </a:spcBef>
              <a:buNone/>
              <a:defRPr kumimoji="0" lang="de-DE" sz="1200" b="0" i="0" u="none" strike="noStrike" kern="1200" cap="all" spc="0" normalizeH="0" baseline="0" noProof="0" dirty="0" smtClean="0">
                <a:ln>
                  <a:noFill/>
                </a:ln>
                <a:solidFill>
                  <a:schemeClr val="tx1"/>
                </a:solidFill>
                <a:effectLst/>
                <a:uLnTx/>
                <a:uFillTx/>
                <a:latin typeface="Arial" panose="020B0604020202020204" pitchFamily="34" charset="0"/>
                <a:ea typeface="+mj-ea"/>
                <a:cs typeface="Arial" pitchFamily="34" charset="0"/>
              </a:defRPr>
            </a:lvl1pPr>
          </a:lstStyle>
          <a:p>
            <a:pPr lvl="0"/>
            <a:r>
              <a:rPr lang="de-DE" dirty="0"/>
              <a:t>SUBLINE</a:t>
            </a:r>
          </a:p>
        </p:txBody>
      </p:sp>
      <p:sp>
        <p:nvSpPr>
          <p:cNvPr id="14" name="Textplatzhalter 13"/>
          <p:cNvSpPr>
            <a:spLocks noGrp="1"/>
          </p:cNvSpPr>
          <p:nvPr>
            <p:ph type="body" sz="quarter" idx="12" hasCustomPrompt="1"/>
          </p:nvPr>
        </p:nvSpPr>
        <p:spPr>
          <a:xfrm>
            <a:off x="4716463" y="699542"/>
            <a:ext cx="3815977" cy="1512888"/>
          </a:xfrm>
          <a:prstGeom prst="rect">
            <a:avLst/>
          </a:prstGeom>
        </p:spPr>
        <p:txBody>
          <a:bodyPr/>
          <a:lstStyle>
            <a:lvl1pPr marL="0" indent="0" algn="r">
              <a:buNone/>
              <a:defRPr sz="2400" b="1" cap="all" baseline="0">
                <a:solidFill>
                  <a:schemeClr val="tx1"/>
                </a:solidFill>
              </a:defRPr>
            </a:lvl1pPr>
          </a:lstStyle>
          <a:p>
            <a:pPr lvl="0"/>
            <a:r>
              <a:rPr lang="de-DE" dirty="0"/>
              <a:t>HEADLINE OF PRESENTATION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k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73659"/>
          </a:xfrm>
          <a:prstGeom prst="rect">
            <a:avLst/>
          </a:prstGeom>
          <a:noFill/>
        </p:spPr>
        <p:txBody>
          <a:bodyPr wrap="square" lIns="91435" tIns="45718" rIns="91435" bIns="45718" rtlCol="0">
            <a:spAutoFit/>
          </a:bodyPr>
          <a:lstStyle/>
          <a:p>
            <a:pPr defTabSz="914353"/>
            <a:endParaRPr lang="de-DE">
              <a:solidFill>
                <a:prstClr val="black"/>
              </a:solidFill>
            </a:endParaRPr>
          </a:p>
        </p:txBody>
      </p:sp>
      <p:sp>
        <p:nvSpPr>
          <p:cNvPr id="8" name="Diagrammplatzhalter 7"/>
          <p:cNvSpPr>
            <a:spLocks noGrp="1"/>
          </p:cNvSpPr>
          <p:nvPr>
            <p:ph type="chart" sz="quarter" idx="12"/>
          </p:nvPr>
        </p:nvSpPr>
        <p:spPr>
          <a:xfrm>
            <a:off x="539552" y="1276202"/>
            <a:ext cx="7993063" cy="2879725"/>
          </a:xfrm>
          <a:prstGeom prst="rect">
            <a:avLst/>
          </a:prstGeom>
        </p:spPr>
        <p:txBody>
          <a:bodyPr lIns="91435" tIns="45718" rIns="91435" bIns="45718"/>
          <a:lstStyle>
            <a:lvl1pPr marL="184140" indent="-160330">
              <a:defRPr sz="1100">
                <a:solidFill>
                  <a:schemeClr val="tx1"/>
                </a:solidFill>
              </a:defRPr>
            </a:lvl1pPr>
          </a:lstStyle>
          <a:p>
            <a:r>
              <a:rPr lang="de-DE" dirty="0"/>
              <a:t>Diagramm	</a:t>
            </a:r>
          </a:p>
        </p:txBody>
      </p:sp>
      <p:sp>
        <p:nvSpPr>
          <p:cNvPr id="11" name="Titel 6"/>
          <p:cNvSpPr>
            <a:spLocks noGrp="1"/>
          </p:cNvSpPr>
          <p:nvPr>
            <p:ph type="title" hasCustomPrompt="1"/>
          </p:nvPr>
        </p:nvSpPr>
        <p:spPr>
          <a:xfrm>
            <a:off x="539552" y="418356"/>
            <a:ext cx="7992888" cy="857250"/>
          </a:xfrm>
          <a:prstGeom prst="rect">
            <a:avLst/>
          </a:prstGeom>
        </p:spPr>
        <p:txBody>
          <a:bodyPr lIns="91435" tIns="45718" rIns="91435" bIns="45718"/>
          <a:lstStyle>
            <a:lvl1pPr algn="l">
              <a:defRPr sz="1400" b="1" cap="all" baseline="0">
                <a:latin typeface="Arial" pitchFamily="34" charset="0"/>
                <a:cs typeface="Arial" pitchFamily="34" charset="0"/>
              </a:defRPr>
            </a:lvl1pPr>
          </a:lstStyle>
          <a:p>
            <a:r>
              <a:rPr lang="de-DE" dirty="0"/>
              <a:t>CLICK TO CHANGE HEADLINE</a:t>
            </a:r>
          </a:p>
        </p:txBody>
      </p:sp>
      <p:sp>
        <p:nvSpPr>
          <p:cNvPr id="12" name="Textplatzhalter 11"/>
          <p:cNvSpPr>
            <a:spLocks noGrp="1"/>
          </p:cNvSpPr>
          <p:nvPr>
            <p:ph type="body" sz="quarter" idx="13" hasCustomPrompt="1"/>
          </p:nvPr>
        </p:nvSpPr>
        <p:spPr>
          <a:xfrm>
            <a:off x="539378" y="195263"/>
            <a:ext cx="7993063" cy="215900"/>
          </a:xfrm>
          <a:prstGeom prst="rect">
            <a:avLst/>
          </a:prstGeom>
        </p:spPr>
        <p:txBody>
          <a:bodyPr lIns="91435" tIns="45718" rIns="91435" bIns="45718"/>
          <a:lstStyle>
            <a:lvl1pPr>
              <a:buNone/>
              <a:defRPr lang="de-DE" sz="600" kern="1200" baseline="0" dirty="0" smtClean="0">
                <a:solidFill>
                  <a:schemeClr val="tx1"/>
                </a:solidFill>
                <a:latin typeface="Arial" pitchFamily="34" charset="0"/>
                <a:ea typeface="+mn-ea"/>
                <a:cs typeface="Arial" pitchFamily="34" charset="0"/>
              </a:defRPr>
            </a:lvl1pPr>
          </a:lstStyle>
          <a:p>
            <a:pPr lvl="0"/>
            <a:r>
              <a:rPr lang="de-DE" dirty="0"/>
              <a:t>CHAPTER HEADLINE</a:t>
            </a:r>
          </a:p>
        </p:txBody>
      </p:sp>
    </p:spTree>
    <p:extLst>
      <p:ext uri="{BB962C8B-B14F-4D97-AF65-F5344CB8AC3E}">
        <p14:creationId xmlns:p14="http://schemas.microsoft.com/office/powerpoint/2010/main" val="26225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weiterte 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73659"/>
          </a:xfrm>
          <a:prstGeom prst="rect">
            <a:avLst/>
          </a:prstGeom>
          <a:noFill/>
        </p:spPr>
        <p:txBody>
          <a:bodyPr wrap="square" lIns="91435" tIns="45718" rIns="91435" bIns="45718" rtlCol="0">
            <a:spAutoFit/>
          </a:bodyPr>
          <a:lstStyle/>
          <a:p>
            <a:pPr defTabSz="914353"/>
            <a:endParaRPr lang="de-DE">
              <a:solidFill>
                <a:prstClr val="black"/>
              </a:solidFill>
            </a:endParaRPr>
          </a:p>
        </p:txBody>
      </p:sp>
      <p:sp>
        <p:nvSpPr>
          <p:cNvPr id="11" name="Titel 6"/>
          <p:cNvSpPr>
            <a:spLocks noGrp="1"/>
          </p:cNvSpPr>
          <p:nvPr>
            <p:ph type="title" hasCustomPrompt="1"/>
          </p:nvPr>
        </p:nvSpPr>
        <p:spPr>
          <a:xfrm>
            <a:off x="539552" y="418356"/>
            <a:ext cx="7992888" cy="857250"/>
          </a:xfrm>
          <a:prstGeom prst="rect">
            <a:avLst/>
          </a:prstGeom>
        </p:spPr>
        <p:txBody>
          <a:bodyPr lIns="91435" tIns="45718" rIns="91435" bIns="45718"/>
          <a:lstStyle>
            <a:lvl1pPr algn="l">
              <a:defRPr sz="1400" b="1" cap="all" baseline="0">
                <a:latin typeface="Arial" pitchFamily="34" charset="0"/>
                <a:cs typeface="Arial" pitchFamily="34" charset="0"/>
              </a:defRPr>
            </a:lvl1pPr>
          </a:lstStyle>
          <a:p>
            <a:r>
              <a:rPr lang="de-DE" dirty="0"/>
              <a:t>CLICK TO CHANGE HEADLINE</a:t>
            </a:r>
          </a:p>
        </p:txBody>
      </p:sp>
      <p:sp>
        <p:nvSpPr>
          <p:cNvPr id="12" name="Textplatzhalter 11"/>
          <p:cNvSpPr>
            <a:spLocks noGrp="1"/>
          </p:cNvSpPr>
          <p:nvPr>
            <p:ph type="body" sz="quarter" idx="13" hasCustomPrompt="1"/>
          </p:nvPr>
        </p:nvSpPr>
        <p:spPr>
          <a:xfrm>
            <a:off x="539378" y="195263"/>
            <a:ext cx="7993063" cy="215900"/>
          </a:xfrm>
          <a:prstGeom prst="rect">
            <a:avLst/>
          </a:prstGeom>
        </p:spPr>
        <p:txBody>
          <a:bodyPr lIns="91435" tIns="45718" rIns="91435" bIns="45718"/>
          <a:lstStyle>
            <a:lvl1pPr>
              <a:buNone/>
              <a:defRPr lang="de-DE" sz="600" kern="1200" baseline="0" dirty="0" smtClean="0">
                <a:solidFill>
                  <a:schemeClr val="tx1"/>
                </a:solidFill>
                <a:latin typeface="Arial" pitchFamily="34" charset="0"/>
                <a:ea typeface="+mn-ea"/>
                <a:cs typeface="Arial" pitchFamily="34" charset="0"/>
              </a:defRPr>
            </a:lvl1pPr>
          </a:lstStyle>
          <a:p>
            <a:pPr lvl="0"/>
            <a:r>
              <a:rPr lang="de-DE" dirty="0"/>
              <a:t>CHAPTER HEADLINE</a:t>
            </a:r>
          </a:p>
        </p:txBody>
      </p:sp>
      <p:sp>
        <p:nvSpPr>
          <p:cNvPr id="9" name="Inhaltsplatzhalter 8"/>
          <p:cNvSpPr>
            <a:spLocks noGrp="1"/>
          </p:cNvSpPr>
          <p:nvPr>
            <p:ph sz="quarter" idx="14" hasCustomPrompt="1"/>
          </p:nvPr>
        </p:nvSpPr>
        <p:spPr>
          <a:xfrm>
            <a:off x="539750" y="1275607"/>
            <a:ext cx="7993063" cy="2879725"/>
          </a:xfrm>
          <a:prstGeom prst="rect">
            <a:avLst/>
          </a:prstGeom>
        </p:spPr>
        <p:txBody>
          <a:bodyPr lIns="91435" tIns="45718" rIns="91435" bIns="45718"/>
          <a:lstStyle>
            <a:lvl1pPr marL="184140" indent="-184140" algn="l" defTabSz="914353" rtl="0" eaLnBrk="1" latinLnBrk="0" hangingPunct="1">
              <a:spcBef>
                <a:spcPct val="20000"/>
              </a:spcBef>
              <a:buFont typeface="Arial" pitchFamily="34" charset="0"/>
              <a:defRPr lang="de-DE" sz="1100" kern="1200" baseline="0" dirty="0" smtClean="0">
                <a:solidFill>
                  <a:schemeClr val="tx1"/>
                </a:solidFill>
                <a:latin typeface="Arial" pitchFamily="34" charset="0"/>
                <a:ea typeface="+mn-ea"/>
                <a:cs typeface="Arial" pitchFamily="34" charset="0"/>
              </a:defRPr>
            </a:lvl1pPr>
            <a:lvl2pPr marL="360344" indent="-177791" algn="l" defTabSz="914353" rtl="0" eaLnBrk="1" latinLnBrk="0" hangingPunct="1">
              <a:spcBef>
                <a:spcPct val="20000"/>
              </a:spcBef>
              <a:buFont typeface="Arial" pitchFamily="34" charset="0"/>
              <a:defRPr lang="de-DE" sz="1000" kern="1200" baseline="0" dirty="0" smtClean="0">
                <a:solidFill>
                  <a:schemeClr val="tx1"/>
                </a:solidFill>
                <a:latin typeface="Arial" pitchFamily="34" charset="0"/>
                <a:ea typeface="+mn-ea"/>
                <a:cs typeface="Arial" pitchFamily="34" charset="0"/>
              </a:defRPr>
            </a:lvl2pPr>
            <a:lvl3pPr marL="539722" indent="-180966" algn="l" defTabSz="914353" rtl="0" eaLnBrk="1" latinLnBrk="0" hangingPunct="1">
              <a:spcBef>
                <a:spcPct val="20000"/>
              </a:spcBef>
              <a:buFont typeface="Arial" pitchFamily="34" charset="0"/>
              <a:defRPr lang="de-DE" sz="800" kern="1200" baseline="0" dirty="0" smtClean="0">
                <a:solidFill>
                  <a:schemeClr val="tx1"/>
                </a:solidFill>
                <a:latin typeface="Arial" pitchFamily="34" charset="0"/>
                <a:ea typeface="+mn-ea"/>
                <a:cs typeface="Arial" pitchFamily="34" charset="0"/>
              </a:defRPr>
            </a:lvl3pPr>
            <a:lvl4pPr marL="717514" indent="-184140" algn="l" defTabSz="914353" rtl="0" eaLnBrk="1" latinLnBrk="0" hangingPunct="1">
              <a:spcBef>
                <a:spcPct val="20000"/>
              </a:spcBef>
              <a:buFont typeface="Arial" pitchFamily="34" charset="0"/>
              <a:defRPr lang="de-DE" sz="800" kern="1200" baseline="0" dirty="0" smtClean="0">
                <a:solidFill>
                  <a:schemeClr val="tx1"/>
                </a:solidFill>
                <a:latin typeface="Arial" pitchFamily="34" charset="0"/>
                <a:ea typeface="+mn-ea"/>
                <a:cs typeface="Arial" pitchFamily="34" charset="0"/>
              </a:defRPr>
            </a:lvl4pPr>
            <a:lvl5pPr marL="896892" indent="-173029" algn="l" defTabSz="914353" rtl="0" eaLnBrk="1" latinLnBrk="0" hangingPunct="1">
              <a:spcBef>
                <a:spcPct val="20000"/>
              </a:spcBef>
              <a:buFont typeface="Arial" pitchFamily="34" charset="0"/>
              <a:defRPr lang="de-DE" sz="800" kern="1200" baseline="0" dirty="0">
                <a:solidFill>
                  <a:schemeClr val="tx1"/>
                </a:solidFill>
                <a:latin typeface="Arial" pitchFamily="34" charset="0"/>
                <a:ea typeface="+mn-ea"/>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a:p>
            <a:pPr lvl="1"/>
            <a:r>
              <a:rPr lang="de-DE" dirty="0" err="1"/>
              <a:t>second</a:t>
            </a:r>
            <a:r>
              <a:rPr lang="de-DE" dirty="0"/>
              <a:t>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Tree>
    <p:extLst>
      <p:ext uri="{BB962C8B-B14F-4D97-AF65-F5344CB8AC3E}">
        <p14:creationId xmlns:p14="http://schemas.microsoft.com/office/powerpoint/2010/main" val="262256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weiterte Seite 2">
    <p:spTree>
      <p:nvGrpSpPr>
        <p:cNvPr id="1" name=""/>
        <p:cNvGrpSpPr/>
        <p:nvPr/>
      </p:nvGrpSpPr>
      <p:grpSpPr>
        <a:xfrm>
          <a:off x="0" y="0"/>
          <a:ext cx="0" cy="0"/>
          <a:chOff x="0" y="0"/>
          <a:chExt cx="0" cy="0"/>
        </a:xfrm>
      </p:grpSpPr>
      <p:sp>
        <p:nvSpPr>
          <p:cNvPr id="6" name="Textfeld 5"/>
          <p:cNvSpPr txBox="1"/>
          <p:nvPr userDrawn="1"/>
        </p:nvSpPr>
        <p:spPr>
          <a:xfrm>
            <a:off x="611560" y="1131590"/>
            <a:ext cx="7488832" cy="373659"/>
          </a:xfrm>
          <a:prstGeom prst="rect">
            <a:avLst/>
          </a:prstGeom>
          <a:noFill/>
        </p:spPr>
        <p:txBody>
          <a:bodyPr wrap="square" lIns="91435" tIns="45718" rIns="91435" bIns="45718" rtlCol="0">
            <a:spAutoFit/>
          </a:bodyPr>
          <a:lstStyle/>
          <a:p>
            <a:pPr defTabSz="914353"/>
            <a:endParaRPr lang="de-DE">
              <a:solidFill>
                <a:prstClr val="black"/>
              </a:solidFill>
            </a:endParaRPr>
          </a:p>
        </p:txBody>
      </p:sp>
      <p:sp>
        <p:nvSpPr>
          <p:cNvPr id="11" name="Titel 6"/>
          <p:cNvSpPr>
            <a:spLocks noGrp="1"/>
          </p:cNvSpPr>
          <p:nvPr>
            <p:ph type="title" hasCustomPrompt="1"/>
          </p:nvPr>
        </p:nvSpPr>
        <p:spPr>
          <a:xfrm>
            <a:off x="539552" y="418356"/>
            <a:ext cx="7992888" cy="857250"/>
          </a:xfrm>
          <a:prstGeom prst="rect">
            <a:avLst/>
          </a:prstGeom>
        </p:spPr>
        <p:txBody>
          <a:bodyPr lIns="91435" tIns="45718" rIns="91435" bIns="45718"/>
          <a:lstStyle>
            <a:lvl1pPr algn="l">
              <a:defRPr sz="1400" b="1" cap="all" baseline="0">
                <a:latin typeface="Arial" pitchFamily="34" charset="0"/>
                <a:cs typeface="Arial" pitchFamily="34" charset="0"/>
              </a:defRPr>
            </a:lvl1pPr>
          </a:lstStyle>
          <a:p>
            <a:r>
              <a:rPr lang="de-DE" dirty="0"/>
              <a:t>CLICK TO CHANGE HEADLINE</a:t>
            </a:r>
          </a:p>
        </p:txBody>
      </p:sp>
      <p:sp>
        <p:nvSpPr>
          <p:cNvPr id="12" name="Textplatzhalter 11"/>
          <p:cNvSpPr>
            <a:spLocks noGrp="1"/>
          </p:cNvSpPr>
          <p:nvPr>
            <p:ph type="body" sz="quarter" idx="13" hasCustomPrompt="1"/>
          </p:nvPr>
        </p:nvSpPr>
        <p:spPr>
          <a:xfrm>
            <a:off x="539378" y="195263"/>
            <a:ext cx="7993063" cy="215900"/>
          </a:xfrm>
          <a:prstGeom prst="rect">
            <a:avLst/>
          </a:prstGeom>
        </p:spPr>
        <p:txBody>
          <a:bodyPr lIns="91435" tIns="45718" rIns="91435" bIns="45718"/>
          <a:lstStyle>
            <a:lvl1pPr>
              <a:buNone/>
              <a:defRPr lang="de-DE" sz="600" kern="1200" baseline="0" dirty="0" smtClean="0">
                <a:solidFill>
                  <a:schemeClr val="tx1"/>
                </a:solidFill>
                <a:latin typeface="Arial" pitchFamily="34" charset="0"/>
                <a:ea typeface="+mn-ea"/>
                <a:cs typeface="Arial" pitchFamily="34" charset="0"/>
              </a:defRPr>
            </a:lvl1pPr>
          </a:lstStyle>
          <a:p>
            <a:pPr lvl="0"/>
            <a:r>
              <a:rPr lang="de-DE" dirty="0"/>
              <a:t>CHAPTER HEADLINE</a:t>
            </a:r>
          </a:p>
        </p:txBody>
      </p:sp>
      <p:sp>
        <p:nvSpPr>
          <p:cNvPr id="9" name="Inhaltsplatzhalter 8"/>
          <p:cNvSpPr>
            <a:spLocks noGrp="1"/>
          </p:cNvSpPr>
          <p:nvPr>
            <p:ph sz="quarter" idx="14" hasCustomPrompt="1"/>
          </p:nvPr>
        </p:nvSpPr>
        <p:spPr>
          <a:xfrm>
            <a:off x="539751" y="1275607"/>
            <a:ext cx="3960242" cy="2879725"/>
          </a:xfrm>
          <a:prstGeom prst="rect">
            <a:avLst/>
          </a:prstGeom>
        </p:spPr>
        <p:txBody>
          <a:bodyPr lIns="91435" tIns="45718" rIns="91435" bIns="45718"/>
          <a:lstStyle>
            <a:lvl1pPr marL="184140" indent="-184140" algn="l" defTabSz="914353" rtl="0" eaLnBrk="1" latinLnBrk="0" hangingPunct="1">
              <a:spcBef>
                <a:spcPct val="20000"/>
              </a:spcBef>
              <a:buFont typeface="Arial" pitchFamily="34" charset="0"/>
              <a:defRPr lang="de-DE" sz="1100" kern="1200" baseline="0" dirty="0" smtClean="0">
                <a:solidFill>
                  <a:schemeClr val="tx1"/>
                </a:solidFill>
                <a:latin typeface="Arial" pitchFamily="34" charset="0"/>
                <a:ea typeface="+mn-ea"/>
                <a:cs typeface="Arial" pitchFamily="34" charset="0"/>
              </a:defRPr>
            </a:lvl1pPr>
            <a:lvl2pPr marL="360344" indent="-177791" algn="l" defTabSz="914353"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2pPr>
            <a:lvl3pPr marL="539722" indent="-180966" algn="l" defTabSz="914353"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3pPr>
            <a:lvl4pPr marL="717514" indent="-184140" algn="l" defTabSz="914353"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4pPr>
            <a:lvl5pPr marL="896892" indent="-173029" algn="l" defTabSz="914353" rtl="0" eaLnBrk="1" latinLnBrk="0" hangingPunct="1">
              <a:spcBef>
                <a:spcPct val="20000"/>
              </a:spcBef>
              <a:buFont typeface="Arial" pitchFamily="34" charset="0"/>
              <a:defRPr lang="de-DE" sz="1200" kern="1200" baseline="0" dirty="0">
                <a:solidFill>
                  <a:schemeClr val="tx1"/>
                </a:solidFill>
                <a:latin typeface="Arial" pitchFamily="34" charset="0"/>
                <a:ea typeface="+mn-ea"/>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p:txBody>
      </p:sp>
      <p:sp>
        <p:nvSpPr>
          <p:cNvPr id="7" name="Inhaltsplatzhalter 8"/>
          <p:cNvSpPr>
            <a:spLocks noGrp="1"/>
          </p:cNvSpPr>
          <p:nvPr>
            <p:ph sz="quarter" idx="15" hasCustomPrompt="1"/>
          </p:nvPr>
        </p:nvSpPr>
        <p:spPr>
          <a:xfrm>
            <a:off x="4572000" y="1275607"/>
            <a:ext cx="3960242" cy="2879725"/>
          </a:xfrm>
          <a:prstGeom prst="rect">
            <a:avLst/>
          </a:prstGeom>
        </p:spPr>
        <p:txBody>
          <a:bodyPr lIns="91435" tIns="45718" rIns="91435" bIns="45718"/>
          <a:lstStyle>
            <a:lvl1pPr marL="184140" indent="-184140" algn="l" defTabSz="914353" rtl="0" eaLnBrk="1" latinLnBrk="0" hangingPunct="1">
              <a:spcBef>
                <a:spcPct val="20000"/>
              </a:spcBef>
              <a:buFont typeface="Arial" pitchFamily="34" charset="0"/>
              <a:defRPr lang="de-DE" sz="1100" kern="1200" baseline="0" dirty="0" smtClean="0">
                <a:solidFill>
                  <a:schemeClr val="tx1"/>
                </a:solidFill>
                <a:latin typeface="Arial" pitchFamily="34" charset="0"/>
                <a:ea typeface="+mn-ea"/>
                <a:cs typeface="Arial" pitchFamily="34" charset="0"/>
              </a:defRPr>
            </a:lvl1pPr>
            <a:lvl2pPr marL="360344" indent="-177791" algn="l" defTabSz="914353"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2pPr>
            <a:lvl3pPr marL="539722" indent="-180966" algn="l" defTabSz="914353"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3pPr>
            <a:lvl4pPr marL="717514" indent="-184140" algn="l" defTabSz="914353"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4pPr>
            <a:lvl5pPr marL="896892" indent="-173029" algn="l" defTabSz="914353" rtl="0" eaLnBrk="1" latinLnBrk="0" hangingPunct="1">
              <a:spcBef>
                <a:spcPct val="20000"/>
              </a:spcBef>
              <a:buFont typeface="Arial" pitchFamily="34" charset="0"/>
              <a:defRPr lang="de-DE" sz="1200" kern="1200" baseline="0" dirty="0">
                <a:solidFill>
                  <a:schemeClr val="tx1"/>
                </a:solidFill>
                <a:latin typeface="Arial" pitchFamily="34" charset="0"/>
                <a:ea typeface="+mn-ea"/>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p:txBody>
      </p:sp>
      <p:sp>
        <p:nvSpPr>
          <p:cNvPr id="14" name="Textplatzhalter 11"/>
          <p:cNvSpPr>
            <a:spLocks noGrp="1"/>
          </p:cNvSpPr>
          <p:nvPr>
            <p:ph type="body" sz="quarter" idx="16" hasCustomPrompt="1"/>
          </p:nvPr>
        </p:nvSpPr>
        <p:spPr>
          <a:xfrm>
            <a:off x="1331640" y="4876006"/>
            <a:ext cx="2520280" cy="236314"/>
          </a:xfrm>
          <a:prstGeom prst="rect">
            <a:avLst/>
          </a:prstGeom>
        </p:spPr>
        <p:txBody>
          <a:bodyPr lIns="91435" tIns="45718" rIns="91435" bIns="45718"/>
          <a:lstStyle>
            <a:lvl1pPr marL="0" indent="0" algn="l">
              <a:spcBef>
                <a:spcPts val="0"/>
              </a:spcBef>
              <a:buNone/>
              <a:defRPr kumimoji="0" lang="de-DE" sz="800" b="0" i="0" u="none" strike="noStrike" kern="1200" cap="all" spc="0" normalizeH="0" baseline="0" noProof="0" dirty="0" smtClean="0">
                <a:ln>
                  <a:noFill/>
                </a:ln>
                <a:solidFill>
                  <a:schemeClr val="bg1"/>
                </a:solidFill>
                <a:effectLst/>
                <a:uLnTx/>
                <a:uFillTx/>
                <a:latin typeface="Arial" panose="020B0604020202020204" pitchFamily="34" charset="0"/>
                <a:ea typeface="+mj-ea"/>
                <a:cs typeface="Arial" pitchFamily="34" charset="0"/>
              </a:defRPr>
            </a:lvl1pPr>
          </a:lstStyle>
          <a:p>
            <a:pPr lvl="0"/>
            <a:r>
              <a:rPr lang="de-DE" dirty="0" err="1"/>
              <a:t>author</a:t>
            </a:r>
            <a:endParaRPr lang="de-DE" dirty="0"/>
          </a:p>
        </p:txBody>
      </p:sp>
    </p:spTree>
    <p:extLst>
      <p:ext uri="{BB962C8B-B14F-4D97-AF65-F5344CB8AC3E}">
        <p14:creationId xmlns:p14="http://schemas.microsoft.com/office/powerpoint/2010/main" val="262256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6" name="Picture 3" descr="D:\Akademie\Projekte\Powerpoint Master\2014\TRI_Bildmarke_strich_trans.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1"/>
            <a:ext cx="4114073" cy="3193671"/>
          </a:xfrm>
          <a:prstGeom prst="rect">
            <a:avLst/>
          </a:prstGeom>
          <a:noFill/>
          <a:extLst>
            <a:ext uri="{909E8E84-426E-40DD-AFC4-6F175D3DCCD1}">
              <a14:hiddenFill xmlns:a14="http://schemas.microsoft.com/office/drawing/2010/main">
                <a:solidFill>
                  <a:srgbClr val="FFFFFF"/>
                </a:solidFill>
              </a14:hiddenFill>
            </a:ext>
          </a:extLst>
        </p:spPr>
      </p:pic>
      <p:sp>
        <p:nvSpPr>
          <p:cNvPr id="5" name="Textplatzhalter 4"/>
          <p:cNvSpPr>
            <a:spLocks noGrp="1"/>
          </p:cNvSpPr>
          <p:nvPr>
            <p:ph type="body" sz="quarter" idx="10" hasCustomPrompt="1"/>
          </p:nvPr>
        </p:nvSpPr>
        <p:spPr>
          <a:xfrm>
            <a:off x="4211961" y="3579813"/>
            <a:ext cx="4320853" cy="792162"/>
          </a:xfrm>
          <a:prstGeom prst="rect">
            <a:avLst/>
          </a:prstGeom>
        </p:spPr>
        <p:txBody>
          <a:bodyPr lIns="91435" tIns="45718" rIns="91435" bIns="45718"/>
          <a:lstStyle>
            <a:lvl1pPr>
              <a:buNone/>
              <a:defRPr sz="1700" b="1">
                <a:solidFill>
                  <a:schemeClr val="tx1"/>
                </a:solidFill>
              </a:defRPr>
            </a:lvl1pPr>
          </a:lstStyle>
          <a:p>
            <a:pPr lvl="0"/>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Text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73659"/>
          </a:xfrm>
          <a:prstGeom prst="rect">
            <a:avLst/>
          </a:prstGeom>
          <a:noFill/>
        </p:spPr>
        <p:txBody>
          <a:bodyPr wrap="square" lIns="91435" tIns="45718" rIns="91435" bIns="45718" rtlCol="0">
            <a:spAutoFit/>
          </a:bodyPr>
          <a:lstStyle/>
          <a:p>
            <a:pPr defTabSz="914353"/>
            <a:endParaRPr lang="de-DE" dirty="0">
              <a:solidFill>
                <a:prstClr val="black"/>
              </a:solidFill>
            </a:endParaRPr>
          </a:p>
        </p:txBody>
      </p:sp>
      <p:sp>
        <p:nvSpPr>
          <p:cNvPr id="9" name="Textplatzhalter 8"/>
          <p:cNvSpPr>
            <a:spLocks noGrp="1"/>
          </p:cNvSpPr>
          <p:nvPr>
            <p:ph type="body" sz="quarter" idx="11" hasCustomPrompt="1"/>
          </p:nvPr>
        </p:nvSpPr>
        <p:spPr>
          <a:xfrm>
            <a:off x="539552" y="1272986"/>
            <a:ext cx="7992888" cy="2859087"/>
          </a:xfrm>
          <a:prstGeom prst="rect">
            <a:avLst/>
          </a:prstGeom>
        </p:spPr>
        <p:txBody>
          <a:bodyPr lIns="91435" tIns="45718" rIns="91435" bIns="45718"/>
          <a:lstStyle>
            <a:lvl1pPr marL="184140" indent="-184140">
              <a:defRPr sz="1600">
                <a:solidFill>
                  <a:schemeClr val="tx1"/>
                </a:solidFill>
                <a:latin typeface="Arial" pitchFamily="34" charset="0"/>
                <a:cs typeface="Arial" pitchFamily="34" charset="0"/>
              </a:defRPr>
            </a:lvl1pPr>
            <a:lvl2pPr marL="360344" indent="-177791">
              <a:defRPr sz="1400">
                <a:latin typeface="Arial" pitchFamily="34" charset="0"/>
                <a:cs typeface="Arial" pitchFamily="34" charset="0"/>
              </a:defRPr>
            </a:lvl2pPr>
            <a:lvl3pPr marL="539722" indent="-182554">
              <a:defRPr sz="1200">
                <a:latin typeface="Arial" pitchFamily="34" charset="0"/>
                <a:cs typeface="Arial" pitchFamily="34" charset="0"/>
              </a:defRPr>
            </a:lvl3pPr>
            <a:lvl4pPr marL="717514" indent="-176204">
              <a:defRPr sz="1200">
                <a:latin typeface="Arial" pitchFamily="34" charset="0"/>
                <a:cs typeface="Arial" pitchFamily="34" charset="0"/>
              </a:defRPr>
            </a:lvl4pPr>
            <a:lvl5pPr marL="896892" indent="-180966">
              <a:defRPr sz="1200">
                <a:latin typeface="Arial" pitchFamily="34" charset="0"/>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a:p>
            <a:pPr lvl="1"/>
            <a:r>
              <a:rPr lang="de-DE" dirty="0" err="1"/>
              <a:t>second</a:t>
            </a:r>
            <a:r>
              <a:rPr lang="de-DE" dirty="0"/>
              <a:t>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0" name="Titel 6"/>
          <p:cNvSpPr>
            <a:spLocks noGrp="1"/>
          </p:cNvSpPr>
          <p:nvPr>
            <p:ph type="title" hasCustomPrompt="1"/>
          </p:nvPr>
        </p:nvSpPr>
        <p:spPr>
          <a:xfrm>
            <a:off x="539552" y="418356"/>
            <a:ext cx="7992888" cy="857250"/>
          </a:xfrm>
          <a:prstGeom prst="rect">
            <a:avLst/>
          </a:prstGeom>
        </p:spPr>
        <p:txBody>
          <a:bodyPr lIns="91435" tIns="45718" rIns="91435" bIns="45718"/>
          <a:lstStyle>
            <a:lvl1pPr algn="l">
              <a:defRPr sz="2000" b="1">
                <a:latin typeface="Arial" pitchFamily="34" charset="0"/>
                <a:cs typeface="Arial" pitchFamily="34" charset="0"/>
              </a:defRPr>
            </a:lvl1pPr>
          </a:lstStyle>
          <a:p>
            <a:r>
              <a:rPr lang="de-DE" dirty="0"/>
              <a:t>CLICK TO CHANGE HEADLINE</a:t>
            </a:r>
          </a:p>
        </p:txBody>
      </p:sp>
      <p:sp>
        <p:nvSpPr>
          <p:cNvPr id="11" name="Textplatzhalter 11"/>
          <p:cNvSpPr>
            <a:spLocks noGrp="1"/>
          </p:cNvSpPr>
          <p:nvPr>
            <p:ph type="body" sz="quarter" idx="13" hasCustomPrompt="1"/>
          </p:nvPr>
        </p:nvSpPr>
        <p:spPr>
          <a:xfrm>
            <a:off x="539378" y="195263"/>
            <a:ext cx="7993063" cy="215900"/>
          </a:xfrm>
          <a:prstGeom prst="rect">
            <a:avLst/>
          </a:prstGeom>
        </p:spPr>
        <p:txBody>
          <a:bodyPr lIns="91435" tIns="45718" rIns="91435" bIns="45718"/>
          <a:lstStyle>
            <a:lvl1pPr>
              <a:buNone/>
              <a:defRPr lang="de-DE" sz="800" kern="1200" baseline="0" dirty="0" smtClean="0">
                <a:solidFill>
                  <a:srgbClr val="9C9D9D"/>
                </a:solidFill>
                <a:latin typeface="Arial" pitchFamily="34" charset="0"/>
                <a:ea typeface="+mn-ea"/>
                <a:cs typeface="Arial" pitchFamily="34" charset="0"/>
              </a:defRPr>
            </a:lvl1pPr>
          </a:lstStyle>
          <a:p>
            <a:pPr lvl="0"/>
            <a:r>
              <a:rPr lang="de-DE" dirty="0"/>
              <a:t>DRIVERS LICENSE – APPLIKATION OUTDOOR</a:t>
            </a:r>
          </a:p>
        </p:txBody>
      </p:sp>
    </p:spTree>
    <p:extLst>
      <p:ext uri="{BB962C8B-B14F-4D97-AF65-F5344CB8AC3E}">
        <p14:creationId xmlns:p14="http://schemas.microsoft.com/office/powerpoint/2010/main" val="1596927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xt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73659"/>
          </a:xfrm>
          <a:prstGeom prst="rect">
            <a:avLst/>
          </a:prstGeom>
          <a:noFill/>
        </p:spPr>
        <p:txBody>
          <a:bodyPr wrap="square" lIns="91435" tIns="45718" rIns="91435" bIns="45718" rtlCol="0">
            <a:spAutoFit/>
          </a:bodyPr>
          <a:lstStyle/>
          <a:p>
            <a:pPr defTabSz="914353"/>
            <a:endParaRPr lang="de-DE" dirty="0">
              <a:solidFill>
                <a:prstClr val="black"/>
              </a:solidFill>
            </a:endParaRPr>
          </a:p>
        </p:txBody>
      </p:sp>
      <p:sp>
        <p:nvSpPr>
          <p:cNvPr id="9" name="Textplatzhalter 8"/>
          <p:cNvSpPr>
            <a:spLocks noGrp="1"/>
          </p:cNvSpPr>
          <p:nvPr>
            <p:ph type="body" sz="quarter" idx="11" hasCustomPrompt="1"/>
          </p:nvPr>
        </p:nvSpPr>
        <p:spPr>
          <a:xfrm>
            <a:off x="539552" y="1272986"/>
            <a:ext cx="7992888" cy="2859087"/>
          </a:xfrm>
          <a:prstGeom prst="rect">
            <a:avLst/>
          </a:prstGeom>
        </p:spPr>
        <p:txBody>
          <a:bodyPr lIns="91435" tIns="45718" rIns="91435" bIns="45718"/>
          <a:lstStyle>
            <a:lvl1pPr marL="184140" indent="-184140">
              <a:defRPr sz="1600">
                <a:solidFill>
                  <a:schemeClr val="tx1"/>
                </a:solidFill>
                <a:latin typeface="Arial" pitchFamily="34" charset="0"/>
                <a:cs typeface="Arial" pitchFamily="34" charset="0"/>
              </a:defRPr>
            </a:lvl1pPr>
            <a:lvl2pPr marL="360344" indent="-177791">
              <a:defRPr sz="1400">
                <a:latin typeface="Arial" pitchFamily="34" charset="0"/>
                <a:cs typeface="Arial" pitchFamily="34" charset="0"/>
              </a:defRPr>
            </a:lvl2pPr>
            <a:lvl3pPr marL="539722" indent="-182554">
              <a:defRPr sz="1200">
                <a:latin typeface="Arial" pitchFamily="34" charset="0"/>
                <a:cs typeface="Arial" pitchFamily="34" charset="0"/>
              </a:defRPr>
            </a:lvl3pPr>
            <a:lvl4pPr marL="717514" indent="-176204">
              <a:defRPr sz="1200">
                <a:latin typeface="Arial" pitchFamily="34" charset="0"/>
                <a:cs typeface="Arial" pitchFamily="34" charset="0"/>
              </a:defRPr>
            </a:lvl4pPr>
            <a:lvl5pPr marL="896892" indent="-180966">
              <a:defRPr sz="1200">
                <a:latin typeface="Arial" pitchFamily="34" charset="0"/>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a:p>
            <a:pPr lvl="1"/>
            <a:r>
              <a:rPr lang="de-DE" dirty="0" err="1"/>
              <a:t>second</a:t>
            </a:r>
            <a:r>
              <a:rPr lang="de-DE" dirty="0"/>
              <a:t>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0" name="Titel 6"/>
          <p:cNvSpPr>
            <a:spLocks noGrp="1"/>
          </p:cNvSpPr>
          <p:nvPr>
            <p:ph type="title" hasCustomPrompt="1"/>
          </p:nvPr>
        </p:nvSpPr>
        <p:spPr>
          <a:xfrm>
            <a:off x="539552" y="418356"/>
            <a:ext cx="7992888" cy="857250"/>
          </a:xfrm>
          <a:prstGeom prst="rect">
            <a:avLst/>
          </a:prstGeom>
        </p:spPr>
        <p:txBody>
          <a:bodyPr lIns="91435" tIns="45718" rIns="91435" bIns="45718"/>
          <a:lstStyle>
            <a:lvl1pPr algn="l">
              <a:defRPr sz="2000" b="1">
                <a:latin typeface="Arial" pitchFamily="34" charset="0"/>
                <a:cs typeface="Arial" pitchFamily="34" charset="0"/>
              </a:defRPr>
            </a:lvl1pPr>
          </a:lstStyle>
          <a:p>
            <a:r>
              <a:rPr lang="de-DE" dirty="0"/>
              <a:t>CLICK TO CHANGE HEADLINE</a:t>
            </a:r>
          </a:p>
        </p:txBody>
      </p:sp>
      <p:sp>
        <p:nvSpPr>
          <p:cNvPr id="11" name="Textplatzhalter 11"/>
          <p:cNvSpPr>
            <a:spLocks noGrp="1"/>
          </p:cNvSpPr>
          <p:nvPr>
            <p:ph type="body" sz="quarter" idx="13" hasCustomPrompt="1"/>
          </p:nvPr>
        </p:nvSpPr>
        <p:spPr>
          <a:xfrm>
            <a:off x="539378" y="195263"/>
            <a:ext cx="7993063" cy="215900"/>
          </a:xfrm>
          <a:prstGeom prst="rect">
            <a:avLst/>
          </a:prstGeom>
        </p:spPr>
        <p:txBody>
          <a:bodyPr lIns="91435" tIns="45718" rIns="91435" bIns="45718"/>
          <a:lstStyle>
            <a:lvl1pPr>
              <a:buNone/>
              <a:defRPr lang="de-DE" sz="800" kern="1200" baseline="0" dirty="0" smtClean="0">
                <a:solidFill>
                  <a:srgbClr val="9C9D9D"/>
                </a:solidFill>
                <a:latin typeface="Arial" pitchFamily="34" charset="0"/>
                <a:ea typeface="+mn-ea"/>
                <a:cs typeface="Arial" pitchFamily="34" charset="0"/>
              </a:defRPr>
            </a:lvl1pPr>
          </a:lstStyle>
          <a:p>
            <a:pPr lvl="0"/>
            <a:r>
              <a:rPr lang="de-DE" dirty="0"/>
              <a:t>CHAPTER HEADLINE</a:t>
            </a:r>
          </a:p>
        </p:txBody>
      </p:sp>
    </p:spTree>
    <p:extLst>
      <p:ext uri="{BB962C8B-B14F-4D97-AF65-F5344CB8AC3E}">
        <p14:creationId xmlns:p14="http://schemas.microsoft.com/office/powerpoint/2010/main" val="26225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69332"/>
          </a:xfrm>
          <a:prstGeom prst="rect">
            <a:avLst/>
          </a:prstGeom>
          <a:noFill/>
        </p:spPr>
        <p:txBody>
          <a:bodyPr wrap="square" rtlCol="0">
            <a:spAutoFit/>
          </a:bodyPr>
          <a:lstStyle/>
          <a:p>
            <a:endParaRPr lang="de-DE" dirty="0"/>
          </a:p>
        </p:txBody>
      </p:sp>
      <p:sp>
        <p:nvSpPr>
          <p:cNvPr id="9" name="Textplatzhalter 8"/>
          <p:cNvSpPr>
            <a:spLocks noGrp="1"/>
          </p:cNvSpPr>
          <p:nvPr>
            <p:ph type="body" sz="quarter" idx="11" hasCustomPrompt="1"/>
          </p:nvPr>
        </p:nvSpPr>
        <p:spPr>
          <a:xfrm>
            <a:off x="539552" y="1272985"/>
            <a:ext cx="7992888" cy="2859087"/>
          </a:xfrm>
          <a:prstGeom prst="rect">
            <a:avLst/>
          </a:prstGeom>
        </p:spPr>
        <p:txBody>
          <a:bodyPr/>
          <a:lstStyle>
            <a:lvl1pPr marL="184150" indent="-184150">
              <a:defRPr sz="1600">
                <a:solidFill>
                  <a:schemeClr val="tx1"/>
                </a:solidFill>
                <a:latin typeface="Arial" pitchFamily="34" charset="0"/>
                <a:cs typeface="Arial" pitchFamily="34" charset="0"/>
              </a:defRPr>
            </a:lvl1pPr>
            <a:lvl2pPr marL="360363" indent="-177800">
              <a:defRPr sz="1400">
                <a:latin typeface="Arial" pitchFamily="34" charset="0"/>
                <a:cs typeface="Arial" pitchFamily="34" charset="0"/>
              </a:defRPr>
            </a:lvl2pPr>
            <a:lvl3pPr marL="539750" indent="-182563">
              <a:defRPr sz="1200">
                <a:latin typeface="Arial" pitchFamily="34" charset="0"/>
                <a:cs typeface="Arial" pitchFamily="34" charset="0"/>
              </a:defRPr>
            </a:lvl3pPr>
            <a:lvl4pPr marL="717550" indent="-176213">
              <a:defRPr sz="1200">
                <a:latin typeface="Arial" pitchFamily="34" charset="0"/>
                <a:cs typeface="Arial" pitchFamily="34" charset="0"/>
              </a:defRPr>
            </a:lvl4pPr>
            <a:lvl5pPr marL="896938" indent="-180975">
              <a:defRPr sz="1200">
                <a:latin typeface="Arial" pitchFamily="34" charset="0"/>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a:p>
            <a:pPr lvl="1"/>
            <a:r>
              <a:rPr lang="de-DE" dirty="0" err="1"/>
              <a:t>second</a:t>
            </a:r>
            <a:r>
              <a:rPr lang="de-DE" dirty="0"/>
              <a:t>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0" name="Titel 6"/>
          <p:cNvSpPr>
            <a:spLocks noGrp="1"/>
          </p:cNvSpPr>
          <p:nvPr>
            <p:ph type="title" hasCustomPrompt="1"/>
          </p:nvPr>
        </p:nvSpPr>
        <p:spPr>
          <a:xfrm>
            <a:off x="539552" y="418356"/>
            <a:ext cx="7992888" cy="857250"/>
          </a:xfrm>
          <a:prstGeom prst="rect">
            <a:avLst/>
          </a:prstGeom>
        </p:spPr>
        <p:txBody>
          <a:bodyPr/>
          <a:lstStyle>
            <a:lvl1pPr algn="l">
              <a:defRPr sz="2000" b="1" cap="all" baseline="0">
                <a:latin typeface="Arial" pitchFamily="34" charset="0"/>
                <a:cs typeface="Arial" pitchFamily="34" charset="0"/>
              </a:defRPr>
            </a:lvl1pPr>
          </a:lstStyle>
          <a:p>
            <a:r>
              <a:rPr lang="de-DE" dirty="0"/>
              <a:t>CLICK TO CHANGE HEADLINE</a:t>
            </a:r>
          </a:p>
        </p:txBody>
      </p:sp>
      <p:sp>
        <p:nvSpPr>
          <p:cNvPr id="11" name="Textplatzhalter 11"/>
          <p:cNvSpPr>
            <a:spLocks noGrp="1"/>
          </p:cNvSpPr>
          <p:nvPr>
            <p:ph type="body" sz="quarter" idx="13" hasCustomPrompt="1"/>
          </p:nvPr>
        </p:nvSpPr>
        <p:spPr>
          <a:xfrm>
            <a:off x="539377" y="195263"/>
            <a:ext cx="7993063" cy="215900"/>
          </a:xfrm>
          <a:prstGeom prst="rect">
            <a:avLst/>
          </a:prstGeom>
        </p:spPr>
        <p:txBody>
          <a:bodyPr/>
          <a:lstStyle>
            <a:lvl1pPr>
              <a:buNone/>
              <a:defRPr lang="de-DE" sz="800" kern="1200" cap="all" baseline="0" dirty="0" smtClean="0">
                <a:solidFill>
                  <a:srgbClr val="9C9D9D"/>
                </a:solidFill>
                <a:latin typeface="Arial" pitchFamily="34" charset="0"/>
                <a:ea typeface="+mn-ea"/>
                <a:cs typeface="Arial" pitchFamily="34" charset="0"/>
              </a:defRPr>
            </a:lvl1pPr>
          </a:lstStyle>
          <a:p>
            <a:pPr lvl="0"/>
            <a:r>
              <a:rPr lang="de-DE" dirty="0"/>
              <a:t>CHAPTER HEADLINE</a:t>
            </a:r>
          </a:p>
        </p:txBody>
      </p:sp>
    </p:spTree>
    <p:extLst>
      <p:ext uri="{BB962C8B-B14F-4D97-AF65-F5344CB8AC3E}">
        <p14:creationId xmlns:p14="http://schemas.microsoft.com/office/powerpoint/2010/main" val="26225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fik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69332"/>
          </a:xfrm>
          <a:prstGeom prst="rect">
            <a:avLst/>
          </a:prstGeom>
          <a:noFill/>
        </p:spPr>
        <p:txBody>
          <a:bodyPr wrap="square" rtlCol="0">
            <a:spAutoFit/>
          </a:bodyPr>
          <a:lstStyle/>
          <a:p>
            <a:endParaRPr lang="de-DE" dirty="0"/>
          </a:p>
        </p:txBody>
      </p:sp>
      <p:sp>
        <p:nvSpPr>
          <p:cNvPr id="8" name="Diagrammplatzhalter 7"/>
          <p:cNvSpPr>
            <a:spLocks noGrp="1"/>
          </p:cNvSpPr>
          <p:nvPr>
            <p:ph type="chart" sz="quarter" idx="12"/>
          </p:nvPr>
        </p:nvSpPr>
        <p:spPr>
          <a:xfrm>
            <a:off x="539552" y="1276201"/>
            <a:ext cx="7993063" cy="2879725"/>
          </a:xfrm>
          <a:prstGeom prst="rect">
            <a:avLst/>
          </a:prstGeom>
        </p:spPr>
        <p:txBody>
          <a:bodyPr/>
          <a:lstStyle>
            <a:lvl1pPr marL="184150" indent="-160338">
              <a:defRPr sz="1600">
                <a:solidFill>
                  <a:schemeClr val="tx1"/>
                </a:solidFill>
              </a:defRPr>
            </a:lvl1pPr>
          </a:lstStyle>
          <a:p>
            <a:r>
              <a:rPr lang="de-DE" dirty="0"/>
              <a:t>Diagramm	</a:t>
            </a:r>
          </a:p>
        </p:txBody>
      </p:sp>
      <p:sp>
        <p:nvSpPr>
          <p:cNvPr id="11" name="Titel 6"/>
          <p:cNvSpPr>
            <a:spLocks noGrp="1"/>
          </p:cNvSpPr>
          <p:nvPr>
            <p:ph type="title" hasCustomPrompt="1"/>
          </p:nvPr>
        </p:nvSpPr>
        <p:spPr>
          <a:xfrm>
            <a:off x="539552" y="418356"/>
            <a:ext cx="7992888" cy="857250"/>
          </a:xfrm>
          <a:prstGeom prst="rect">
            <a:avLst/>
          </a:prstGeom>
        </p:spPr>
        <p:txBody>
          <a:bodyPr/>
          <a:lstStyle>
            <a:lvl1pPr algn="l">
              <a:defRPr sz="2000" b="1" cap="all" baseline="0">
                <a:latin typeface="Arial" pitchFamily="34" charset="0"/>
                <a:cs typeface="Arial" pitchFamily="34" charset="0"/>
              </a:defRPr>
            </a:lvl1pPr>
          </a:lstStyle>
          <a:p>
            <a:r>
              <a:rPr lang="de-DE" dirty="0"/>
              <a:t>CLICK TO CHANGE HEADLINE</a:t>
            </a:r>
          </a:p>
        </p:txBody>
      </p:sp>
      <p:sp>
        <p:nvSpPr>
          <p:cNvPr id="12" name="Textplatzhalter 11"/>
          <p:cNvSpPr>
            <a:spLocks noGrp="1"/>
          </p:cNvSpPr>
          <p:nvPr>
            <p:ph type="body" sz="quarter" idx="13" hasCustomPrompt="1"/>
          </p:nvPr>
        </p:nvSpPr>
        <p:spPr>
          <a:xfrm>
            <a:off x="539377" y="195263"/>
            <a:ext cx="7993063" cy="215900"/>
          </a:xfrm>
          <a:prstGeom prst="rect">
            <a:avLst/>
          </a:prstGeom>
        </p:spPr>
        <p:txBody>
          <a:bodyPr/>
          <a:lstStyle>
            <a:lvl1pPr>
              <a:buNone/>
              <a:defRPr lang="de-DE" sz="800" kern="1200" baseline="0" dirty="0" smtClean="0">
                <a:solidFill>
                  <a:srgbClr val="9C9D9D"/>
                </a:solidFill>
                <a:latin typeface="Arial" pitchFamily="34" charset="0"/>
                <a:ea typeface="+mn-ea"/>
                <a:cs typeface="Arial" pitchFamily="34" charset="0"/>
              </a:defRPr>
            </a:lvl1pPr>
          </a:lstStyle>
          <a:p>
            <a:pPr lvl="0"/>
            <a:r>
              <a:rPr lang="de-DE" dirty="0"/>
              <a:t>CHAPTER HEADLINE</a:t>
            </a:r>
          </a:p>
        </p:txBody>
      </p:sp>
      <p:sp>
        <p:nvSpPr>
          <p:cNvPr id="13" name="Rectangle 8"/>
          <p:cNvSpPr>
            <a:spLocks noChangeArrowheads="1"/>
          </p:cNvSpPr>
          <p:nvPr userDrawn="1"/>
        </p:nvSpPr>
        <p:spPr bwMode="auto">
          <a:xfrm flipV="1">
            <a:off x="6917635" y="4778733"/>
            <a:ext cx="1627505" cy="38530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de-DE"/>
          </a:p>
        </p:txBody>
      </p:sp>
      <p:pic>
        <p:nvPicPr>
          <p:cNvPr id="14" name="Picture 2" descr="D:\Akademie\Projekte\Powerpoint Master\2014\12_TRILUX_Logo_Sonne_mit_claim_trans.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44837" y="4826441"/>
            <a:ext cx="1150292" cy="28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rweiterte 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69332"/>
          </a:xfrm>
          <a:prstGeom prst="rect">
            <a:avLst/>
          </a:prstGeom>
          <a:noFill/>
        </p:spPr>
        <p:txBody>
          <a:bodyPr wrap="square" rtlCol="0">
            <a:spAutoFit/>
          </a:bodyPr>
          <a:lstStyle/>
          <a:p>
            <a:endParaRPr lang="de-DE" dirty="0"/>
          </a:p>
        </p:txBody>
      </p:sp>
      <p:sp>
        <p:nvSpPr>
          <p:cNvPr id="11" name="Titel 6"/>
          <p:cNvSpPr>
            <a:spLocks noGrp="1"/>
          </p:cNvSpPr>
          <p:nvPr>
            <p:ph type="title" hasCustomPrompt="1"/>
          </p:nvPr>
        </p:nvSpPr>
        <p:spPr>
          <a:xfrm>
            <a:off x="539552" y="418356"/>
            <a:ext cx="7992888" cy="857250"/>
          </a:xfrm>
          <a:prstGeom prst="rect">
            <a:avLst/>
          </a:prstGeom>
        </p:spPr>
        <p:txBody>
          <a:bodyPr/>
          <a:lstStyle>
            <a:lvl1pPr algn="l">
              <a:defRPr sz="2000" b="1" cap="all" baseline="0">
                <a:latin typeface="Arial" pitchFamily="34" charset="0"/>
                <a:cs typeface="Arial" pitchFamily="34" charset="0"/>
              </a:defRPr>
            </a:lvl1pPr>
          </a:lstStyle>
          <a:p>
            <a:r>
              <a:rPr lang="de-DE" dirty="0"/>
              <a:t>CLICK TO CHANGE HEADLINE</a:t>
            </a:r>
          </a:p>
        </p:txBody>
      </p:sp>
      <p:sp>
        <p:nvSpPr>
          <p:cNvPr id="12" name="Textplatzhalter 11"/>
          <p:cNvSpPr>
            <a:spLocks noGrp="1"/>
          </p:cNvSpPr>
          <p:nvPr>
            <p:ph type="body" sz="quarter" idx="13" hasCustomPrompt="1"/>
          </p:nvPr>
        </p:nvSpPr>
        <p:spPr>
          <a:xfrm>
            <a:off x="539377" y="195263"/>
            <a:ext cx="7993063" cy="215900"/>
          </a:xfrm>
          <a:prstGeom prst="rect">
            <a:avLst/>
          </a:prstGeom>
        </p:spPr>
        <p:txBody>
          <a:bodyPr/>
          <a:lstStyle>
            <a:lvl1pPr>
              <a:buNone/>
              <a:defRPr lang="de-DE" sz="800" kern="1200" baseline="0" dirty="0" smtClean="0">
                <a:solidFill>
                  <a:srgbClr val="9C9D9D"/>
                </a:solidFill>
                <a:latin typeface="Arial" pitchFamily="34" charset="0"/>
                <a:ea typeface="+mn-ea"/>
                <a:cs typeface="Arial" pitchFamily="34" charset="0"/>
              </a:defRPr>
            </a:lvl1pPr>
          </a:lstStyle>
          <a:p>
            <a:pPr lvl="0"/>
            <a:r>
              <a:rPr lang="de-DE" dirty="0"/>
              <a:t>CHAPTER HEADLINE</a:t>
            </a:r>
          </a:p>
        </p:txBody>
      </p:sp>
      <p:sp>
        <p:nvSpPr>
          <p:cNvPr id="9" name="Inhaltsplatzhalter 8"/>
          <p:cNvSpPr>
            <a:spLocks noGrp="1"/>
          </p:cNvSpPr>
          <p:nvPr>
            <p:ph sz="quarter" idx="14" hasCustomPrompt="1"/>
          </p:nvPr>
        </p:nvSpPr>
        <p:spPr>
          <a:xfrm>
            <a:off x="539750" y="1275606"/>
            <a:ext cx="7993063" cy="2879725"/>
          </a:xfrm>
          <a:prstGeom prst="rect">
            <a:avLst/>
          </a:prstGeom>
        </p:spPr>
        <p:txBody>
          <a:bodyPr/>
          <a:lstStyle>
            <a:lvl1pPr marL="184150" indent="-184150" algn="l" defTabSz="914400" rtl="0" eaLnBrk="1" latinLnBrk="0" hangingPunct="1">
              <a:spcBef>
                <a:spcPct val="20000"/>
              </a:spcBef>
              <a:buFont typeface="Arial" pitchFamily="34" charset="0"/>
              <a:defRPr lang="de-DE" sz="1600" kern="1200" baseline="0" dirty="0" smtClean="0">
                <a:solidFill>
                  <a:schemeClr val="tx1"/>
                </a:solidFill>
                <a:latin typeface="Arial" pitchFamily="34" charset="0"/>
                <a:ea typeface="+mn-ea"/>
                <a:cs typeface="Arial" pitchFamily="34" charset="0"/>
              </a:defRPr>
            </a:lvl1pPr>
            <a:lvl2pPr marL="360363" indent="-177800" algn="l" defTabSz="914400" rtl="0" eaLnBrk="1" latinLnBrk="0" hangingPunct="1">
              <a:spcBef>
                <a:spcPct val="20000"/>
              </a:spcBef>
              <a:buFont typeface="Arial" pitchFamily="34" charset="0"/>
              <a:defRPr lang="de-DE" sz="1400" kern="1200" baseline="0" dirty="0" smtClean="0">
                <a:solidFill>
                  <a:schemeClr val="tx1"/>
                </a:solidFill>
                <a:latin typeface="Arial" pitchFamily="34" charset="0"/>
                <a:ea typeface="+mn-ea"/>
                <a:cs typeface="Arial" pitchFamily="34" charset="0"/>
              </a:defRPr>
            </a:lvl2pPr>
            <a:lvl3pPr marL="539750" indent="-180975"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3pPr>
            <a:lvl4pPr marL="717550" indent="-184150"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4pPr>
            <a:lvl5pPr marL="896938" indent="-173038" algn="l" defTabSz="914400" rtl="0" eaLnBrk="1" latinLnBrk="0" hangingPunct="1">
              <a:spcBef>
                <a:spcPct val="20000"/>
              </a:spcBef>
              <a:buFont typeface="Arial" pitchFamily="34" charset="0"/>
              <a:defRPr lang="de-DE" sz="1200" kern="1200" baseline="0" dirty="0">
                <a:solidFill>
                  <a:schemeClr val="tx1"/>
                </a:solidFill>
                <a:latin typeface="Arial" pitchFamily="34" charset="0"/>
                <a:ea typeface="+mn-ea"/>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a:p>
            <a:pPr lvl="1"/>
            <a:r>
              <a:rPr lang="de-DE" dirty="0" err="1"/>
              <a:t>second</a:t>
            </a:r>
            <a:r>
              <a:rPr lang="de-DE" dirty="0"/>
              <a:t>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Tree>
    <p:extLst>
      <p:ext uri="{BB962C8B-B14F-4D97-AF65-F5344CB8AC3E}">
        <p14:creationId xmlns:p14="http://schemas.microsoft.com/office/powerpoint/2010/main" val="26225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rweiterte Seite 2">
    <p:spTree>
      <p:nvGrpSpPr>
        <p:cNvPr id="1" name=""/>
        <p:cNvGrpSpPr/>
        <p:nvPr/>
      </p:nvGrpSpPr>
      <p:grpSpPr>
        <a:xfrm>
          <a:off x="0" y="0"/>
          <a:ext cx="0" cy="0"/>
          <a:chOff x="0" y="0"/>
          <a:chExt cx="0" cy="0"/>
        </a:xfrm>
      </p:grpSpPr>
      <p:sp>
        <p:nvSpPr>
          <p:cNvPr id="6" name="Textfeld 5"/>
          <p:cNvSpPr txBox="1"/>
          <p:nvPr userDrawn="1"/>
        </p:nvSpPr>
        <p:spPr>
          <a:xfrm>
            <a:off x="611560" y="1131590"/>
            <a:ext cx="7488832" cy="369332"/>
          </a:xfrm>
          <a:prstGeom prst="rect">
            <a:avLst/>
          </a:prstGeom>
          <a:noFill/>
        </p:spPr>
        <p:txBody>
          <a:bodyPr wrap="square" rtlCol="0">
            <a:spAutoFit/>
          </a:bodyPr>
          <a:lstStyle/>
          <a:p>
            <a:endParaRPr lang="de-DE" dirty="0"/>
          </a:p>
        </p:txBody>
      </p:sp>
      <p:sp>
        <p:nvSpPr>
          <p:cNvPr id="11" name="Titel 6"/>
          <p:cNvSpPr>
            <a:spLocks noGrp="1"/>
          </p:cNvSpPr>
          <p:nvPr>
            <p:ph type="title" hasCustomPrompt="1"/>
          </p:nvPr>
        </p:nvSpPr>
        <p:spPr>
          <a:xfrm>
            <a:off x="539552" y="418356"/>
            <a:ext cx="7992888" cy="857250"/>
          </a:xfrm>
          <a:prstGeom prst="rect">
            <a:avLst/>
          </a:prstGeom>
        </p:spPr>
        <p:txBody>
          <a:bodyPr/>
          <a:lstStyle>
            <a:lvl1pPr algn="l">
              <a:defRPr sz="2000" b="1" cap="all" baseline="0">
                <a:latin typeface="Arial" pitchFamily="34" charset="0"/>
                <a:cs typeface="Arial" pitchFamily="34" charset="0"/>
              </a:defRPr>
            </a:lvl1pPr>
          </a:lstStyle>
          <a:p>
            <a:r>
              <a:rPr lang="de-DE" dirty="0"/>
              <a:t>CLICK TO CHANGE HEADLINE</a:t>
            </a:r>
          </a:p>
        </p:txBody>
      </p:sp>
      <p:sp>
        <p:nvSpPr>
          <p:cNvPr id="12" name="Textplatzhalter 11"/>
          <p:cNvSpPr>
            <a:spLocks noGrp="1"/>
          </p:cNvSpPr>
          <p:nvPr>
            <p:ph type="body" sz="quarter" idx="13" hasCustomPrompt="1"/>
          </p:nvPr>
        </p:nvSpPr>
        <p:spPr>
          <a:xfrm>
            <a:off x="539377" y="195263"/>
            <a:ext cx="7993063" cy="215900"/>
          </a:xfrm>
          <a:prstGeom prst="rect">
            <a:avLst/>
          </a:prstGeom>
        </p:spPr>
        <p:txBody>
          <a:bodyPr/>
          <a:lstStyle>
            <a:lvl1pPr>
              <a:buNone/>
              <a:defRPr lang="de-DE" sz="800" kern="1200" baseline="0" dirty="0" smtClean="0">
                <a:solidFill>
                  <a:srgbClr val="9C9D9D"/>
                </a:solidFill>
                <a:latin typeface="Arial" pitchFamily="34" charset="0"/>
                <a:ea typeface="+mn-ea"/>
                <a:cs typeface="Arial" pitchFamily="34" charset="0"/>
              </a:defRPr>
            </a:lvl1pPr>
          </a:lstStyle>
          <a:p>
            <a:pPr lvl="0"/>
            <a:r>
              <a:rPr lang="de-DE" dirty="0"/>
              <a:t>CHAPTER HEADLINE</a:t>
            </a:r>
          </a:p>
        </p:txBody>
      </p:sp>
      <p:sp>
        <p:nvSpPr>
          <p:cNvPr id="9" name="Inhaltsplatzhalter 8"/>
          <p:cNvSpPr>
            <a:spLocks noGrp="1"/>
          </p:cNvSpPr>
          <p:nvPr>
            <p:ph sz="quarter" idx="14" hasCustomPrompt="1"/>
          </p:nvPr>
        </p:nvSpPr>
        <p:spPr>
          <a:xfrm>
            <a:off x="539751" y="1275606"/>
            <a:ext cx="3960242" cy="2879725"/>
          </a:xfrm>
          <a:prstGeom prst="rect">
            <a:avLst/>
          </a:prstGeom>
        </p:spPr>
        <p:txBody>
          <a:bodyPr/>
          <a:lstStyle>
            <a:lvl1pPr marL="184150" indent="-184150" algn="l" defTabSz="914400" rtl="0" eaLnBrk="1" latinLnBrk="0" hangingPunct="1">
              <a:spcBef>
                <a:spcPct val="20000"/>
              </a:spcBef>
              <a:buFont typeface="Arial" pitchFamily="34" charset="0"/>
              <a:defRPr lang="de-DE" sz="1600" kern="1200" baseline="0" dirty="0" smtClean="0">
                <a:solidFill>
                  <a:schemeClr val="tx1"/>
                </a:solidFill>
                <a:latin typeface="Arial" pitchFamily="34" charset="0"/>
                <a:ea typeface="+mn-ea"/>
                <a:cs typeface="Arial" pitchFamily="34" charset="0"/>
              </a:defRPr>
            </a:lvl1pPr>
            <a:lvl2pPr marL="360363" indent="-177800"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2pPr>
            <a:lvl3pPr marL="539750" indent="-180975"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3pPr>
            <a:lvl4pPr marL="717550" indent="-184150"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4pPr>
            <a:lvl5pPr marL="896938" indent="-173038" algn="l" defTabSz="914400" rtl="0" eaLnBrk="1" latinLnBrk="0" hangingPunct="1">
              <a:spcBef>
                <a:spcPct val="20000"/>
              </a:spcBef>
              <a:buFont typeface="Arial" pitchFamily="34" charset="0"/>
              <a:defRPr lang="de-DE" sz="1200" kern="1200" baseline="0" dirty="0">
                <a:solidFill>
                  <a:schemeClr val="tx1"/>
                </a:solidFill>
                <a:latin typeface="Arial" pitchFamily="34" charset="0"/>
                <a:ea typeface="+mn-ea"/>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p:txBody>
      </p:sp>
      <p:sp>
        <p:nvSpPr>
          <p:cNvPr id="7" name="Inhaltsplatzhalter 8"/>
          <p:cNvSpPr>
            <a:spLocks noGrp="1"/>
          </p:cNvSpPr>
          <p:nvPr>
            <p:ph sz="quarter" idx="15" hasCustomPrompt="1"/>
          </p:nvPr>
        </p:nvSpPr>
        <p:spPr>
          <a:xfrm>
            <a:off x="4572000" y="1275606"/>
            <a:ext cx="3960242" cy="2879725"/>
          </a:xfrm>
          <a:prstGeom prst="rect">
            <a:avLst/>
          </a:prstGeom>
        </p:spPr>
        <p:txBody>
          <a:bodyPr/>
          <a:lstStyle>
            <a:lvl1pPr marL="184150" indent="-184150" algn="l" defTabSz="914400" rtl="0" eaLnBrk="1" latinLnBrk="0" hangingPunct="1">
              <a:spcBef>
                <a:spcPct val="20000"/>
              </a:spcBef>
              <a:buFont typeface="Arial" pitchFamily="34" charset="0"/>
              <a:defRPr lang="de-DE" sz="1600" kern="1200" baseline="0" dirty="0" smtClean="0">
                <a:solidFill>
                  <a:schemeClr val="tx1"/>
                </a:solidFill>
                <a:latin typeface="Arial" pitchFamily="34" charset="0"/>
                <a:ea typeface="+mn-ea"/>
                <a:cs typeface="Arial" pitchFamily="34" charset="0"/>
              </a:defRPr>
            </a:lvl1pPr>
            <a:lvl2pPr marL="360363" indent="-177800"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2pPr>
            <a:lvl3pPr marL="539750" indent="-180975"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3pPr>
            <a:lvl4pPr marL="717550" indent="-184150"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4pPr>
            <a:lvl5pPr marL="896938" indent="-173038" algn="l" defTabSz="914400" rtl="0" eaLnBrk="1" latinLnBrk="0" hangingPunct="1">
              <a:spcBef>
                <a:spcPct val="20000"/>
              </a:spcBef>
              <a:buFont typeface="Arial" pitchFamily="34" charset="0"/>
              <a:defRPr lang="de-DE" sz="1200" kern="1200" baseline="0" dirty="0">
                <a:solidFill>
                  <a:schemeClr val="tx1"/>
                </a:solidFill>
                <a:latin typeface="Arial" pitchFamily="34" charset="0"/>
                <a:ea typeface="+mn-ea"/>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p:txBody>
      </p:sp>
    </p:spTree>
    <p:extLst>
      <p:ext uri="{BB962C8B-B14F-4D97-AF65-F5344CB8AC3E}">
        <p14:creationId xmlns:p14="http://schemas.microsoft.com/office/powerpoint/2010/main" val="26225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6" name="Picture 3" descr="D:\Akademie\Projekte\Powerpoint Master\2014\TRI_Bildmarke_strich_trans.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4114073" cy="3193671"/>
          </a:xfrm>
          <a:prstGeom prst="rect">
            <a:avLst/>
          </a:prstGeom>
          <a:noFill/>
          <a:extLst>
            <a:ext uri="{909E8E84-426E-40DD-AFC4-6F175D3DCCD1}">
              <a14:hiddenFill xmlns:a14="http://schemas.microsoft.com/office/drawing/2010/main">
                <a:solidFill>
                  <a:srgbClr val="FFFFFF"/>
                </a:solidFill>
              </a14:hiddenFill>
            </a:ext>
          </a:extLst>
        </p:spPr>
      </p:pic>
      <p:sp>
        <p:nvSpPr>
          <p:cNvPr id="5" name="Textplatzhalter 4"/>
          <p:cNvSpPr>
            <a:spLocks noGrp="1"/>
          </p:cNvSpPr>
          <p:nvPr>
            <p:ph type="body" sz="quarter" idx="10" hasCustomPrompt="1"/>
          </p:nvPr>
        </p:nvSpPr>
        <p:spPr>
          <a:xfrm>
            <a:off x="4211960" y="3579813"/>
            <a:ext cx="4320853" cy="792162"/>
          </a:xfrm>
          <a:prstGeom prst="rect">
            <a:avLst/>
          </a:prstGeom>
        </p:spPr>
        <p:txBody>
          <a:bodyPr/>
          <a:lstStyle>
            <a:lvl1pPr>
              <a:buNone/>
              <a:defRPr sz="2400" b="1">
                <a:solidFill>
                  <a:schemeClr val="tx1"/>
                </a:solidFill>
              </a:defRPr>
            </a:lvl1pPr>
          </a:lstStyle>
          <a:p>
            <a:pPr lvl="0"/>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ext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73659"/>
          </a:xfrm>
          <a:prstGeom prst="rect">
            <a:avLst/>
          </a:prstGeom>
          <a:noFill/>
        </p:spPr>
        <p:txBody>
          <a:bodyPr wrap="square" lIns="91435" tIns="45718" rIns="91435" bIns="45718" rtlCol="0">
            <a:spAutoFit/>
          </a:bodyPr>
          <a:lstStyle/>
          <a:p>
            <a:pPr defTabSz="914353"/>
            <a:endParaRPr lang="de-DE" dirty="0">
              <a:solidFill>
                <a:prstClr val="black"/>
              </a:solidFill>
            </a:endParaRPr>
          </a:p>
        </p:txBody>
      </p:sp>
      <p:sp>
        <p:nvSpPr>
          <p:cNvPr id="9" name="Textplatzhalter 8"/>
          <p:cNvSpPr>
            <a:spLocks noGrp="1"/>
          </p:cNvSpPr>
          <p:nvPr>
            <p:ph type="body" sz="quarter" idx="11" hasCustomPrompt="1"/>
          </p:nvPr>
        </p:nvSpPr>
        <p:spPr>
          <a:xfrm>
            <a:off x="539552" y="1272986"/>
            <a:ext cx="7992888" cy="2859087"/>
          </a:xfrm>
          <a:prstGeom prst="rect">
            <a:avLst/>
          </a:prstGeom>
        </p:spPr>
        <p:txBody>
          <a:bodyPr lIns="91435" tIns="45718" rIns="91435" bIns="45718"/>
          <a:lstStyle>
            <a:lvl1pPr marL="184140" indent="-184140">
              <a:defRPr sz="1600">
                <a:solidFill>
                  <a:schemeClr val="tx1"/>
                </a:solidFill>
                <a:latin typeface="Arial" pitchFamily="34" charset="0"/>
                <a:cs typeface="Arial" pitchFamily="34" charset="0"/>
              </a:defRPr>
            </a:lvl1pPr>
            <a:lvl2pPr marL="360344" indent="-177791">
              <a:defRPr sz="1400">
                <a:latin typeface="Arial" pitchFamily="34" charset="0"/>
                <a:cs typeface="Arial" pitchFamily="34" charset="0"/>
              </a:defRPr>
            </a:lvl2pPr>
            <a:lvl3pPr marL="539722" indent="-182554">
              <a:defRPr sz="1200">
                <a:latin typeface="Arial" pitchFamily="34" charset="0"/>
                <a:cs typeface="Arial" pitchFamily="34" charset="0"/>
              </a:defRPr>
            </a:lvl3pPr>
            <a:lvl4pPr marL="717514" indent="-176204">
              <a:defRPr sz="1200">
                <a:latin typeface="Arial" pitchFamily="34" charset="0"/>
                <a:cs typeface="Arial" pitchFamily="34" charset="0"/>
              </a:defRPr>
            </a:lvl4pPr>
            <a:lvl5pPr marL="896892" indent="-180966">
              <a:defRPr sz="1200">
                <a:latin typeface="Arial" pitchFamily="34" charset="0"/>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a:p>
            <a:pPr lvl="1"/>
            <a:r>
              <a:rPr lang="de-DE" dirty="0" err="1"/>
              <a:t>second</a:t>
            </a:r>
            <a:r>
              <a:rPr lang="de-DE" dirty="0"/>
              <a:t>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0" name="Titel 6"/>
          <p:cNvSpPr>
            <a:spLocks noGrp="1"/>
          </p:cNvSpPr>
          <p:nvPr>
            <p:ph type="title" hasCustomPrompt="1"/>
          </p:nvPr>
        </p:nvSpPr>
        <p:spPr>
          <a:xfrm>
            <a:off x="539552" y="418356"/>
            <a:ext cx="7992888" cy="857250"/>
          </a:xfrm>
          <a:prstGeom prst="rect">
            <a:avLst/>
          </a:prstGeom>
        </p:spPr>
        <p:txBody>
          <a:bodyPr lIns="91435" tIns="45718" rIns="91435" bIns="45718"/>
          <a:lstStyle>
            <a:lvl1pPr algn="l">
              <a:defRPr sz="2000" b="1">
                <a:latin typeface="Arial" pitchFamily="34" charset="0"/>
                <a:cs typeface="Arial" pitchFamily="34" charset="0"/>
              </a:defRPr>
            </a:lvl1pPr>
          </a:lstStyle>
          <a:p>
            <a:r>
              <a:rPr lang="de-DE" dirty="0"/>
              <a:t>CLICK TO CHANGE HEADLINE</a:t>
            </a:r>
          </a:p>
        </p:txBody>
      </p:sp>
      <p:sp>
        <p:nvSpPr>
          <p:cNvPr id="11" name="Textplatzhalter 11"/>
          <p:cNvSpPr>
            <a:spLocks noGrp="1"/>
          </p:cNvSpPr>
          <p:nvPr>
            <p:ph type="body" sz="quarter" idx="13" hasCustomPrompt="1"/>
          </p:nvPr>
        </p:nvSpPr>
        <p:spPr>
          <a:xfrm>
            <a:off x="539378" y="195263"/>
            <a:ext cx="7993063" cy="215900"/>
          </a:xfrm>
          <a:prstGeom prst="rect">
            <a:avLst/>
          </a:prstGeom>
        </p:spPr>
        <p:txBody>
          <a:bodyPr lIns="91435" tIns="45718" rIns="91435" bIns="45718"/>
          <a:lstStyle>
            <a:lvl1pPr>
              <a:buNone/>
              <a:defRPr lang="de-DE" sz="800" kern="1200" baseline="0" dirty="0" smtClean="0">
                <a:solidFill>
                  <a:srgbClr val="9C9D9D"/>
                </a:solidFill>
                <a:latin typeface="Arial" pitchFamily="34" charset="0"/>
                <a:ea typeface="+mn-ea"/>
                <a:cs typeface="Arial" pitchFamily="34" charset="0"/>
              </a:defRPr>
            </a:lvl1pPr>
          </a:lstStyle>
          <a:p>
            <a:pPr lvl="0"/>
            <a:r>
              <a:rPr lang="de-DE" dirty="0"/>
              <a:t>DRIVERS LICENSE – APPLIKATION OUTDOOR</a:t>
            </a:r>
          </a:p>
        </p:txBody>
      </p:sp>
    </p:spTree>
    <p:extLst>
      <p:ext uri="{BB962C8B-B14F-4D97-AF65-F5344CB8AC3E}">
        <p14:creationId xmlns:p14="http://schemas.microsoft.com/office/powerpoint/2010/main" val="308467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pic>
        <p:nvPicPr>
          <p:cNvPr id="2051" name="Picture 3" descr="D:\Akademie\Projekte\Powerpoint Master\2014\TRI_Bildmarke_strich_trans.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1"/>
            <a:ext cx="4366609" cy="45103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platzhalter 11"/>
          <p:cNvSpPr>
            <a:spLocks noGrp="1"/>
          </p:cNvSpPr>
          <p:nvPr>
            <p:ph type="body" sz="quarter" idx="11" hasCustomPrompt="1"/>
          </p:nvPr>
        </p:nvSpPr>
        <p:spPr>
          <a:xfrm>
            <a:off x="4723892" y="270000"/>
            <a:ext cx="3824885" cy="431800"/>
          </a:xfrm>
          <a:prstGeom prst="rect">
            <a:avLst/>
          </a:prstGeom>
        </p:spPr>
        <p:txBody>
          <a:bodyPr lIns="91435" tIns="45718" rIns="91435" bIns="45718"/>
          <a:lstStyle>
            <a:lvl1pPr marL="0" indent="0" algn="r">
              <a:spcBef>
                <a:spcPts val="0"/>
              </a:spcBef>
              <a:buNone/>
              <a:defRPr kumimoji="0" lang="de-DE" sz="800" b="0" i="0" u="none" strike="noStrike" kern="1200" cap="all" spc="0" normalizeH="0" baseline="0" noProof="0" dirty="0" smtClean="0">
                <a:ln>
                  <a:noFill/>
                </a:ln>
                <a:solidFill>
                  <a:schemeClr val="tx1"/>
                </a:solidFill>
                <a:effectLst/>
                <a:uLnTx/>
                <a:uFillTx/>
                <a:latin typeface="Arial" panose="020B0604020202020204" pitchFamily="34" charset="0"/>
                <a:ea typeface="+mj-ea"/>
                <a:cs typeface="Arial" pitchFamily="34" charset="0"/>
              </a:defRPr>
            </a:lvl1pPr>
          </a:lstStyle>
          <a:p>
            <a:pPr lvl="0"/>
            <a:r>
              <a:rPr lang="de-DE" dirty="0"/>
              <a:t>SUBLINE</a:t>
            </a:r>
          </a:p>
        </p:txBody>
      </p:sp>
      <p:sp>
        <p:nvSpPr>
          <p:cNvPr id="14" name="Textplatzhalter 13"/>
          <p:cNvSpPr>
            <a:spLocks noGrp="1"/>
          </p:cNvSpPr>
          <p:nvPr>
            <p:ph type="body" sz="quarter" idx="12" hasCustomPrompt="1"/>
          </p:nvPr>
        </p:nvSpPr>
        <p:spPr>
          <a:xfrm>
            <a:off x="4716464" y="699542"/>
            <a:ext cx="3815977" cy="1512888"/>
          </a:xfrm>
          <a:prstGeom prst="rect">
            <a:avLst/>
          </a:prstGeom>
        </p:spPr>
        <p:txBody>
          <a:bodyPr lIns="91435" tIns="45718" rIns="91435" bIns="45718"/>
          <a:lstStyle>
            <a:lvl1pPr marL="0" indent="0" algn="r">
              <a:buNone/>
              <a:defRPr sz="1700" b="1" cap="all" baseline="0">
                <a:solidFill>
                  <a:schemeClr val="tx1"/>
                </a:solidFill>
              </a:defRPr>
            </a:lvl1pPr>
          </a:lstStyle>
          <a:p>
            <a:pPr lvl="0"/>
            <a:r>
              <a:rPr lang="de-DE" dirty="0"/>
              <a:t>HEADLINE OF PRESENTATION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73659"/>
          </a:xfrm>
          <a:prstGeom prst="rect">
            <a:avLst/>
          </a:prstGeom>
          <a:noFill/>
        </p:spPr>
        <p:txBody>
          <a:bodyPr wrap="square" lIns="91435" tIns="45718" rIns="91435" bIns="45718" rtlCol="0">
            <a:spAutoFit/>
          </a:bodyPr>
          <a:lstStyle/>
          <a:p>
            <a:pPr defTabSz="914353"/>
            <a:endParaRPr lang="de-DE">
              <a:solidFill>
                <a:prstClr val="black"/>
              </a:solidFill>
            </a:endParaRPr>
          </a:p>
        </p:txBody>
      </p:sp>
      <p:sp>
        <p:nvSpPr>
          <p:cNvPr id="9" name="Textplatzhalter 8"/>
          <p:cNvSpPr>
            <a:spLocks noGrp="1"/>
          </p:cNvSpPr>
          <p:nvPr>
            <p:ph type="body" sz="quarter" idx="11" hasCustomPrompt="1"/>
          </p:nvPr>
        </p:nvSpPr>
        <p:spPr>
          <a:xfrm>
            <a:off x="539552" y="1272986"/>
            <a:ext cx="7992888" cy="2859087"/>
          </a:xfrm>
          <a:prstGeom prst="rect">
            <a:avLst/>
          </a:prstGeom>
        </p:spPr>
        <p:txBody>
          <a:bodyPr lIns="91435" tIns="45718" rIns="91435" bIns="45718"/>
          <a:lstStyle>
            <a:lvl1pPr marL="184140" indent="-184140">
              <a:defRPr sz="1100">
                <a:solidFill>
                  <a:schemeClr val="tx1"/>
                </a:solidFill>
                <a:latin typeface="Arial" pitchFamily="34" charset="0"/>
                <a:cs typeface="Arial" pitchFamily="34" charset="0"/>
              </a:defRPr>
            </a:lvl1pPr>
            <a:lvl2pPr marL="360344" indent="-177791">
              <a:defRPr sz="1000">
                <a:latin typeface="Arial" pitchFamily="34" charset="0"/>
                <a:cs typeface="Arial" pitchFamily="34" charset="0"/>
              </a:defRPr>
            </a:lvl2pPr>
            <a:lvl3pPr marL="539722" indent="-182554">
              <a:defRPr sz="800">
                <a:latin typeface="Arial" pitchFamily="34" charset="0"/>
                <a:cs typeface="Arial" pitchFamily="34" charset="0"/>
              </a:defRPr>
            </a:lvl3pPr>
            <a:lvl4pPr marL="717514" indent="-176204">
              <a:defRPr sz="800">
                <a:latin typeface="Arial" pitchFamily="34" charset="0"/>
                <a:cs typeface="Arial" pitchFamily="34" charset="0"/>
              </a:defRPr>
            </a:lvl4pPr>
            <a:lvl5pPr marL="896892" indent="-180966">
              <a:defRPr sz="800">
                <a:latin typeface="Arial" pitchFamily="34" charset="0"/>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a:p>
            <a:pPr lvl="1"/>
            <a:r>
              <a:rPr lang="de-DE" dirty="0" err="1"/>
              <a:t>second</a:t>
            </a:r>
            <a:r>
              <a:rPr lang="de-DE" dirty="0"/>
              <a:t>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0" name="Titel 6"/>
          <p:cNvSpPr>
            <a:spLocks noGrp="1"/>
          </p:cNvSpPr>
          <p:nvPr>
            <p:ph type="title" hasCustomPrompt="1"/>
          </p:nvPr>
        </p:nvSpPr>
        <p:spPr>
          <a:xfrm>
            <a:off x="539552" y="418356"/>
            <a:ext cx="7992888" cy="857250"/>
          </a:xfrm>
          <a:prstGeom prst="rect">
            <a:avLst/>
          </a:prstGeom>
        </p:spPr>
        <p:txBody>
          <a:bodyPr lIns="91435" tIns="45718" rIns="91435" bIns="45718"/>
          <a:lstStyle>
            <a:lvl1pPr algn="l">
              <a:defRPr sz="1400" b="1" cap="all" baseline="0">
                <a:latin typeface="Arial" pitchFamily="34" charset="0"/>
                <a:cs typeface="Arial" pitchFamily="34" charset="0"/>
              </a:defRPr>
            </a:lvl1pPr>
          </a:lstStyle>
          <a:p>
            <a:r>
              <a:rPr lang="de-DE" dirty="0"/>
              <a:t>CLICK TO CHANGE HEADLINE</a:t>
            </a:r>
          </a:p>
        </p:txBody>
      </p:sp>
      <p:sp>
        <p:nvSpPr>
          <p:cNvPr id="11" name="Textplatzhalter 11"/>
          <p:cNvSpPr>
            <a:spLocks noGrp="1"/>
          </p:cNvSpPr>
          <p:nvPr>
            <p:ph type="body" sz="quarter" idx="13" hasCustomPrompt="1"/>
          </p:nvPr>
        </p:nvSpPr>
        <p:spPr>
          <a:xfrm>
            <a:off x="539378" y="195263"/>
            <a:ext cx="7993063" cy="215900"/>
          </a:xfrm>
          <a:prstGeom prst="rect">
            <a:avLst/>
          </a:prstGeom>
        </p:spPr>
        <p:txBody>
          <a:bodyPr lIns="91435" tIns="45718" rIns="91435" bIns="45718"/>
          <a:lstStyle>
            <a:lvl1pPr>
              <a:buNone/>
              <a:defRPr lang="de-DE" sz="600" kern="1200" cap="all" baseline="0" dirty="0" smtClean="0">
                <a:solidFill>
                  <a:schemeClr val="tx1"/>
                </a:solidFill>
                <a:latin typeface="Arial" pitchFamily="34" charset="0"/>
                <a:ea typeface="+mn-ea"/>
                <a:cs typeface="Arial" pitchFamily="34" charset="0"/>
              </a:defRPr>
            </a:lvl1pPr>
          </a:lstStyle>
          <a:p>
            <a:pPr lvl="0"/>
            <a:r>
              <a:rPr lang="de-DE" dirty="0"/>
              <a:t>CHAPTER HEADLINE</a:t>
            </a:r>
          </a:p>
        </p:txBody>
      </p:sp>
    </p:spTree>
    <p:extLst>
      <p:ext uri="{BB962C8B-B14F-4D97-AF65-F5344CB8AC3E}">
        <p14:creationId xmlns:p14="http://schemas.microsoft.com/office/powerpoint/2010/main" val="26225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5.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p:cNvSpPr>
            <a:spLocks noChangeArrowheads="1"/>
          </p:cNvSpPr>
          <p:nvPr userDrawn="1"/>
        </p:nvSpPr>
        <p:spPr bwMode="auto">
          <a:xfrm flipV="1">
            <a:off x="0" y="4780764"/>
            <a:ext cx="9144000" cy="383274"/>
          </a:xfrm>
          <a:prstGeom prst="rect">
            <a:avLst/>
          </a:prstGeom>
          <a:solidFill>
            <a:schemeClr val="accent5">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de-DE"/>
          </a:p>
        </p:txBody>
      </p:sp>
      <p:sp>
        <p:nvSpPr>
          <p:cNvPr id="6" name="Rectangle 8"/>
          <p:cNvSpPr>
            <a:spLocks noChangeArrowheads="1"/>
          </p:cNvSpPr>
          <p:nvPr userDrawn="1"/>
        </p:nvSpPr>
        <p:spPr bwMode="auto">
          <a:xfrm flipV="1">
            <a:off x="6925468" y="4780764"/>
            <a:ext cx="1619672" cy="362736"/>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de-DE"/>
          </a:p>
        </p:txBody>
      </p:sp>
      <p:sp>
        <p:nvSpPr>
          <p:cNvPr id="4" name="Textfeld 3"/>
          <p:cNvSpPr txBox="1"/>
          <p:nvPr/>
        </p:nvSpPr>
        <p:spPr>
          <a:xfrm>
            <a:off x="6927850" y="4780764"/>
            <a:ext cx="1611888" cy="369332"/>
          </a:xfrm>
          <a:prstGeom prst="rect">
            <a:avLst/>
          </a:prstGeom>
          <a:solidFill>
            <a:schemeClr val="tx1"/>
          </a:solidFill>
          <a:ln>
            <a:solidFill>
              <a:schemeClr val="tx1"/>
            </a:solidFill>
          </a:ln>
        </p:spPr>
        <p:txBody>
          <a:bodyPr wrap="square" rtlCol="0">
            <a:spAutoFit/>
          </a:bodyPr>
          <a:lstStyle/>
          <a:p>
            <a:endParaRPr lang="de-DE" dirty="0"/>
          </a:p>
        </p:txBody>
      </p:sp>
      <p:pic>
        <p:nvPicPr>
          <p:cNvPr id="8" name="Grafik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070999" y="4795896"/>
            <a:ext cx="1325590" cy="333292"/>
          </a:xfrm>
          <a:prstGeom prst="rect">
            <a:avLst/>
          </a:prstGeom>
        </p:spPr>
      </p:pic>
      <p:sp>
        <p:nvSpPr>
          <p:cNvPr id="7" name="Textplatzhalter 14"/>
          <p:cNvSpPr txBox="1">
            <a:spLocks/>
          </p:cNvSpPr>
          <p:nvPr userDrawn="1"/>
        </p:nvSpPr>
        <p:spPr>
          <a:xfrm>
            <a:off x="522852" y="4876007"/>
            <a:ext cx="2608988" cy="144015"/>
          </a:xfrm>
          <a:prstGeom prst="rect">
            <a:avLst/>
          </a:prstGeom>
        </p:spPr>
        <p:txBody>
          <a:bodyPr lIns="91435" tIns="45718" rIns="91435" bIns="45718"/>
          <a:lstStyle>
            <a:lvl1pPr>
              <a:buNone/>
              <a:defRPr sz="800" baseline="0">
                <a:solidFill>
                  <a:schemeClr val="bg1"/>
                </a:solidFill>
              </a:defRPr>
            </a:lvl1pPr>
          </a:lstStyle>
          <a:p>
            <a:pPr marL="342882" indent="-342882" defTabSz="914353">
              <a:spcBef>
                <a:spcPct val="20000"/>
              </a:spcBef>
              <a:buFont typeface="Arial" pitchFamily="34" charset="0"/>
              <a:buNone/>
              <a:defRPr/>
            </a:pPr>
            <a:r>
              <a:rPr lang="en-GB" dirty="0">
                <a:solidFill>
                  <a:prstClr val="white"/>
                </a:solidFill>
                <a:latin typeface="Arial" pitchFamily="34" charset="0"/>
              </a:rPr>
              <a:t>Q1 | 2017 | LAUNCHING | F.GRANATA</a:t>
            </a:r>
            <a:endParaRPr lang="en-GB" dirty="0">
              <a:solidFill>
                <a:prstClr val="white"/>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60" r:id="rId3"/>
    <p:sldLayoutId id="2147483662" r:id="rId4"/>
    <p:sldLayoutId id="2147483664" r:id="rId5"/>
    <p:sldLayoutId id="2147483665" r:id="rId6"/>
    <p:sldLayoutId id="2147483688"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GB" sz="700" kern="1200" baseline="0" dirty="0" smtClean="0">
          <a:solidFill>
            <a:srgbClr val="9C9D9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p:cNvSpPr>
            <a:spLocks noChangeArrowheads="1"/>
          </p:cNvSpPr>
          <p:nvPr userDrawn="1"/>
        </p:nvSpPr>
        <p:spPr bwMode="auto">
          <a:xfrm flipV="1">
            <a:off x="0" y="4780831"/>
            <a:ext cx="9144000" cy="362736"/>
          </a:xfrm>
          <a:prstGeom prst="rect">
            <a:avLst/>
          </a:prstGeom>
          <a:solidFill>
            <a:srgbClr val="C4C4C4"/>
          </a:solidFill>
          <a:ln>
            <a:noFill/>
          </a:ln>
          <a:extLst/>
        </p:spPr>
        <p:txBody>
          <a:bodyPr vert="horz" wrap="square" lIns="91435" tIns="45718" rIns="91435" bIns="45718" numCol="1" anchor="t" anchorCtr="0" compatLnSpc="1">
            <a:prstTxWarp prst="textNoShape">
              <a:avLst/>
            </a:prstTxWarp>
          </a:bodyPr>
          <a:lstStyle/>
          <a:p>
            <a:pPr defTabSz="914353"/>
            <a:endParaRPr lang="de-DE">
              <a:solidFill>
                <a:prstClr val="black"/>
              </a:solidFill>
            </a:endParaRPr>
          </a:p>
        </p:txBody>
      </p:sp>
      <p:pic>
        <p:nvPicPr>
          <p:cNvPr id="1026" name="Picture 2" descr="C:\Users\awagner\AppData\Local\Microsoft\Windows\Temporary Internet Files\Content.Outlook\SWN8Z4MB\ppt_neu.jpg"/>
          <p:cNvPicPr>
            <a:picLocks noChangeAspect="1" noChangeArrowheads="1"/>
          </p:cNvPicPr>
          <p:nvPr userDrawn="1"/>
        </p:nvPicPr>
        <p:blipFill>
          <a:blip r:embed="rId10" cstate="print"/>
          <a:srcRect/>
          <a:stretch>
            <a:fillRect/>
          </a:stretch>
        </p:blipFill>
        <p:spPr bwMode="auto">
          <a:xfrm>
            <a:off x="6798630" y="4784128"/>
            <a:ext cx="1722559" cy="359438"/>
          </a:xfrm>
          <a:prstGeom prst="rect">
            <a:avLst/>
          </a:prstGeom>
          <a:noFill/>
        </p:spPr>
      </p:pic>
      <p:sp>
        <p:nvSpPr>
          <p:cNvPr id="5" name="Textplatzhalter 14"/>
          <p:cNvSpPr txBox="1">
            <a:spLocks/>
          </p:cNvSpPr>
          <p:nvPr userDrawn="1"/>
        </p:nvSpPr>
        <p:spPr>
          <a:xfrm>
            <a:off x="522852" y="4876006"/>
            <a:ext cx="2608988" cy="144015"/>
          </a:xfrm>
          <a:prstGeom prst="rect">
            <a:avLst/>
          </a:prstGeom>
        </p:spPr>
        <p:txBody>
          <a:bodyPr lIns="91435" tIns="45718" rIns="91435" bIns="45718"/>
          <a:lstStyle>
            <a:lvl1pPr>
              <a:buNone/>
              <a:defRPr sz="800" baseline="0">
                <a:solidFill>
                  <a:schemeClr val="bg1"/>
                </a:solidFill>
              </a:defRPr>
            </a:lvl1pPr>
          </a:lstStyle>
          <a:p>
            <a:pPr marL="342882" indent="-342882" defTabSz="914353">
              <a:spcBef>
                <a:spcPct val="20000"/>
              </a:spcBef>
              <a:buFont typeface="Arial" pitchFamily="34" charset="0"/>
              <a:buNone/>
              <a:defRPr/>
            </a:pPr>
            <a:r>
              <a:rPr lang="en-GB" dirty="0">
                <a:solidFill>
                  <a:prstClr val="white"/>
                </a:solidFill>
                <a:latin typeface="Arial" pitchFamily="34" charset="0"/>
              </a:rPr>
              <a:t>Q1 | 2017 | LAUNCHING | F.GRANATA</a:t>
            </a:r>
            <a:endParaRPr lang="en-GB" dirty="0">
              <a:solidFill>
                <a:prstClr val="white"/>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81" r:id="rId7"/>
    <p:sldLayoutId id="2147483687" r:id="rId8"/>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lang="en-GB" sz="700" kern="1200" baseline="0" dirty="0" smtClean="0">
          <a:solidFill>
            <a:srgbClr val="9C9D9D"/>
          </a:solidFill>
          <a:latin typeface="Arial" pitchFamily="34" charset="0"/>
          <a:ea typeface="+mn-ea"/>
          <a:cs typeface="Arial" pitchFamily="34" charset="0"/>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t>LAUNCHING Q1 | 2017</a:t>
            </a:r>
          </a:p>
        </p:txBody>
      </p:sp>
      <p:sp>
        <p:nvSpPr>
          <p:cNvPr id="3" name="Textplatzhalter 2"/>
          <p:cNvSpPr>
            <a:spLocks noGrp="1"/>
          </p:cNvSpPr>
          <p:nvPr>
            <p:ph type="body" sz="quarter" idx="12"/>
          </p:nvPr>
        </p:nvSpPr>
        <p:spPr>
          <a:xfrm>
            <a:off x="4427985" y="699542"/>
            <a:ext cx="4104457" cy="1080120"/>
          </a:xfrm>
        </p:spPr>
        <p:txBody>
          <a:bodyPr/>
          <a:lstStyle/>
          <a:p>
            <a:r>
              <a:rPr lang="en-GB" sz="2200" dirty="0"/>
              <a:t>PLANNING AIDS</a:t>
            </a:r>
          </a:p>
          <a:p>
            <a:endParaRPr lang="en-GB" sz="2200" dirty="0"/>
          </a:p>
          <a:p>
            <a:endParaRPr lang="en-GB" sz="2200" dirty="0"/>
          </a:p>
        </p:txBody>
      </p:sp>
    </p:spTree>
    <p:extLst>
      <p:ext uri="{BB962C8B-B14F-4D97-AF65-F5344CB8AC3E}">
        <p14:creationId xmlns:p14="http://schemas.microsoft.com/office/powerpoint/2010/main" val="3301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12657" b="29463"/>
          <a:stretch/>
        </p:blipFill>
        <p:spPr>
          <a:xfrm>
            <a:off x="0" y="1131590"/>
            <a:ext cx="9144000" cy="3528392"/>
          </a:xfrm>
          <a:prstGeom prst="rect">
            <a:avLst/>
          </a:prstGeom>
        </p:spPr>
      </p:pic>
      <p:sp>
        <p:nvSpPr>
          <p:cNvPr id="3" name="Titel 2"/>
          <p:cNvSpPr>
            <a:spLocks noGrp="1"/>
          </p:cNvSpPr>
          <p:nvPr>
            <p:ph type="title"/>
          </p:nvPr>
        </p:nvSpPr>
        <p:spPr/>
        <p:txBody>
          <a:bodyPr/>
          <a:lstStyle/>
          <a:p>
            <a:r>
              <a:rPr lang="en-GB" sz="1400" dirty="0"/>
              <a:t>FACTORY ROADS</a:t>
            </a:r>
            <a:br/>
            <a:r>
              <a:rPr lang="en-GB" sz="1400" dirty="0">
                <a:solidFill>
                  <a:schemeClr val="bg1">
                    <a:lumMod val="50000"/>
                  </a:schemeClr>
                </a:solidFill>
              </a:rPr>
              <a:t>LUMENA STAR 40 | LUMENA STAR 70</a:t>
            </a:r>
          </a:p>
        </p:txBody>
      </p:sp>
      <p:sp>
        <p:nvSpPr>
          <p:cNvPr id="4" name="Textplatzhalter 3"/>
          <p:cNvSpPr>
            <a:spLocks noGrp="1"/>
          </p:cNvSpPr>
          <p:nvPr>
            <p:ph type="body" sz="quarter" idx="13"/>
          </p:nvPr>
        </p:nvSpPr>
        <p:spPr/>
        <p:txBody>
          <a:bodyPr/>
          <a:lstStyle/>
          <a:p>
            <a:r>
              <a:rPr lang="en-GB" sz="600" dirty="0"/>
              <a:t>PLANNING AIDS </a:t>
            </a:r>
          </a:p>
          <a:p>
            <a:endParaRPr lang="en-GB" sz="600" dirty="0"/>
          </a:p>
        </p:txBody>
      </p:sp>
      <p:pic>
        <p:nvPicPr>
          <p:cNvPr id="5" name="Grafik 4"/>
          <p:cNvPicPr>
            <a:picLocks noChangeAspect="1"/>
          </p:cNvPicPr>
          <p:nvPr/>
        </p:nvPicPr>
        <p:blipFill>
          <a:blip r:embed="rId3" cstate="print"/>
          <a:stretch>
            <a:fillRect/>
          </a:stretch>
        </p:blipFill>
        <p:spPr>
          <a:xfrm>
            <a:off x="467544" y="1347614"/>
            <a:ext cx="3276884" cy="861135"/>
          </a:xfrm>
          <a:prstGeom prst="rect">
            <a:avLst/>
          </a:prstGeom>
        </p:spPr>
      </p:pic>
      <p:sp>
        <p:nvSpPr>
          <p:cNvPr id="6" name="Rechteck 5"/>
          <p:cNvSpPr/>
          <p:nvPr/>
        </p:nvSpPr>
        <p:spPr>
          <a:xfrm>
            <a:off x="4178455" y="1275606"/>
            <a:ext cx="4572000" cy="1938992"/>
          </a:xfrm>
          <a:prstGeom prst="rect">
            <a:avLst/>
          </a:prstGeom>
        </p:spPr>
        <p:txBody>
          <a:bodyPr>
            <a:spAutoFit/>
          </a:bodyPr>
          <a:lstStyle/>
          <a:p>
            <a:pPr>
              <a:lnSpc>
                <a:spcPct val="150000"/>
              </a:lnSpc>
            </a:pPr>
            <a:r>
              <a:rPr lang="en-GB" sz="1000" b="1" dirty="0"/>
              <a:t>Carriageway width </a:t>
            </a:r>
            <a:r>
              <a:rPr lang="en-US" sz="1000" dirty="0"/>
              <a:t>	</a:t>
            </a:r>
            <a:r>
              <a:rPr lang="en-GB" sz="1000" dirty="0"/>
              <a:t>8 m</a:t>
            </a:r>
          </a:p>
          <a:p>
            <a:pPr>
              <a:lnSpc>
                <a:spcPct val="150000"/>
              </a:lnSpc>
            </a:pPr>
            <a:r>
              <a:rPr lang="en-GB" sz="1000" b="1" dirty="0"/>
              <a:t>Post height</a:t>
            </a:r>
            <a:r>
              <a:rPr lang="en-US" sz="1000" b="1" dirty="0"/>
              <a:t>		</a:t>
            </a:r>
            <a:r>
              <a:rPr lang="en-GB" sz="1000" b="1" dirty="0"/>
              <a:t> </a:t>
            </a:r>
            <a:r>
              <a:rPr lang="en-GB" sz="1000" dirty="0"/>
              <a:t>8 m</a:t>
            </a:r>
          </a:p>
          <a:p>
            <a:pPr>
              <a:lnSpc>
                <a:spcPct val="150000"/>
              </a:lnSpc>
            </a:pPr>
            <a:r>
              <a:rPr lang="en-GB" sz="1000" b="1" dirty="0"/>
              <a:t>Luminaire arrangement</a:t>
            </a:r>
            <a:r>
              <a:rPr lang="en-GB" sz="1000" dirty="0"/>
              <a:t> </a:t>
            </a:r>
            <a:r>
              <a:rPr lang="en-US" sz="1000" dirty="0"/>
              <a:t>	</a:t>
            </a:r>
            <a:r>
              <a:rPr lang="en-GB" sz="1000" dirty="0"/>
              <a:t>on one side</a:t>
            </a:r>
          </a:p>
          <a:p>
            <a:pPr>
              <a:lnSpc>
                <a:spcPct val="150000"/>
              </a:lnSpc>
            </a:pPr>
            <a:r>
              <a:rPr lang="en-GB" sz="1000" b="1" dirty="0"/>
              <a:t>Inclination angle </a:t>
            </a:r>
            <a:r>
              <a:rPr lang="en-US" sz="1000" dirty="0"/>
              <a:t>	</a:t>
            </a:r>
            <a:r>
              <a:rPr lang="en-GB" sz="1000" dirty="0"/>
              <a:t>0°</a:t>
            </a:r>
          </a:p>
          <a:p>
            <a:pPr>
              <a:lnSpc>
                <a:spcPct val="150000"/>
              </a:lnSpc>
            </a:pPr>
            <a:r>
              <a:rPr lang="en-GB" sz="1000" b="1" dirty="0"/>
              <a:t>Luminaire for 10 Lux </a:t>
            </a:r>
            <a:r>
              <a:rPr lang="en-US" sz="1000" dirty="0"/>
              <a:t>	</a:t>
            </a:r>
            <a:r>
              <a:rPr lang="en-GB" sz="1000" dirty="0"/>
              <a:t>LIQ 70-AB2L/6200-740</a:t>
            </a:r>
          </a:p>
          <a:p>
            <a:pPr>
              <a:lnSpc>
                <a:spcPct val="150000"/>
              </a:lnSpc>
            </a:pPr>
            <a:r>
              <a:rPr lang="en-GB" sz="1000" b="1" dirty="0"/>
              <a:t>Luminaire for 20 Lux </a:t>
            </a:r>
            <a:r>
              <a:rPr lang="en-US" sz="1000" dirty="0"/>
              <a:t>	</a:t>
            </a:r>
            <a:r>
              <a:rPr lang="en-GB" sz="1000" dirty="0"/>
              <a:t>LIQ 90-AB2L/13500-740</a:t>
            </a:r>
          </a:p>
          <a:p>
            <a:pPr>
              <a:lnSpc>
                <a:spcPct val="150000"/>
              </a:lnSpc>
            </a:pPr>
            <a:r>
              <a:rPr lang="en-GB" sz="1000" b="1" dirty="0"/>
              <a:t>Luminaire spacing </a:t>
            </a:r>
            <a:r>
              <a:rPr lang="en-US" sz="1000" dirty="0"/>
              <a:t>	</a:t>
            </a:r>
            <a:r>
              <a:rPr lang="en-GB" sz="1000" dirty="0"/>
              <a:t>40 m</a:t>
            </a:r>
          </a:p>
          <a:p>
            <a:pPr>
              <a:lnSpc>
                <a:spcPct val="150000"/>
              </a:lnSpc>
            </a:pPr>
            <a:r>
              <a:rPr lang="en-GB" sz="1000" b="1" dirty="0"/>
              <a:t>Light point overhang </a:t>
            </a:r>
            <a:r>
              <a:rPr lang="en-US" sz="1000" dirty="0"/>
              <a:t>	</a:t>
            </a:r>
            <a:r>
              <a:rPr lang="en-GB" sz="1000" dirty="0"/>
              <a:t>0 m</a:t>
            </a:r>
          </a:p>
        </p:txBody>
      </p:sp>
    </p:spTree>
    <p:extLst>
      <p:ext uri="{BB962C8B-B14F-4D97-AF65-F5344CB8AC3E}">
        <p14:creationId xmlns:p14="http://schemas.microsoft.com/office/powerpoint/2010/main" val="94618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2" y="418356"/>
            <a:ext cx="8280920" cy="857250"/>
          </a:xfrm>
        </p:spPr>
        <p:txBody>
          <a:bodyPr/>
          <a:lstStyle/>
          <a:p>
            <a:r>
              <a:rPr lang="en-GB" sz="1400" dirty="0"/>
              <a:t>CONVENTIONAL AND LED IN COMPARISON: </a:t>
            </a:r>
            <a:br>
              <a:rPr dirty="0"/>
            </a:br>
            <a:r>
              <a:rPr lang="en-GB" sz="1400" dirty="0"/>
              <a:t>WHICH LED LUMINOUS FLUX DO I NEED AND WHICH LUMINAIRE CAN I TAKE?</a:t>
            </a:r>
          </a:p>
        </p:txBody>
      </p:sp>
      <p:sp>
        <p:nvSpPr>
          <p:cNvPr id="4" name="Textplatzhalter 3"/>
          <p:cNvSpPr>
            <a:spLocks noGrp="1"/>
          </p:cNvSpPr>
          <p:nvPr>
            <p:ph type="body" sz="quarter" idx="13"/>
          </p:nvPr>
        </p:nvSpPr>
        <p:spPr/>
        <p:txBody>
          <a:bodyPr/>
          <a:lstStyle/>
          <a:p>
            <a:r>
              <a:rPr lang="en-GB" sz="700" dirty="0"/>
              <a:t>PLANNING AIDS </a:t>
            </a:r>
          </a:p>
          <a:p>
            <a:endParaRPr lang="en-GB" dirty="0"/>
          </a:p>
        </p:txBody>
      </p:sp>
      <p:sp>
        <p:nvSpPr>
          <p:cNvPr id="6" name="Rechteck 5"/>
          <p:cNvSpPr/>
          <p:nvPr/>
        </p:nvSpPr>
        <p:spPr>
          <a:xfrm>
            <a:off x="539377" y="987574"/>
            <a:ext cx="4572000" cy="3598357"/>
          </a:xfrm>
          <a:prstGeom prst="rect">
            <a:avLst/>
          </a:prstGeom>
        </p:spPr>
        <p:txBody>
          <a:bodyPr>
            <a:spAutoFit/>
          </a:bodyPr>
          <a:lstStyle/>
          <a:p>
            <a:pPr>
              <a:lnSpc>
                <a:spcPct val="150000"/>
              </a:lnSpc>
            </a:pPr>
            <a:r>
              <a:rPr lang="en-GB" sz="900" dirty="0"/>
              <a:t>1 x 50 W HME </a:t>
            </a:r>
            <a:r>
              <a:rPr lang="en-US" sz="900" dirty="0"/>
              <a:t>	</a:t>
            </a:r>
            <a:r>
              <a:rPr lang="en-GB" sz="900" dirty="0"/>
              <a:t>1200 lm </a:t>
            </a:r>
            <a:r>
              <a:rPr lang="en-US" sz="900" dirty="0"/>
              <a:t>	</a:t>
            </a:r>
            <a:r>
              <a:rPr lang="en-GB" sz="900" dirty="0"/>
              <a:t>LnStar 40-AM2L/1200-740</a:t>
            </a:r>
          </a:p>
          <a:p>
            <a:pPr>
              <a:lnSpc>
                <a:spcPct val="150000"/>
              </a:lnSpc>
            </a:pPr>
            <a:r>
              <a:rPr lang="en-GB" sz="900" dirty="0"/>
              <a:t>2 x 50 W HME </a:t>
            </a:r>
            <a:r>
              <a:rPr lang="en-US" sz="900" dirty="0"/>
              <a:t>	</a:t>
            </a:r>
            <a:r>
              <a:rPr lang="en-GB" sz="900" dirty="0"/>
              <a:t>2400 lm </a:t>
            </a:r>
            <a:r>
              <a:rPr lang="en-US" sz="900" dirty="0"/>
              <a:t>	</a:t>
            </a:r>
            <a:r>
              <a:rPr lang="en-GB" sz="900" dirty="0"/>
              <a:t>LnStar 40-AM2L/2400-740</a:t>
            </a:r>
          </a:p>
          <a:p>
            <a:pPr>
              <a:lnSpc>
                <a:spcPct val="150000"/>
              </a:lnSpc>
            </a:pPr>
            <a:r>
              <a:rPr lang="en-GB" sz="900" dirty="0"/>
              <a:t>1 x 80 W HME </a:t>
            </a:r>
            <a:r>
              <a:rPr lang="en-US" sz="900" dirty="0"/>
              <a:t>	</a:t>
            </a:r>
            <a:r>
              <a:rPr lang="en-GB" sz="900" dirty="0"/>
              <a:t>2400 lm </a:t>
            </a:r>
            <a:r>
              <a:rPr lang="en-US" sz="900" dirty="0"/>
              <a:t>	</a:t>
            </a:r>
            <a:r>
              <a:rPr lang="en-GB" sz="900" dirty="0"/>
              <a:t>LnStar 40-AM2L/2400-740</a:t>
            </a:r>
          </a:p>
          <a:p>
            <a:pPr>
              <a:lnSpc>
                <a:spcPct val="150000"/>
              </a:lnSpc>
            </a:pPr>
            <a:r>
              <a:rPr lang="en-GB" sz="900" dirty="0"/>
              <a:t>2 x 80 W HME </a:t>
            </a:r>
            <a:r>
              <a:rPr lang="en-US" sz="900" dirty="0"/>
              <a:t>	</a:t>
            </a:r>
            <a:r>
              <a:rPr lang="en-GB" sz="900" dirty="0"/>
              <a:t>5100 lm </a:t>
            </a:r>
            <a:r>
              <a:rPr lang="en-US" sz="900" dirty="0"/>
              <a:t>	</a:t>
            </a:r>
            <a:r>
              <a:rPr lang="en-GB" sz="900" dirty="0"/>
              <a:t>LnStar 40-AM2L/5100-740</a:t>
            </a:r>
          </a:p>
          <a:p>
            <a:pPr>
              <a:lnSpc>
                <a:spcPct val="150000"/>
              </a:lnSpc>
            </a:pPr>
            <a:r>
              <a:rPr lang="en-GB" sz="900" dirty="0"/>
              <a:t>1 x 125 W HME </a:t>
            </a:r>
            <a:r>
              <a:rPr lang="en-US" sz="900" dirty="0"/>
              <a:t>	</a:t>
            </a:r>
            <a:r>
              <a:rPr lang="en-GB" sz="900" dirty="0"/>
              <a:t>4200 lm </a:t>
            </a:r>
            <a:r>
              <a:rPr lang="en-US" sz="900" dirty="0"/>
              <a:t>	</a:t>
            </a:r>
            <a:r>
              <a:rPr lang="en-GB" sz="900" dirty="0"/>
              <a:t>LnStar 40-AM2L/4200-740</a:t>
            </a:r>
          </a:p>
          <a:p>
            <a:pPr>
              <a:lnSpc>
                <a:spcPct val="150000"/>
              </a:lnSpc>
            </a:pPr>
            <a:r>
              <a:rPr lang="en-GB" sz="900" dirty="0"/>
              <a:t>2 x 125 W HME </a:t>
            </a:r>
            <a:r>
              <a:rPr lang="en-US" sz="900" dirty="0"/>
              <a:t>	</a:t>
            </a:r>
            <a:r>
              <a:rPr lang="en-GB" sz="900" dirty="0"/>
              <a:t>8200 lm </a:t>
            </a:r>
            <a:r>
              <a:rPr lang="en-US" sz="900" dirty="0"/>
              <a:t>	</a:t>
            </a:r>
            <a:r>
              <a:rPr lang="en-GB" sz="900" dirty="0"/>
              <a:t>LnStar 40-AM2L/8200-740</a:t>
            </a:r>
          </a:p>
          <a:p>
            <a:pPr>
              <a:lnSpc>
                <a:spcPct val="150000"/>
              </a:lnSpc>
            </a:pPr>
            <a:r>
              <a:rPr lang="en-GB" sz="900" dirty="0"/>
              <a:t>1 x 250 W HME </a:t>
            </a:r>
            <a:r>
              <a:rPr lang="en-US" sz="900" dirty="0"/>
              <a:t>	</a:t>
            </a:r>
            <a:r>
              <a:rPr lang="en-GB" sz="900" dirty="0"/>
              <a:t>8200 lm </a:t>
            </a:r>
            <a:r>
              <a:rPr lang="en-US" sz="900" dirty="0"/>
              <a:t>	</a:t>
            </a:r>
            <a:r>
              <a:rPr lang="en-GB" sz="900" dirty="0"/>
              <a:t>LnStar 40-AM2L/8200-740</a:t>
            </a:r>
          </a:p>
          <a:p>
            <a:pPr>
              <a:lnSpc>
                <a:spcPct val="150000"/>
              </a:lnSpc>
            </a:pPr>
            <a:r>
              <a:rPr lang="en-GB" sz="900" dirty="0"/>
              <a:t>2 x 250 W HME</a:t>
            </a:r>
            <a:r>
              <a:rPr lang="en-US" sz="900" dirty="0"/>
              <a:t>	</a:t>
            </a:r>
            <a:r>
              <a:rPr lang="en-GB" sz="900" dirty="0"/>
              <a:t>16500 lm </a:t>
            </a:r>
            <a:r>
              <a:rPr lang="en-US" sz="900" dirty="0"/>
              <a:t>	</a:t>
            </a:r>
            <a:r>
              <a:rPr lang="en-GB" sz="900" dirty="0"/>
              <a:t>LnStar 70-AM1R/16500-740</a:t>
            </a:r>
          </a:p>
          <a:p>
            <a:pPr>
              <a:lnSpc>
                <a:spcPct val="150000"/>
              </a:lnSpc>
            </a:pPr>
            <a:r>
              <a:rPr lang="en-GB" sz="900" dirty="0"/>
              <a:t>1 x 400 W HME </a:t>
            </a:r>
            <a:r>
              <a:rPr lang="en-US" sz="900" dirty="0"/>
              <a:t>	</a:t>
            </a:r>
            <a:r>
              <a:rPr lang="en-GB" sz="900" dirty="0"/>
              <a:t>13500 lm </a:t>
            </a:r>
            <a:r>
              <a:rPr lang="en-US" sz="900" dirty="0"/>
              <a:t>	</a:t>
            </a:r>
            <a:r>
              <a:rPr lang="en-GB" sz="900" dirty="0"/>
              <a:t>LnStar 70-AM1R/13500-740</a:t>
            </a:r>
          </a:p>
          <a:p>
            <a:pPr>
              <a:lnSpc>
                <a:spcPct val="150000"/>
              </a:lnSpc>
            </a:pPr>
            <a:r>
              <a:rPr lang="en-GB" sz="900" dirty="0"/>
              <a:t>1 x 50 W HST </a:t>
            </a:r>
            <a:r>
              <a:rPr lang="en-US" sz="900" dirty="0"/>
              <a:t>	</a:t>
            </a:r>
            <a:r>
              <a:rPr lang="en-GB" sz="900" dirty="0"/>
              <a:t>2600 lm </a:t>
            </a:r>
            <a:r>
              <a:rPr lang="en-US" sz="900" dirty="0"/>
              <a:t>	</a:t>
            </a:r>
            <a:r>
              <a:rPr lang="en-GB" sz="900" dirty="0"/>
              <a:t>LnStar 40-AM2L/2600-740</a:t>
            </a:r>
          </a:p>
          <a:p>
            <a:pPr>
              <a:lnSpc>
                <a:spcPct val="150000"/>
              </a:lnSpc>
            </a:pPr>
            <a:r>
              <a:rPr lang="en-GB" sz="900" dirty="0"/>
              <a:t>2 x 50 W HST </a:t>
            </a:r>
            <a:r>
              <a:rPr lang="en-US" sz="900" dirty="0"/>
              <a:t>	</a:t>
            </a:r>
            <a:r>
              <a:rPr lang="en-GB" sz="900" dirty="0"/>
              <a:t>5600 lm </a:t>
            </a:r>
            <a:r>
              <a:rPr lang="en-US" sz="900" dirty="0"/>
              <a:t>	</a:t>
            </a:r>
            <a:r>
              <a:rPr lang="en-GB" sz="900" dirty="0"/>
              <a:t>LnStar 40-AM2L/5600-740</a:t>
            </a:r>
          </a:p>
          <a:p>
            <a:pPr>
              <a:lnSpc>
                <a:spcPct val="150000"/>
              </a:lnSpc>
            </a:pPr>
            <a:r>
              <a:rPr lang="en-GB" sz="900" dirty="0"/>
              <a:t>1 x 70 W HST  </a:t>
            </a:r>
            <a:r>
              <a:rPr lang="en-US" sz="900" dirty="0"/>
              <a:t>	</a:t>
            </a:r>
            <a:r>
              <a:rPr lang="en-GB" sz="900" dirty="0"/>
              <a:t>4200 lm </a:t>
            </a:r>
            <a:r>
              <a:rPr lang="en-US" sz="900" dirty="0"/>
              <a:t>	</a:t>
            </a:r>
            <a:r>
              <a:rPr lang="en-GB" sz="900" dirty="0"/>
              <a:t>LnStar 40-AM2L/4200-740</a:t>
            </a:r>
          </a:p>
          <a:p>
            <a:pPr>
              <a:lnSpc>
                <a:spcPct val="150000"/>
              </a:lnSpc>
            </a:pPr>
            <a:r>
              <a:rPr lang="en-GB" sz="900" dirty="0"/>
              <a:t>2 x 70 W HST </a:t>
            </a:r>
            <a:r>
              <a:rPr lang="en-US" sz="900" dirty="0"/>
              <a:t>	</a:t>
            </a:r>
            <a:r>
              <a:rPr lang="en-GB" sz="900" dirty="0"/>
              <a:t>8200 lm </a:t>
            </a:r>
            <a:r>
              <a:rPr lang="en-US" sz="900" dirty="0"/>
              <a:t>	</a:t>
            </a:r>
            <a:r>
              <a:rPr lang="en-GB" sz="900" dirty="0"/>
              <a:t>LnStar 40-AM2L/8200-740</a:t>
            </a:r>
          </a:p>
          <a:p>
            <a:pPr>
              <a:lnSpc>
                <a:spcPct val="150000"/>
              </a:lnSpc>
            </a:pPr>
            <a:r>
              <a:rPr lang="en-GB" sz="900" dirty="0"/>
              <a:t>1 x 100 W HST </a:t>
            </a:r>
            <a:r>
              <a:rPr lang="en-US" sz="900" dirty="0"/>
              <a:t>	</a:t>
            </a:r>
            <a:r>
              <a:rPr lang="en-GB" sz="900" dirty="0"/>
              <a:t>6800 lm </a:t>
            </a:r>
            <a:r>
              <a:rPr lang="en-US" sz="900" dirty="0"/>
              <a:t>	</a:t>
            </a:r>
            <a:r>
              <a:rPr lang="en-GB" sz="900" dirty="0"/>
              <a:t>LnStar 40-AM2L/6800-740</a:t>
            </a:r>
          </a:p>
          <a:p>
            <a:pPr>
              <a:lnSpc>
                <a:spcPct val="150000"/>
              </a:lnSpc>
            </a:pPr>
            <a:r>
              <a:rPr lang="en-GB" sz="900" dirty="0"/>
              <a:t>2 x 100 W HST </a:t>
            </a:r>
            <a:r>
              <a:rPr lang="en-US" sz="900" dirty="0"/>
              <a:t>	</a:t>
            </a:r>
            <a:r>
              <a:rPr lang="en-GB" sz="900" dirty="0"/>
              <a:t>13500 lm </a:t>
            </a:r>
            <a:r>
              <a:rPr lang="en-US" sz="900" dirty="0"/>
              <a:t>	</a:t>
            </a:r>
            <a:r>
              <a:rPr lang="en-GB" sz="900" dirty="0"/>
              <a:t>LnStar 70-AM1R/13500-740</a:t>
            </a:r>
          </a:p>
          <a:p>
            <a:pPr>
              <a:lnSpc>
                <a:spcPct val="150000"/>
              </a:lnSpc>
            </a:pPr>
            <a:r>
              <a:rPr lang="en-GB" sz="900" dirty="0"/>
              <a:t>1 x 150 W HST </a:t>
            </a:r>
            <a:r>
              <a:rPr lang="en-US" sz="900" dirty="0"/>
              <a:t>	</a:t>
            </a:r>
            <a:r>
              <a:rPr lang="en-GB" sz="900" dirty="0"/>
              <a:t>11000 lm </a:t>
            </a:r>
            <a:r>
              <a:rPr lang="en-US" sz="900" dirty="0"/>
              <a:t>	</a:t>
            </a:r>
            <a:r>
              <a:rPr lang="en-GB" sz="900" dirty="0"/>
              <a:t>LnStar 70-AM1R/11000-740</a:t>
            </a:r>
          </a:p>
          <a:p>
            <a:pPr>
              <a:lnSpc>
                <a:spcPct val="150000"/>
              </a:lnSpc>
            </a:pPr>
            <a:r>
              <a:rPr lang="en-GB" sz="900" dirty="0"/>
              <a:t>2 x 150 W HST </a:t>
            </a:r>
            <a:r>
              <a:rPr lang="en-US" sz="900" dirty="0"/>
              <a:t>	</a:t>
            </a:r>
            <a:r>
              <a:rPr lang="en-GB" sz="900" dirty="0"/>
              <a:t>22000 lm</a:t>
            </a:r>
            <a:r>
              <a:rPr lang="en-US" sz="900" dirty="0"/>
              <a:t>	</a:t>
            </a:r>
            <a:r>
              <a:rPr lang="en-GB" sz="900" dirty="0"/>
              <a:t>LnStar 70-AM1R/22000-740</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818" y="987574"/>
            <a:ext cx="3695902" cy="3695902"/>
          </a:xfrm>
          <a:prstGeom prst="rect">
            <a:avLst/>
          </a:prstGeom>
        </p:spPr>
      </p:pic>
    </p:spTree>
    <p:extLst>
      <p:ext uri="{BB962C8B-B14F-4D97-AF65-F5344CB8AC3E}">
        <p14:creationId xmlns:p14="http://schemas.microsoft.com/office/powerpoint/2010/main" val="294483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t="10333" b="5008"/>
          <a:stretch/>
        </p:blipFill>
        <p:spPr>
          <a:xfrm>
            <a:off x="0" y="0"/>
            <a:ext cx="9144000" cy="5164038"/>
          </a:xfrm>
          <a:prstGeom prst="rect">
            <a:avLst/>
          </a:prstGeom>
        </p:spPr>
      </p:pic>
      <p:sp>
        <p:nvSpPr>
          <p:cNvPr id="7" name="Rechteck 6"/>
          <p:cNvSpPr/>
          <p:nvPr/>
        </p:nvSpPr>
        <p:spPr>
          <a:xfrm>
            <a:off x="0" y="195486"/>
            <a:ext cx="5508104" cy="432048"/>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BOLLARD LUMINAIRES &amp; LIGHT COLUMNS</a:t>
            </a:r>
          </a:p>
        </p:txBody>
      </p:sp>
    </p:spTree>
    <p:extLst>
      <p:ext uri="{BB962C8B-B14F-4D97-AF65-F5344CB8AC3E}">
        <p14:creationId xmlns:p14="http://schemas.microsoft.com/office/powerpoint/2010/main" val="380455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BOLLARD LUMINAIRES</a:t>
            </a:r>
          </a:p>
        </p:txBody>
      </p:sp>
      <p:sp>
        <p:nvSpPr>
          <p:cNvPr id="4" name="Textplatzhalter 3"/>
          <p:cNvSpPr>
            <a:spLocks noGrp="1"/>
          </p:cNvSpPr>
          <p:nvPr>
            <p:ph type="body" sz="quarter" idx="13"/>
          </p:nvPr>
        </p:nvSpPr>
        <p:spPr/>
        <p:txBody>
          <a:bodyPr/>
          <a:lstStyle/>
          <a:p>
            <a:r>
              <a:rPr lang="en-GB" sz="600" dirty="0"/>
              <a:t>PLANNING AIDS </a:t>
            </a:r>
          </a:p>
          <a:p>
            <a:endParaRPr lang="en-GB" sz="600" dirty="0"/>
          </a:p>
        </p:txBody>
      </p:sp>
      <p:pic>
        <p:nvPicPr>
          <p:cNvPr id="5" name="Grafik 4"/>
          <p:cNvPicPr>
            <a:picLocks noChangeAspect="1"/>
          </p:cNvPicPr>
          <p:nvPr/>
        </p:nvPicPr>
        <p:blipFill>
          <a:blip r:embed="rId2" cstate="print"/>
          <a:stretch>
            <a:fillRect/>
          </a:stretch>
        </p:blipFill>
        <p:spPr>
          <a:xfrm>
            <a:off x="471057" y="834566"/>
            <a:ext cx="6835691" cy="1636322"/>
          </a:xfrm>
          <a:prstGeom prst="rect">
            <a:avLst/>
          </a:prstGeom>
        </p:spPr>
      </p:pic>
      <p:pic>
        <p:nvPicPr>
          <p:cNvPr id="6" name="Grafik 5"/>
          <p:cNvPicPr>
            <a:picLocks noChangeAspect="1"/>
          </p:cNvPicPr>
          <p:nvPr/>
        </p:nvPicPr>
        <p:blipFill>
          <a:blip r:embed="rId3" cstate="print"/>
          <a:stretch>
            <a:fillRect/>
          </a:stretch>
        </p:blipFill>
        <p:spPr>
          <a:xfrm>
            <a:off x="611557" y="2054569"/>
            <a:ext cx="6554693" cy="1199767"/>
          </a:xfrm>
          <a:prstGeom prst="rect">
            <a:avLst/>
          </a:prstGeom>
        </p:spPr>
      </p:pic>
      <p:sp>
        <p:nvSpPr>
          <p:cNvPr id="2" name="Textfeld 1"/>
          <p:cNvSpPr txBox="1"/>
          <p:nvPr/>
        </p:nvSpPr>
        <p:spPr>
          <a:xfrm>
            <a:off x="611557" y="699542"/>
            <a:ext cx="2376267" cy="246221"/>
          </a:xfrm>
          <a:prstGeom prst="rect">
            <a:avLst/>
          </a:prstGeom>
          <a:noFill/>
        </p:spPr>
        <p:txBody>
          <a:bodyPr wrap="square" rtlCol="0">
            <a:spAutoFit/>
          </a:bodyPr>
          <a:lstStyle/>
          <a:p>
            <a:r>
              <a:rPr lang="en-GB" sz="1000" b="1" dirty="0"/>
              <a:t>LENS: AB14L</a:t>
            </a:r>
          </a:p>
        </p:txBody>
      </p:sp>
      <p:sp>
        <p:nvSpPr>
          <p:cNvPr id="7" name="Textfeld 6"/>
          <p:cNvSpPr txBox="1"/>
          <p:nvPr/>
        </p:nvSpPr>
        <p:spPr>
          <a:xfrm>
            <a:off x="611560" y="1923678"/>
            <a:ext cx="2376267" cy="246221"/>
          </a:xfrm>
          <a:prstGeom prst="rect">
            <a:avLst/>
          </a:prstGeom>
          <a:noFill/>
        </p:spPr>
        <p:txBody>
          <a:bodyPr wrap="square" rtlCol="0">
            <a:spAutoFit/>
          </a:bodyPr>
          <a:lstStyle/>
          <a:p>
            <a:r>
              <a:rPr lang="en-GB" sz="1000" b="1" dirty="0"/>
              <a:t>LENS: AB2L</a:t>
            </a:r>
          </a:p>
        </p:txBody>
      </p:sp>
      <p:pic>
        <p:nvPicPr>
          <p:cNvPr id="8" name="Grafik 7"/>
          <p:cNvPicPr>
            <a:picLocks noChangeAspect="1"/>
          </p:cNvPicPr>
          <p:nvPr/>
        </p:nvPicPr>
        <p:blipFill rotWithShape="1">
          <a:blip r:embed="rId4" cstate="print">
            <a:extLst>
              <a:ext uri="{28A0092B-C50C-407E-A947-70E740481C1C}">
                <a14:useLocalDpi xmlns:a14="http://schemas.microsoft.com/office/drawing/2010/main" val="0"/>
              </a:ext>
            </a:extLst>
          </a:blip>
          <a:srcRect l="1000" t="25734" b="23867"/>
          <a:stretch/>
        </p:blipFill>
        <p:spPr>
          <a:xfrm>
            <a:off x="899593" y="3199284"/>
            <a:ext cx="4104456" cy="1567145"/>
          </a:xfrm>
          <a:prstGeom prst="rect">
            <a:avLst/>
          </a:prstGeom>
        </p:spPr>
      </p:pic>
    </p:spTree>
    <p:extLst>
      <p:ext uri="{BB962C8B-B14F-4D97-AF65-F5344CB8AC3E}">
        <p14:creationId xmlns:p14="http://schemas.microsoft.com/office/powerpoint/2010/main" val="194595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t="14674" b="656"/>
          <a:stretch/>
        </p:blipFill>
        <p:spPr>
          <a:xfrm>
            <a:off x="0" y="-23692"/>
            <a:ext cx="9144000" cy="5164038"/>
          </a:xfrm>
          <a:prstGeom prst="rect">
            <a:avLst/>
          </a:prstGeom>
        </p:spPr>
      </p:pic>
      <p:sp>
        <p:nvSpPr>
          <p:cNvPr id="7" name="Rechteck 6"/>
          <p:cNvSpPr/>
          <p:nvPr/>
        </p:nvSpPr>
        <p:spPr>
          <a:xfrm>
            <a:off x="0" y="195486"/>
            <a:ext cx="2267744" cy="432048"/>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FLOODLIGHTING</a:t>
            </a:r>
          </a:p>
        </p:txBody>
      </p:sp>
    </p:spTree>
    <p:extLst>
      <p:ext uri="{BB962C8B-B14F-4D97-AF65-F5344CB8AC3E}">
        <p14:creationId xmlns:p14="http://schemas.microsoft.com/office/powerpoint/2010/main" val="2717235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1400" dirty="0"/>
              <a:t>Basics of floodlighting</a:t>
            </a:r>
          </a:p>
        </p:txBody>
      </p:sp>
      <p:sp>
        <p:nvSpPr>
          <p:cNvPr id="13" name="Textplatzhalter 3"/>
          <p:cNvSpPr>
            <a:spLocks noGrp="1"/>
          </p:cNvSpPr>
          <p:nvPr>
            <p:ph type="body" sz="quarter" idx="13"/>
          </p:nvPr>
        </p:nvSpPr>
        <p:spPr>
          <a:xfrm>
            <a:off x="535413" y="191087"/>
            <a:ext cx="7993063" cy="215900"/>
          </a:xfrm>
        </p:spPr>
        <p:txBody>
          <a:bodyPr/>
          <a:lstStyle/>
          <a:p>
            <a:r>
              <a:rPr lang="en-GB" sz="700" dirty="0"/>
              <a:t>PLANNING AIDS </a:t>
            </a:r>
          </a:p>
        </p:txBody>
      </p:sp>
      <p:sp>
        <p:nvSpPr>
          <p:cNvPr id="15" name="Rectangle 5"/>
          <p:cNvSpPr txBox="1">
            <a:spLocks noChangeArrowheads="1"/>
          </p:cNvSpPr>
          <p:nvPr/>
        </p:nvSpPr>
        <p:spPr bwMode="auto">
          <a:xfrm>
            <a:off x="3103712" y="2356153"/>
            <a:ext cx="2530939" cy="405185"/>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2000" b="1" kern="0" dirty="0">
                <a:solidFill>
                  <a:srgbClr val="000000"/>
                </a:solidFill>
              </a:rPr>
              <a:t>Overall impression </a:t>
            </a:r>
            <a:br/>
            <a:br/>
            <a:endParaRPr lang="en-GB" sz="2000" b="1" kern="0" dirty="0">
              <a:solidFill>
                <a:srgbClr val="000000"/>
              </a:solidFill>
            </a:endParaRPr>
          </a:p>
        </p:txBody>
      </p:sp>
      <p:sp>
        <p:nvSpPr>
          <p:cNvPr id="16" name="Rectangle 5"/>
          <p:cNvSpPr txBox="1">
            <a:spLocks noChangeArrowheads="1"/>
          </p:cNvSpPr>
          <p:nvPr/>
        </p:nvSpPr>
        <p:spPr bwMode="auto">
          <a:xfrm>
            <a:off x="6040288" y="3365869"/>
            <a:ext cx="2216454" cy="303784"/>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1200" b="1" kern="0" dirty="0">
                <a:solidFill>
                  <a:srgbClr val="000000"/>
                </a:solidFill>
              </a:rPr>
              <a:t>Light colour</a:t>
            </a:r>
          </a:p>
          <a:p>
            <a:pPr marL="241093" indent="-241093" defTabSz="899634" fontAlgn="base">
              <a:spcBef>
                <a:spcPct val="0"/>
              </a:spcBef>
              <a:spcAft>
                <a:spcPct val="0"/>
              </a:spcAft>
              <a:buFontTx/>
              <a:buChar char="-"/>
              <a:defRPr/>
            </a:pPr>
            <a:r>
              <a:rPr lang="en-GB" sz="1200" kern="0" dirty="0">
                <a:solidFill>
                  <a:srgbClr val="000000"/>
                </a:solidFill>
              </a:rPr>
              <a:t>Warm white</a:t>
            </a:r>
          </a:p>
          <a:p>
            <a:pPr marL="241093" indent="-241093" defTabSz="899634" fontAlgn="base">
              <a:spcBef>
                <a:spcPct val="0"/>
              </a:spcBef>
              <a:spcAft>
                <a:spcPct val="0"/>
              </a:spcAft>
              <a:buFontTx/>
              <a:buChar char="-"/>
              <a:defRPr/>
            </a:pPr>
            <a:r>
              <a:rPr lang="en-GB" sz="1200" kern="0" dirty="0">
                <a:solidFill>
                  <a:srgbClr val="000000"/>
                </a:solidFill>
              </a:rPr>
              <a:t>Cool white</a:t>
            </a:r>
          </a:p>
          <a:p>
            <a:pPr marL="241093" indent="-241093" defTabSz="899634" fontAlgn="base">
              <a:spcBef>
                <a:spcPct val="0"/>
              </a:spcBef>
              <a:spcAft>
                <a:spcPct val="0"/>
              </a:spcAft>
              <a:buFontTx/>
              <a:buChar char="-"/>
              <a:defRPr/>
            </a:pPr>
            <a:r>
              <a:rPr lang="en-GB" sz="1200" kern="0" dirty="0">
                <a:solidFill>
                  <a:srgbClr val="000000"/>
                </a:solidFill>
              </a:rPr>
              <a:t>Coloured </a:t>
            </a:r>
            <a:br/>
            <a:br/>
            <a:endParaRPr lang="en-GB" sz="1200" b="1" kern="0" dirty="0">
              <a:solidFill>
                <a:srgbClr val="000000"/>
              </a:solidFill>
            </a:endParaRPr>
          </a:p>
        </p:txBody>
      </p:sp>
      <p:sp>
        <p:nvSpPr>
          <p:cNvPr id="17" name="Rectangle 5"/>
          <p:cNvSpPr txBox="1">
            <a:spLocks noChangeArrowheads="1"/>
          </p:cNvSpPr>
          <p:nvPr/>
        </p:nvSpPr>
        <p:spPr bwMode="auto">
          <a:xfrm>
            <a:off x="3863171" y="700103"/>
            <a:ext cx="2582162" cy="455536"/>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a:defRPr/>
            </a:pPr>
            <a:r>
              <a:rPr lang="en-GB" sz="1200" b="1" kern="0" dirty="0">
                <a:solidFill>
                  <a:srgbClr val="000000"/>
                </a:solidFill>
              </a:rPr>
              <a:t>Type of floodlighting</a:t>
            </a:r>
          </a:p>
          <a:p>
            <a:pPr marL="241093" indent="-241093" defTabSz="899634">
              <a:buFontTx/>
              <a:buChar char="-"/>
              <a:defRPr/>
            </a:pPr>
            <a:r>
              <a:rPr lang="en-GB" sz="1200" kern="0" dirty="0">
                <a:solidFill>
                  <a:srgbClr val="000000"/>
                </a:solidFill>
              </a:rPr>
              <a:t>Accenting </a:t>
            </a:r>
          </a:p>
          <a:p>
            <a:pPr marL="241093" indent="-241093" defTabSz="899634">
              <a:buFontTx/>
              <a:buChar char="-"/>
              <a:defRPr/>
            </a:pPr>
            <a:r>
              <a:rPr lang="en-GB" sz="1200" kern="0" dirty="0">
                <a:solidFill>
                  <a:srgbClr val="000000"/>
                </a:solidFill>
              </a:rPr>
              <a:t>Planar floodlighting</a:t>
            </a:r>
          </a:p>
          <a:p>
            <a:pPr marL="241093" indent="-241093" defTabSz="899634">
              <a:buFontTx/>
              <a:buChar char="-"/>
              <a:defRPr/>
            </a:pPr>
            <a:r>
              <a:rPr lang="en-GB" sz="1200" kern="0" dirty="0">
                <a:solidFill>
                  <a:srgbClr val="000000"/>
                </a:solidFill>
              </a:rPr>
              <a:t>Combination </a:t>
            </a:r>
          </a:p>
          <a:p>
            <a:pPr marL="241093" indent="-241093" defTabSz="899634">
              <a:buFontTx/>
              <a:buChar char="-"/>
              <a:defRPr/>
            </a:pPr>
            <a:r>
              <a:rPr lang="en-GB" sz="1200" kern="0" dirty="0">
                <a:solidFill>
                  <a:srgbClr val="000000"/>
                </a:solidFill>
              </a:rPr>
              <a:t>From itself</a:t>
            </a:r>
            <a:br/>
            <a:br/>
            <a:endParaRPr lang="en-GB" sz="1200" b="1" kern="0" dirty="0">
              <a:solidFill>
                <a:srgbClr val="000000"/>
              </a:solidFill>
            </a:endParaRPr>
          </a:p>
        </p:txBody>
      </p:sp>
      <p:sp>
        <p:nvSpPr>
          <p:cNvPr id="18" name="Rectangle 5"/>
          <p:cNvSpPr txBox="1">
            <a:spLocks noChangeArrowheads="1"/>
          </p:cNvSpPr>
          <p:nvPr/>
        </p:nvSpPr>
        <p:spPr bwMode="auto">
          <a:xfrm>
            <a:off x="673442" y="1938462"/>
            <a:ext cx="1417658" cy="303784"/>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1200" b="1" kern="0" dirty="0">
                <a:solidFill>
                  <a:srgbClr val="000000"/>
                </a:solidFill>
              </a:rPr>
              <a:t>Architecture </a:t>
            </a:r>
          </a:p>
          <a:p>
            <a:pPr defTabSz="899634" fontAlgn="base">
              <a:spcBef>
                <a:spcPct val="0"/>
              </a:spcBef>
              <a:spcAft>
                <a:spcPct val="0"/>
              </a:spcAft>
              <a:defRPr/>
            </a:pPr>
            <a:r>
              <a:rPr lang="en-GB" sz="1200" kern="0" dirty="0">
                <a:solidFill>
                  <a:srgbClr val="000000"/>
                </a:solidFill>
              </a:rPr>
              <a:t>-    Modern</a:t>
            </a:r>
          </a:p>
          <a:p>
            <a:pPr marL="241093" indent="-241093" defTabSz="899634" fontAlgn="base">
              <a:spcBef>
                <a:spcPct val="0"/>
              </a:spcBef>
              <a:spcAft>
                <a:spcPct val="0"/>
              </a:spcAft>
              <a:buFontTx/>
              <a:buChar char="-"/>
              <a:defRPr/>
            </a:pPr>
            <a:r>
              <a:rPr lang="en-GB" sz="1200" kern="0" dirty="0">
                <a:solidFill>
                  <a:srgbClr val="000000"/>
                </a:solidFill>
              </a:rPr>
              <a:t>Functional</a:t>
            </a:r>
          </a:p>
          <a:p>
            <a:pPr marL="241093" indent="-241093" defTabSz="899634" fontAlgn="base">
              <a:spcBef>
                <a:spcPct val="0"/>
              </a:spcBef>
              <a:spcAft>
                <a:spcPct val="0"/>
              </a:spcAft>
              <a:buFontTx/>
              <a:buChar char="-"/>
              <a:defRPr/>
            </a:pPr>
            <a:r>
              <a:rPr lang="en-GB" sz="1200" kern="0" dirty="0">
                <a:solidFill>
                  <a:srgbClr val="000000"/>
                </a:solidFill>
              </a:rPr>
              <a:t>Historical</a:t>
            </a:r>
          </a:p>
          <a:p>
            <a:pPr defTabSz="899634" fontAlgn="base">
              <a:spcBef>
                <a:spcPct val="0"/>
              </a:spcBef>
              <a:spcAft>
                <a:spcPct val="0"/>
              </a:spcAft>
              <a:defRPr/>
            </a:pPr>
            <a:endParaRPr lang="en-GB" sz="1200" b="1" kern="0" dirty="0">
              <a:solidFill>
                <a:srgbClr val="000000"/>
              </a:solidFill>
            </a:endParaRPr>
          </a:p>
          <a:p>
            <a:pPr defTabSz="899634" fontAlgn="base">
              <a:spcBef>
                <a:spcPct val="0"/>
              </a:spcBef>
              <a:spcAft>
                <a:spcPct val="0"/>
              </a:spcAft>
              <a:defRPr/>
            </a:pPr>
            <a:br/>
            <a:br/>
            <a:endParaRPr lang="en-GB" sz="1200" b="1" kern="0" dirty="0">
              <a:solidFill>
                <a:srgbClr val="000000"/>
              </a:solidFill>
            </a:endParaRPr>
          </a:p>
        </p:txBody>
      </p:sp>
      <p:sp>
        <p:nvSpPr>
          <p:cNvPr id="19" name="Rectangle 5"/>
          <p:cNvSpPr txBox="1">
            <a:spLocks noChangeArrowheads="1"/>
          </p:cNvSpPr>
          <p:nvPr/>
        </p:nvSpPr>
        <p:spPr bwMode="auto">
          <a:xfrm>
            <a:off x="6536044" y="2135012"/>
            <a:ext cx="2632793" cy="303784"/>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1200" b="1" kern="0" dirty="0">
                <a:solidFill>
                  <a:srgbClr val="000000"/>
                </a:solidFill>
              </a:rPr>
              <a:t>Ambient lighting</a:t>
            </a:r>
          </a:p>
          <a:p>
            <a:pPr marL="241093" indent="-241093" defTabSz="899634" fontAlgn="base">
              <a:spcBef>
                <a:spcPct val="0"/>
              </a:spcBef>
              <a:spcAft>
                <a:spcPct val="0"/>
              </a:spcAft>
              <a:buFontTx/>
              <a:buChar char="-"/>
              <a:defRPr/>
            </a:pPr>
            <a:r>
              <a:rPr lang="en-GB" sz="1200" kern="0" dirty="0">
                <a:solidFill>
                  <a:srgbClr val="000000"/>
                </a:solidFill>
              </a:rPr>
              <a:t>Bright </a:t>
            </a:r>
          </a:p>
          <a:p>
            <a:pPr marL="241093" indent="-241093" defTabSz="899634" fontAlgn="base">
              <a:spcBef>
                <a:spcPct val="0"/>
              </a:spcBef>
              <a:spcAft>
                <a:spcPct val="0"/>
              </a:spcAft>
              <a:buFontTx/>
              <a:buChar char="-"/>
              <a:defRPr/>
            </a:pPr>
            <a:r>
              <a:rPr lang="en-GB" sz="1200" kern="0" dirty="0">
                <a:solidFill>
                  <a:srgbClr val="000000"/>
                </a:solidFill>
              </a:rPr>
              <a:t>Dark</a:t>
            </a:r>
          </a:p>
          <a:p>
            <a:pPr marL="241093" indent="-241093" defTabSz="899634" fontAlgn="base">
              <a:spcBef>
                <a:spcPct val="0"/>
              </a:spcBef>
              <a:spcAft>
                <a:spcPct val="0"/>
              </a:spcAft>
              <a:buFontTx/>
              <a:buChar char="-"/>
              <a:defRPr/>
            </a:pPr>
            <a:r>
              <a:rPr lang="en-GB" sz="1200" kern="0" dirty="0">
                <a:solidFill>
                  <a:srgbClr val="000000"/>
                </a:solidFill>
              </a:rPr>
              <a:t>Disruptive influences </a:t>
            </a:r>
            <a:br/>
            <a:br/>
            <a:endParaRPr lang="en-GB" sz="1200" b="1" kern="0" dirty="0">
              <a:solidFill>
                <a:srgbClr val="000000"/>
              </a:solidFill>
            </a:endParaRPr>
          </a:p>
        </p:txBody>
      </p:sp>
      <p:sp>
        <p:nvSpPr>
          <p:cNvPr id="20" name="Rectangle 5"/>
          <p:cNvSpPr txBox="1">
            <a:spLocks noChangeArrowheads="1"/>
          </p:cNvSpPr>
          <p:nvPr/>
        </p:nvSpPr>
        <p:spPr bwMode="auto">
          <a:xfrm>
            <a:off x="1188149" y="3100307"/>
            <a:ext cx="2278378" cy="303784"/>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1200" b="1" kern="0" dirty="0">
                <a:solidFill>
                  <a:srgbClr val="000000"/>
                </a:solidFill>
              </a:rPr>
              <a:t>Environment</a:t>
            </a:r>
          </a:p>
          <a:p>
            <a:pPr marL="241093" indent="-241093" defTabSz="899634" fontAlgn="base">
              <a:spcBef>
                <a:spcPct val="0"/>
              </a:spcBef>
              <a:spcAft>
                <a:spcPct val="0"/>
              </a:spcAft>
              <a:buFontTx/>
              <a:buChar char="-"/>
              <a:defRPr/>
            </a:pPr>
            <a:r>
              <a:rPr lang="en-GB" sz="1200" kern="0" dirty="0">
                <a:solidFill>
                  <a:srgbClr val="000000"/>
                </a:solidFill>
              </a:rPr>
              <a:t>e.g. observatories</a:t>
            </a:r>
          </a:p>
          <a:p>
            <a:pPr marL="241093" indent="-241093" defTabSz="899634" fontAlgn="base">
              <a:spcBef>
                <a:spcPct val="0"/>
              </a:spcBef>
              <a:spcAft>
                <a:spcPct val="0"/>
              </a:spcAft>
              <a:buFontTx/>
              <a:buChar char="-"/>
              <a:defRPr/>
            </a:pPr>
            <a:r>
              <a:rPr lang="en-GB" sz="1200" kern="0" dirty="0">
                <a:solidFill>
                  <a:srgbClr val="000000"/>
                </a:solidFill>
              </a:rPr>
              <a:t>Disruptive influences</a:t>
            </a:r>
          </a:p>
          <a:p>
            <a:pPr marL="241093" indent="-241093" defTabSz="899634" fontAlgn="base">
              <a:spcBef>
                <a:spcPct val="0"/>
              </a:spcBef>
              <a:spcAft>
                <a:spcPct val="0"/>
              </a:spcAft>
              <a:buFontTx/>
              <a:buChar char="-"/>
              <a:defRPr/>
            </a:pPr>
            <a:r>
              <a:rPr lang="en-GB" sz="1200" kern="0" dirty="0">
                <a:solidFill>
                  <a:srgbClr val="000000"/>
                </a:solidFill>
              </a:rPr>
              <a:t>Motorways</a:t>
            </a:r>
          </a:p>
          <a:p>
            <a:pPr marL="241093" indent="-241093" defTabSz="899634" fontAlgn="base">
              <a:spcBef>
                <a:spcPct val="0"/>
              </a:spcBef>
              <a:spcAft>
                <a:spcPct val="0"/>
              </a:spcAft>
              <a:buFontTx/>
              <a:buChar char="-"/>
              <a:defRPr/>
            </a:pPr>
            <a:r>
              <a:rPr lang="en-GB" sz="1200" kern="0" dirty="0">
                <a:solidFill>
                  <a:srgbClr val="000000"/>
                </a:solidFill>
              </a:rPr>
              <a:t>Unintended advertising media </a:t>
            </a:r>
            <a:br/>
            <a:br/>
            <a:endParaRPr lang="en-GB" sz="1200" b="1" kern="0" dirty="0">
              <a:solidFill>
                <a:srgbClr val="000000"/>
              </a:solidFill>
            </a:endParaRPr>
          </a:p>
        </p:txBody>
      </p:sp>
      <p:sp>
        <p:nvSpPr>
          <p:cNvPr id="21" name="Rectangle 5"/>
          <p:cNvSpPr txBox="1">
            <a:spLocks noChangeArrowheads="1"/>
          </p:cNvSpPr>
          <p:nvPr/>
        </p:nvSpPr>
        <p:spPr bwMode="auto">
          <a:xfrm>
            <a:off x="5998331" y="888386"/>
            <a:ext cx="1772072" cy="303784"/>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1200" b="1" kern="0" dirty="0">
                <a:solidFill>
                  <a:srgbClr val="000000"/>
                </a:solidFill>
              </a:rPr>
              <a:t>Building in the space</a:t>
            </a:r>
          </a:p>
          <a:p>
            <a:pPr marL="241093" indent="-241093" defTabSz="899634" fontAlgn="base">
              <a:spcBef>
                <a:spcPct val="0"/>
              </a:spcBef>
              <a:spcAft>
                <a:spcPct val="0"/>
              </a:spcAft>
              <a:buFontTx/>
              <a:buChar char="-"/>
              <a:defRPr/>
            </a:pPr>
            <a:r>
              <a:rPr lang="en-GB" sz="1200" kern="0" dirty="0">
                <a:solidFill>
                  <a:srgbClr val="000000"/>
                </a:solidFill>
              </a:rPr>
              <a:t>Far effect</a:t>
            </a:r>
          </a:p>
          <a:p>
            <a:pPr marL="241093" indent="-241093" defTabSz="899634" fontAlgn="base">
              <a:spcBef>
                <a:spcPct val="0"/>
              </a:spcBef>
              <a:spcAft>
                <a:spcPct val="0"/>
              </a:spcAft>
              <a:buFontTx/>
              <a:buChar char="-"/>
              <a:defRPr/>
            </a:pPr>
            <a:r>
              <a:rPr lang="en-GB" sz="1200" kern="0" dirty="0">
                <a:solidFill>
                  <a:srgbClr val="000000"/>
                </a:solidFill>
              </a:rPr>
              <a:t>Near effect</a:t>
            </a:r>
          </a:p>
          <a:p>
            <a:pPr marL="241093" indent="-241093" defTabSz="899634" fontAlgn="base">
              <a:spcBef>
                <a:spcPct val="0"/>
              </a:spcBef>
              <a:spcAft>
                <a:spcPct val="0"/>
              </a:spcAft>
              <a:buFontTx/>
              <a:buChar char="-"/>
              <a:defRPr/>
            </a:pPr>
            <a:r>
              <a:rPr lang="en-GB" sz="1200" kern="0" dirty="0">
                <a:solidFill>
                  <a:srgbClr val="000000"/>
                </a:solidFill>
              </a:rPr>
              <a:t>Visual axes</a:t>
            </a:r>
          </a:p>
          <a:p>
            <a:pPr marL="241093" indent="-241093" defTabSz="899634" fontAlgn="base">
              <a:spcBef>
                <a:spcPct val="0"/>
              </a:spcBef>
              <a:spcAft>
                <a:spcPct val="0"/>
              </a:spcAft>
              <a:buFontTx/>
              <a:buChar char="-"/>
              <a:defRPr/>
            </a:pPr>
            <a:r>
              <a:rPr lang="en-GB" sz="1200" kern="0" dirty="0">
                <a:solidFill>
                  <a:srgbClr val="000000"/>
                </a:solidFill>
              </a:rPr>
              <a:t>Visible through 360°</a:t>
            </a:r>
            <a:br/>
            <a:br/>
            <a:endParaRPr lang="en-GB" sz="1200" b="1" kern="0" dirty="0">
              <a:solidFill>
                <a:srgbClr val="000000"/>
              </a:solidFill>
            </a:endParaRPr>
          </a:p>
        </p:txBody>
      </p:sp>
      <p:sp>
        <p:nvSpPr>
          <p:cNvPr id="22" name="Rectangle 5"/>
          <p:cNvSpPr txBox="1">
            <a:spLocks noChangeArrowheads="1"/>
          </p:cNvSpPr>
          <p:nvPr/>
        </p:nvSpPr>
        <p:spPr bwMode="auto">
          <a:xfrm>
            <a:off x="1787316" y="1081212"/>
            <a:ext cx="1873630" cy="303784"/>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1200" b="1" kern="0" dirty="0">
                <a:solidFill>
                  <a:srgbClr val="000000"/>
                </a:solidFill>
              </a:rPr>
              <a:t>Building surface </a:t>
            </a:r>
          </a:p>
          <a:p>
            <a:pPr defTabSz="899634" fontAlgn="base">
              <a:spcBef>
                <a:spcPct val="0"/>
              </a:spcBef>
              <a:spcAft>
                <a:spcPct val="0"/>
              </a:spcAft>
              <a:defRPr/>
            </a:pPr>
            <a:r>
              <a:rPr lang="en-GB" sz="1200" kern="0" dirty="0">
                <a:solidFill>
                  <a:srgbClr val="000000"/>
                </a:solidFill>
              </a:rPr>
              <a:t>-    Shiny/matt</a:t>
            </a:r>
          </a:p>
          <a:p>
            <a:pPr marL="241093" indent="-241093" defTabSz="899634" fontAlgn="base">
              <a:spcBef>
                <a:spcPct val="0"/>
              </a:spcBef>
              <a:spcAft>
                <a:spcPct val="0"/>
              </a:spcAft>
              <a:buFontTx/>
              <a:buChar char="-"/>
              <a:defRPr/>
            </a:pPr>
            <a:r>
              <a:rPr lang="en-GB" sz="1200" kern="0" dirty="0">
                <a:solidFill>
                  <a:srgbClr val="000000"/>
                </a:solidFill>
              </a:rPr>
              <a:t>Transparency</a:t>
            </a:r>
          </a:p>
          <a:p>
            <a:pPr marL="241093" indent="-241093" defTabSz="899634" fontAlgn="base">
              <a:spcBef>
                <a:spcPct val="0"/>
              </a:spcBef>
              <a:spcAft>
                <a:spcPct val="0"/>
              </a:spcAft>
              <a:buFontTx/>
              <a:buChar char="-"/>
              <a:defRPr/>
            </a:pPr>
            <a:r>
              <a:rPr lang="en-GB" sz="1200" kern="0" dirty="0">
                <a:solidFill>
                  <a:srgbClr val="000000"/>
                </a:solidFill>
              </a:rPr>
              <a:t>Colour</a:t>
            </a:r>
          </a:p>
          <a:p>
            <a:pPr defTabSz="899634" fontAlgn="base">
              <a:spcBef>
                <a:spcPct val="0"/>
              </a:spcBef>
              <a:spcAft>
                <a:spcPct val="0"/>
              </a:spcAft>
              <a:defRPr/>
            </a:pPr>
            <a:endParaRPr lang="en-GB" sz="1200" b="1" kern="0" dirty="0">
              <a:solidFill>
                <a:srgbClr val="000000"/>
              </a:solidFill>
            </a:endParaRPr>
          </a:p>
          <a:p>
            <a:pPr defTabSz="899634" fontAlgn="base">
              <a:spcBef>
                <a:spcPct val="0"/>
              </a:spcBef>
              <a:spcAft>
                <a:spcPct val="0"/>
              </a:spcAft>
              <a:defRPr/>
            </a:pPr>
            <a:br/>
            <a:br/>
            <a:endParaRPr lang="en-GB" sz="1200" b="1" kern="0" dirty="0">
              <a:solidFill>
                <a:srgbClr val="000000"/>
              </a:solidFill>
            </a:endParaRPr>
          </a:p>
        </p:txBody>
      </p:sp>
      <p:sp>
        <p:nvSpPr>
          <p:cNvPr id="12" name="Rectangle 5"/>
          <p:cNvSpPr txBox="1">
            <a:spLocks noChangeArrowheads="1"/>
          </p:cNvSpPr>
          <p:nvPr/>
        </p:nvSpPr>
        <p:spPr bwMode="auto">
          <a:xfrm>
            <a:off x="3483870" y="3427364"/>
            <a:ext cx="3442883" cy="303784"/>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1200" b="1" kern="0" dirty="0">
                <a:solidFill>
                  <a:srgbClr val="000000"/>
                </a:solidFill>
              </a:rPr>
              <a:t>Installation</a:t>
            </a:r>
          </a:p>
          <a:p>
            <a:pPr marL="241093" indent="-241093" defTabSz="899634" fontAlgn="base">
              <a:spcBef>
                <a:spcPct val="0"/>
              </a:spcBef>
              <a:spcAft>
                <a:spcPct val="0"/>
              </a:spcAft>
              <a:buFontTx/>
              <a:buChar char="-"/>
              <a:defRPr/>
            </a:pPr>
            <a:r>
              <a:rPr lang="en-GB" sz="1200" kern="0" dirty="0">
                <a:solidFill>
                  <a:srgbClr val="000000"/>
                </a:solidFill>
              </a:rPr>
              <a:t>Vandalism </a:t>
            </a:r>
          </a:p>
          <a:p>
            <a:pPr marL="241093" indent="-241093" defTabSz="899634" fontAlgn="base">
              <a:spcBef>
                <a:spcPct val="0"/>
              </a:spcBef>
              <a:spcAft>
                <a:spcPct val="0"/>
              </a:spcAft>
              <a:buFontTx/>
              <a:buChar char="-"/>
              <a:defRPr/>
            </a:pPr>
            <a:r>
              <a:rPr lang="en-GB" sz="1200" kern="0" dirty="0">
                <a:solidFill>
                  <a:srgbClr val="000000"/>
                </a:solidFill>
              </a:rPr>
              <a:t>Existing light points</a:t>
            </a:r>
          </a:p>
          <a:p>
            <a:pPr marL="241093" indent="-241093" defTabSz="899634" fontAlgn="base">
              <a:spcBef>
                <a:spcPct val="0"/>
              </a:spcBef>
              <a:spcAft>
                <a:spcPct val="0"/>
              </a:spcAft>
              <a:buFontTx/>
              <a:buChar char="-"/>
              <a:defRPr/>
            </a:pPr>
            <a:r>
              <a:rPr lang="en-GB" sz="1200" kern="0" dirty="0">
                <a:solidFill>
                  <a:srgbClr val="000000"/>
                </a:solidFill>
              </a:rPr>
              <a:t>Heritage protection</a:t>
            </a:r>
          </a:p>
          <a:p>
            <a:pPr marL="241093" indent="-241093" defTabSz="899634" fontAlgn="base">
              <a:spcBef>
                <a:spcPct val="0"/>
              </a:spcBef>
              <a:spcAft>
                <a:spcPct val="0"/>
              </a:spcAft>
              <a:buFontTx/>
              <a:buChar char="-"/>
              <a:defRPr/>
            </a:pPr>
            <a:r>
              <a:rPr lang="en-GB" sz="1200" kern="0" dirty="0">
                <a:solidFill>
                  <a:srgbClr val="000000"/>
                </a:solidFill>
              </a:rPr>
              <a:t>Post/building/substrate</a:t>
            </a:r>
            <a:br/>
            <a:br/>
            <a:endParaRPr lang="en-GB" sz="1200" b="1" kern="0" dirty="0">
              <a:solidFill>
                <a:srgbClr val="000000"/>
              </a:solidFill>
            </a:endParaRPr>
          </a:p>
        </p:txBody>
      </p:sp>
    </p:spTree>
    <p:extLst>
      <p:ext uri="{BB962C8B-B14F-4D97-AF65-F5344CB8AC3E}">
        <p14:creationId xmlns:p14="http://schemas.microsoft.com/office/powerpoint/2010/main" val="3206158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Light in urban spaces</a:t>
            </a:r>
          </a:p>
        </p:txBody>
      </p:sp>
      <p:grpSp>
        <p:nvGrpSpPr>
          <p:cNvPr id="2" name="Gruppieren 1"/>
          <p:cNvGrpSpPr/>
          <p:nvPr/>
        </p:nvGrpSpPr>
        <p:grpSpPr>
          <a:xfrm>
            <a:off x="3410290" y="195263"/>
            <a:ext cx="5617205" cy="4401712"/>
            <a:chOff x="4850190" y="1208315"/>
            <a:chExt cx="6529010" cy="5198533"/>
          </a:xfrm>
        </p:grpSpPr>
        <p:pic>
          <p:nvPicPr>
            <p:cNvPr id="6" name="Picture 5" descr="Lichtszenen 1-01 "/>
            <p:cNvPicPr>
              <a:picLocks noChangeAspect="1" noChangeArrowheads="1"/>
            </p:cNvPicPr>
            <p:nvPr/>
          </p:nvPicPr>
          <p:blipFill>
            <a:blip r:embed="rId2" cstate="print"/>
            <a:srcRect/>
            <a:stretch>
              <a:fillRect/>
            </a:stretch>
          </p:blipFill>
          <p:spPr bwMode="auto">
            <a:xfrm>
              <a:off x="9794724" y="1208315"/>
              <a:ext cx="1584476" cy="1023257"/>
            </a:xfrm>
            <a:prstGeom prst="rect">
              <a:avLst/>
            </a:prstGeom>
            <a:noFill/>
            <a:ln w="9525">
              <a:noFill/>
              <a:miter lim="800000"/>
              <a:headEnd/>
              <a:tailEnd/>
            </a:ln>
          </p:spPr>
        </p:pic>
        <p:pic>
          <p:nvPicPr>
            <p:cNvPr id="7" name="Picture 6" descr="Lichtszenen 1-05 "/>
            <p:cNvPicPr>
              <a:picLocks noChangeAspect="1" noChangeArrowheads="1"/>
            </p:cNvPicPr>
            <p:nvPr/>
          </p:nvPicPr>
          <p:blipFill>
            <a:blip r:embed="rId3" cstate="print"/>
            <a:srcRect/>
            <a:stretch>
              <a:fillRect/>
            </a:stretch>
          </p:blipFill>
          <p:spPr bwMode="auto">
            <a:xfrm>
              <a:off x="9794724" y="2248505"/>
              <a:ext cx="1584476" cy="1024466"/>
            </a:xfrm>
            <a:prstGeom prst="rect">
              <a:avLst/>
            </a:prstGeom>
            <a:noFill/>
            <a:ln w="9525">
              <a:noFill/>
              <a:miter lim="800000"/>
              <a:headEnd/>
              <a:tailEnd/>
            </a:ln>
          </p:spPr>
        </p:pic>
        <p:pic>
          <p:nvPicPr>
            <p:cNvPr id="8" name="Picture 7" descr="Lichtszenen 1-04 "/>
            <p:cNvPicPr>
              <a:picLocks noChangeAspect="1" noChangeArrowheads="1"/>
            </p:cNvPicPr>
            <p:nvPr/>
          </p:nvPicPr>
          <p:blipFill>
            <a:blip r:embed="rId4" cstate="print"/>
            <a:srcRect/>
            <a:stretch>
              <a:fillRect/>
            </a:stretch>
          </p:blipFill>
          <p:spPr bwMode="auto">
            <a:xfrm>
              <a:off x="9794724" y="5377543"/>
              <a:ext cx="1584476" cy="1023257"/>
            </a:xfrm>
            <a:prstGeom prst="rect">
              <a:avLst/>
            </a:prstGeom>
            <a:noFill/>
            <a:ln w="9525">
              <a:noFill/>
              <a:miter lim="800000"/>
              <a:headEnd/>
              <a:tailEnd/>
            </a:ln>
          </p:spPr>
        </p:pic>
        <p:pic>
          <p:nvPicPr>
            <p:cNvPr id="9" name="Picture 8" descr="Lichtszenen 1-03 "/>
            <p:cNvPicPr>
              <a:picLocks noChangeAspect="1" noChangeArrowheads="1"/>
            </p:cNvPicPr>
            <p:nvPr/>
          </p:nvPicPr>
          <p:blipFill>
            <a:blip r:embed="rId5" cstate="print"/>
            <a:srcRect/>
            <a:stretch>
              <a:fillRect/>
            </a:stretch>
          </p:blipFill>
          <p:spPr bwMode="auto">
            <a:xfrm>
              <a:off x="9794724" y="3292324"/>
              <a:ext cx="1584476" cy="1023257"/>
            </a:xfrm>
            <a:prstGeom prst="rect">
              <a:avLst/>
            </a:prstGeom>
            <a:noFill/>
            <a:ln w="9525">
              <a:noFill/>
              <a:miter lim="800000"/>
              <a:headEnd/>
              <a:tailEnd/>
            </a:ln>
          </p:spPr>
        </p:pic>
        <p:pic>
          <p:nvPicPr>
            <p:cNvPr id="10" name="Picture 9" descr="Lichtszenen 1-02 "/>
            <p:cNvPicPr>
              <a:picLocks noChangeAspect="1" noChangeArrowheads="1"/>
            </p:cNvPicPr>
            <p:nvPr/>
          </p:nvPicPr>
          <p:blipFill>
            <a:blip r:embed="rId6" cstate="print"/>
            <a:srcRect/>
            <a:stretch>
              <a:fillRect/>
            </a:stretch>
          </p:blipFill>
          <p:spPr bwMode="auto">
            <a:xfrm>
              <a:off x="9794724" y="4333724"/>
              <a:ext cx="1584476" cy="1024466"/>
            </a:xfrm>
            <a:prstGeom prst="rect">
              <a:avLst/>
            </a:prstGeom>
            <a:noFill/>
            <a:ln w="9525">
              <a:noFill/>
              <a:miter lim="800000"/>
              <a:headEnd/>
              <a:tailEnd/>
            </a:ln>
          </p:spPr>
        </p:pic>
        <p:pic>
          <p:nvPicPr>
            <p:cNvPr id="11" name="Picture 11" descr="Lichtszenen 1-07 "/>
            <p:cNvPicPr>
              <a:picLocks noChangeAspect="1" noChangeArrowheads="1"/>
            </p:cNvPicPr>
            <p:nvPr/>
          </p:nvPicPr>
          <p:blipFill>
            <a:blip r:embed="rId7" cstate="print"/>
            <a:srcRect/>
            <a:stretch>
              <a:fillRect/>
            </a:stretch>
          </p:blipFill>
          <p:spPr bwMode="auto">
            <a:xfrm>
              <a:off x="8154610" y="4334933"/>
              <a:ext cx="1584476" cy="1022048"/>
            </a:xfrm>
            <a:prstGeom prst="rect">
              <a:avLst/>
            </a:prstGeom>
            <a:noFill/>
            <a:ln w="9525">
              <a:noFill/>
              <a:miter lim="800000"/>
              <a:headEnd/>
              <a:tailEnd/>
            </a:ln>
          </p:spPr>
        </p:pic>
        <p:pic>
          <p:nvPicPr>
            <p:cNvPr id="12" name="Picture 12" descr="Lichtszenen 1-08 "/>
            <p:cNvPicPr>
              <a:picLocks noChangeAspect="1" noChangeArrowheads="1"/>
            </p:cNvPicPr>
            <p:nvPr/>
          </p:nvPicPr>
          <p:blipFill>
            <a:blip r:embed="rId8" cstate="print"/>
            <a:srcRect/>
            <a:stretch>
              <a:fillRect/>
            </a:stretch>
          </p:blipFill>
          <p:spPr bwMode="auto">
            <a:xfrm>
              <a:off x="8148563" y="2249715"/>
              <a:ext cx="1584476" cy="1023257"/>
            </a:xfrm>
            <a:prstGeom prst="rect">
              <a:avLst/>
            </a:prstGeom>
            <a:noFill/>
            <a:ln w="9525">
              <a:noFill/>
              <a:miter lim="800000"/>
              <a:headEnd/>
              <a:tailEnd/>
            </a:ln>
          </p:spPr>
        </p:pic>
        <p:pic>
          <p:nvPicPr>
            <p:cNvPr id="13" name="Picture 13" descr="Lichtszenen 1-09 "/>
            <p:cNvPicPr>
              <a:picLocks noChangeAspect="1" noChangeArrowheads="1"/>
            </p:cNvPicPr>
            <p:nvPr/>
          </p:nvPicPr>
          <p:blipFill>
            <a:blip r:embed="rId9" cstate="print"/>
            <a:srcRect/>
            <a:stretch>
              <a:fillRect/>
            </a:stretch>
          </p:blipFill>
          <p:spPr bwMode="auto">
            <a:xfrm>
              <a:off x="8154610" y="1208315"/>
              <a:ext cx="1584476" cy="1023257"/>
            </a:xfrm>
            <a:prstGeom prst="rect">
              <a:avLst/>
            </a:prstGeom>
            <a:noFill/>
            <a:ln w="9525">
              <a:noFill/>
              <a:miter lim="800000"/>
              <a:headEnd/>
              <a:tailEnd/>
            </a:ln>
          </p:spPr>
        </p:pic>
        <p:pic>
          <p:nvPicPr>
            <p:cNvPr id="15" name="Picture 15" descr="Lichtszenen 1-11 "/>
            <p:cNvPicPr>
              <a:picLocks noChangeAspect="1" noChangeArrowheads="1"/>
            </p:cNvPicPr>
            <p:nvPr/>
          </p:nvPicPr>
          <p:blipFill>
            <a:blip r:embed="rId10" cstate="print"/>
            <a:srcRect/>
            <a:stretch>
              <a:fillRect/>
            </a:stretch>
          </p:blipFill>
          <p:spPr bwMode="auto">
            <a:xfrm>
              <a:off x="8154610" y="3292324"/>
              <a:ext cx="1584476" cy="1023257"/>
            </a:xfrm>
            <a:prstGeom prst="rect">
              <a:avLst/>
            </a:prstGeom>
            <a:noFill/>
            <a:ln w="9525">
              <a:noFill/>
              <a:miter lim="800000"/>
              <a:headEnd/>
              <a:tailEnd/>
            </a:ln>
          </p:spPr>
        </p:pic>
        <p:pic>
          <p:nvPicPr>
            <p:cNvPr id="16" name="Picture 16" descr="Lichtszenen 1-12 "/>
            <p:cNvPicPr>
              <a:picLocks noChangeAspect="1" noChangeArrowheads="1"/>
            </p:cNvPicPr>
            <p:nvPr/>
          </p:nvPicPr>
          <p:blipFill>
            <a:blip r:embed="rId11" cstate="print"/>
            <a:srcRect/>
            <a:stretch>
              <a:fillRect/>
            </a:stretch>
          </p:blipFill>
          <p:spPr bwMode="auto">
            <a:xfrm>
              <a:off x="8154610" y="5377543"/>
              <a:ext cx="1584476" cy="1023257"/>
            </a:xfrm>
            <a:prstGeom prst="rect">
              <a:avLst/>
            </a:prstGeom>
            <a:noFill/>
            <a:ln w="9525">
              <a:noFill/>
              <a:miter lim="800000"/>
              <a:headEnd/>
              <a:tailEnd/>
            </a:ln>
          </p:spPr>
        </p:pic>
        <p:pic>
          <p:nvPicPr>
            <p:cNvPr id="17" name="Picture 17" descr="Lichtszenen 1-14 "/>
            <p:cNvPicPr>
              <a:picLocks noChangeAspect="1" noChangeArrowheads="1"/>
            </p:cNvPicPr>
            <p:nvPr/>
          </p:nvPicPr>
          <p:blipFill>
            <a:blip r:embed="rId12" cstate="print"/>
            <a:srcRect l="18040"/>
            <a:stretch>
              <a:fillRect/>
            </a:stretch>
          </p:blipFill>
          <p:spPr bwMode="auto">
            <a:xfrm>
              <a:off x="4856238" y="3874105"/>
              <a:ext cx="3236686" cy="2532743"/>
            </a:xfrm>
            <a:prstGeom prst="rect">
              <a:avLst/>
            </a:prstGeom>
            <a:noFill/>
            <a:ln w="9525">
              <a:noFill/>
              <a:miter lim="800000"/>
              <a:headEnd/>
              <a:tailEnd/>
            </a:ln>
          </p:spPr>
        </p:pic>
        <p:pic>
          <p:nvPicPr>
            <p:cNvPr id="18" name="Picture 18" descr="800px-Mannheim-Wallstadt-Rathaus"/>
            <p:cNvPicPr>
              <a:picLocks noChangeAspect="1" noChangeArrowheads="1"/>
            </p:cNvPicPr>
            <p:nvPr/>
          </p:nvPicPr>
          <p:blipFill>
            <a:blip r:embed="rId13" cstate="print"/>
            <a:srcRect r="13237"/>
            <a:stretch>
              <a:fillRect/>
            </a:stretch>
          </p:blipFill>
          <p:spPr bwMode="auto">
            <a:xfrm>
              <a:off x="4850190" y="1227667"/>
              <a:ext cx="3242734" cy="2602895"/>
            </a:xfrm>
            <a:prstGeom prst="rect">
              <a:avLst/>
            </a:prstGeom>
            <a:noFill/>
            <a:ln w="9525">
              <a:noFill/>
              <a:miter lim="800000"/>
              <a:headEnd/>
              <a:tailEnd/>
            </a:ln>
          </p:spPr>
        </p:pic>
      </p:grpSp>
      <p:sp>
        <p:nvSpPr>
          <p:cNvPr id="19" name="Rectangle 5"/>
          <p:cNvSpPr txBox="1">
            <a:spLocks noChangeArrowheads="1"/>
          </p:cNvSpPr>
          <p:nvPr/>
        </p:nvSpPr>
        <p:spPr bwMode="auto">
          <a:xfrm>
            <a:off x="2051720" y="4443958"/>
            <a:ext cx="1504453" cy="147565"/>
          </a:xfrm>
          <a:prstGeom prst="rect">
            <a:avLst/>
          </a:prstGeom>
          <a:noFill/>
          <a:ln>
            <a:miter lim="800000"/>
            <a:headEnd/>
            <a:tailEnd/>
          </a:ln>
        </p:spPr>
        <p:txBody>
          <a:bodyPr vert="horz" wrap="square" lIns="48986" tIns="24493" rIns="48986" bIns="24493" numCol="1" anchor="t" anchorCtr="0" compatLnSpc="1">
            <a:prstTxWarp prst="textNoShape">
              <a:avLst/>
            </a:prstTxWarp>
          </a:bodyPr>
          <a:lstStyle/>
          <a:p>
            <a:pPr defTabSz="685431" fontAlgn="base">
              <a:spcBef>
                <a:spcPct val="0"/>
              </a:spcBef>
              <a:spcAft>
                <a:spcPct val="0"/>
              </a:spcAft>
              <a:defRPr/>
            </a:pPr>
            <a:r>
              <a:rPr lang="en-GB" sz="703" b="1" kern="0" dirty="0">
                <a:solidFill>
                  <a:schemeClr val="tx2"/>
                </a:solidFill>
                <a:latin typeface="+mj-lt"/>
              </a:rPr>
              <a:t>Town hall concept, Mannheim</a:t>
            </a:r>
          </a:p>
        </p:txBody>
      </p:sp>
      <p:sp>
        <p:nvSpPr>
          <p:cNvPr id="20" name="Textplatzhalter 3"/>
          <p:cNvSpPr>
            <a:spLocks noGrp="1"/>
          </p:cNvSpPr>
          <p:nvPr>
            <p:ph type="body" sz="quarter" idx="13"/>
          </p:nvPr>
        </p:nvSpPr>
        <p:spPr>
          <a:xfrm>
            <a:off x="535413" y="191087"/>
            <a:ext cx="7993063" cy="215900"/>
          </a:xfrm>
        </p:spPr>
        <p:txBody>
          <a:bodyPr/>
          <a:lstStyle/>
          <a:p>
            <a:r>
              <a:rPr lang="en-GB" sz="700" dirty="0"/>
              <a:t>PLANNING AIDS </a:t>
            </a:r>
          </a:p>
        </p:txBody>
      </p:sp>
    </p:spTree>
    <p:extLst>
      <p:ext uri="{BB962C8B-B14F-4D97-AF65-F5344CB8AC3E}">
        <p14:creationId xmlns:p14="http://schemas.microsoft.com/office/powerpoint/2010/main" val="616045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FACIELLA</a:t>
            </a:r>
          </a:p>
        </p:txBody>
      </p:sp>
      <p:sp>
        <p:nvSpPr>
          <p:cNvPr id="4" name="Textplatzhalter 3"/>
          <p:cNvSpPr>
            <a:spLocks noGrp="1"/>
          </p:cNvSpPr>
          <p:nvPr>
            <p:ph type="body" sz="quarter" idx="13"/>
          </p:nvPr>
        </p:nvSpPr>
        <p:spPr/>
        <p:txBody>
          <a:bodyPr/>
          <a:lstStyle/>
          <a:p>
            <a:r>
              <a:rPr lang="en-GB" dirty="0"/>
              <a:t>PLANNING AIDS</a:t>
            </a:r>
          </a:p>
        </p:txBody>
      </p:sp>
      <p:pic>
        <p:nvPicPr>
          <p:cNvPr id="1026" name="Grafik 1"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87574"/>
            <a:ext cx="57991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611560" y="4443958"/>
            <a:ext cx="5760640" cy="307777"/>
          </a:xfrm>
          <a:prstGeom prst="rect">
            <a:avLst/>
          </a:prstGeom>
          <a:noFill/>
        </p:spPr>
        <p:txBody>
          <a:bodyPr wrap="square" rtlCol="0">
            <a:spAutoFit/>
          </a:bodyPr>
          <a:lstStyle/>
          <a:p>
            <a:r>
              <a:rPr lang="en-GB" sz="1400" dirty="0"/>
              <a:t>Advertising panel: 6m x 2.5m</a:t>
            </a:r>
          </a:p>
        </p:txBody>
      </p:sp>
      <p:sp>
        <p:nvSpPr>
          <p:cNvPr id="6" name="Textfeld 5"/>
          <p:cNvSpPr txBox="1"/>
          <p:nvPr/>
        </p:nvSpPr>
        <p:spPr>
          <a:xfrm>
            <a:off x="6516216" y="987574"/>
            <a:ext cx="2520280" cy="1200329"/>
          </a:xfrm>
          <a:prstGeom prst="rect">
            <a:avLst/>
          </a:prstGeom>
          <a:noFill/>
        </p:spPr>
        <p:txBody>
          <a:bodyPr wrap="square" rtlCol="0">
            <a:spAutoFit/>
          </a:bodyPr>
          <a:lstStyle/>
          <a:p>
            <a:r>
              <a:rPr lang="en-GB" sz="1200" dirty="0"/>
              <a:t>Distance of luminaires to wall: 4.30m</a:t>
            </a:r>
          </a:p>
          <a:p>
            <a:endParaRPr lang="en-GB" sz="1200" dirty="0"/>
          </a:p>
          <a:p>
            <a:r>
              <a:rPr lang="en-GB" sz="1200" dirty="0"/>
              <a:t>5 x Faciella 08 wide distribution or alternatively</a:t>
            </a:r>
          </a:p>
          <a:p>
            <a:r>
              <a:rPr lang="en-GB" sz="1200" dirty="0"/>
              <a:t>3 x Faciella 15 wide distribution</a:t>
            </a:r>
          </a:p>
        </p:txBody>
      </p:sp>
    </p:spTree>
    <p:extLst>
      <p:ext uri="{BB962C8B-B14F-4D97-AF65-F5344CB8AC3E}">
        <p14:creationId xmlns:p14="http://schemas.microsoft.com/office/powerpoint/2010/main" val="205543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837766" y="1191963"/>
            <a:ext cx="2217773" cy="3041311"/>
          </a:xfrm>
          <a:custGeom>
            <a:avLst/>
            <a:gdLst>
              <a:gd name="connsiteX0" fmla="*/ 3154166 w 3154166"/>
              <a:gd name="connsiteY0" fmla="*/ 4325420 h 4325420"/>
              <a:gd name="connsiteX1" fmla="*/ 0 w 3154166"/>
              <a:gd name="connsiteY1" fmla="*/ 0 h 4325420"/>
              <a:gd name="connsiteX2" fmla="*/ 0 w 3154166"/>
              <a:gd name="connsiteY2" fmla="*/ 4325420 h 4325420"/>
              <a:gd name="connsiteX3" fmla="*/ 3154166 w 3154166"/>
              <a:gd name="connsiteY3" fmla="*/ 4325420 h 4325420"/>
            </a:gdLst>
            <a:ahLst/>
            <a:cxnLst>
              <a:cxn ang="0">
                <a:pos x="connsiteX0" y="connsiteY0"/>
              </a:cxn>
              <a:cxn ang="0">
                <a:pos x="connsiteX1" y="connsiteY1"/>
              </a:cxn>
              <a:cxn ang="0">
                <a:pos x="connsiteX2" y="connsiteY2"/>
              </a:cxn>
              <a:cxn ang="0">
                <a:pos x="connsiteX3" y="connsiteY3"/>
              </a:cxn>
            </a:cxnLst>
            <a:rect l="l" t="t" r="r" b="b"/>
            <a:pathLst>
              <a:path w="3154166" h="4325420">
                <a:moveTo>
                  <a:pt x="3154166" y="4325420"/>
                </a:moveTo>
                <a:lnTo>
                  <a:pt x="0" y="0"/>
                </a:lnTo>
                <a:lnTo>
                  <a:pt x="0" y="4325420"/>
                </a:lnTo>
                <a:lnTo>
                  <a:pt x="3154166" y="4325420"/>
                </a:lnTo>
                <a:close/>
              </a:path>
            </a:pathLst>
          </a:custGeom>
          <a:gradFill>
            <a:gsLst>
              <a:gs pos="41000">
                <a:srgbClr val="FFC000"/>
              </a:gs>
              <a:gs pos="100000">
                <a:srgbClr val="F2F2F2">
                  <a:alpha val="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9" name="Textplatzhalter 8"/>
          <p:cNvSpPr>
            <a:spLocks noGrp="1"/>
          </p:cNvSpPr>
          <p:nvPr>
            <p:ph type="body" sz="quarter" idx="11"/>
          </p:nvPr>
        </p:nvSpPr>
        <p:spPr>
          <a:xfrm>
            <a:off x="539378" y="1074590"/>
            <a:ext cx="3295573" cy="2230905"/>
          </a:xfrm>
          <a:prstGeom prst="rect">
            <a:avLst/>
          </a:prstGeom>
        </p:spPr>
        <p:txBody>
          <a:bodyPr wrap="square" lIns="87922" tIns="43961" rIns="87922" bIns="43961">
            <a:spAutoFit/>
          </a:bodyPr>
          <a:lstStyle/>
          <a:p>
            <a:r>
              <a:rPr lang="en-GB" sz="1200" dirty="0"/>
              <a:t>Planar lighting – "flat illumination"</a:t>
            </a:r>
          </a:p>
          <a:p>
            <a:r>
              <a:rPr lang="en-GB" sz="1200" dirty="0"/>
              <a:t>Not much structure</a:t>
            </a:r>
          </a:p>
          <a:p>
            <a:r>
              <a:rPr lang="en-GB" sz="1200" dirty="0"/>
              <a:t>High distance effect</a:t>
            </a:r>
          </a:p>
          <a:p>
            <a:r>
              <a:rPr lang="en-GB" sz="1200" dirty="0"/>
              <a:t>High uniformity</a:t>
            </a:r>
          </a:p>
          <a:p>
            <a:r>
              <a:rPr lang="en-GB" sz="1200" dirty="0"/>
              <a:t>The further away the luminaire is from the building, the better is the uniformity</a:t>
            </a:r>
          </a:p>
          <a:p>
            <a:r>
              <a:rPr lang="en-GB" sz="1200" dirty="0"/>
              <a:t>Glare in indoor areas</a:t>
            </a:r>
          </a:p>
          <a:p>
            <a:r>
              <a:rPr lang="en-GB" sz="1200" dirty="0"/>
              <a:t>Ideal for uninhabited advertising areas</a:t>
            </a:r>
          </a:p>
          <a:p>
            <a:pPr marL="0" indent="0">
              <a:buNone/>
            </a:pPr>
            <a:endParaRPr lang="en-GB" sz="1200" dirty="0"/>
          </a:p>
          <a:p>
            <a:endParaRPr lang="en-GB" sz="1200" dirty="0"/>
          </a:p>
        </p:txBody>
      </p:sp>
      <p:sp>
        <p:nvSpPr>
          <p:cNvPr id="3" name="Titel 2"/>
          <p:cNvSpPr>
            <a:spLocks noGrp="1"/>
          </p:cNvSpPr>
          <p:nvPr>
            <p:ph type="title"/>
          </p:nvPr>
        </p:nvSpPr>
        <p:spPr/>
        <p:txBody>
          <a:bodyPr/>
          <a:lstStyle/>
          <a:p>
            <a:r>
              <a:rPr lang="en-GB" sz="1400" dirty="0"/>
              <a:t>Fundamentals of floodlighting</a:t>
            </a:r>
            <a:br/>
            <a:r>
              <a:rPr lang="en-GB" sz="1400" dirty="0"/>
              <a:t>- Surfaces</a:t>
            </a:r>
          </a:p>
        </p:txBody>
      </p:sp>
      <p:sp>
        <p:nvSpPr>
          <p:cNvPr id="14" name="Rechteck 13"/>
          <p:cNvSpPr/>
          <p:nvPr/>
        </p:nvSpPr>
        <p:spPr>
          <a:xfrm>
            <a:off x="4065694" y="4354592"/>
            <a:ext cx="5071759" cy="242383"/>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5" name="Rechteck 14"/>
          <p:cNvSpPr/>
          <p:nvPr/>
        </p:nvSpPr>
        <p:spPr>
          <a:xfrm>
            <a:off x="4810642" y="1154092"/>
            <a:ext cx="1056638" cy="32005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6" name="Freihandform 15"/>
          <p:cNvSpPr/>
          <p:nvPr/>
        </p:nvSpPr>
        <p:spPr>
          <a:xfrm>
            <a:off x="4349958" y="2995957"/>
            <a:ext cx="794378" cy="1362752"/>
          </a:xfrm>
          <a:custGeom>
            <a:avLst/>
            <a:gdLst>
              <a:gd name="connsiteX0" fmla="*/ 437188 w 649625"/>
              <a:gd name="connsiteY0" fmla="*/ 1019078 h 1019078"/>
              <a:gd name="connsiteX1" fmla="*/ 446425 w 649625"/>
              <a:gd name="connsiteY1" fmla="*/ 791248 h 1019078"/>
              <a:gd name="connsiteX2" fmla="*/ 486449 w 649625"/>
              <a:gd name="connsiteY2" fmla="*/ 741988 h 1019078"/>
              <a:gd name="connsiteX3" fmla="*/ 569576 w 649625"/>
              <a:gd name="connsiteY3" fmla="*/ 729672 h 1019078"/>
              <a:gd name="connsiteX4" fmla="*/ 618837 w 649625"/>
              <a:gd name="connsiteY4" fmla="*/ 692727 h 1019078"/>
              <a:gd name="connsiteX5" fmla="*/ 637309 w 649625"/>
              <a:gd name="connsiteY5" fmla="*/ 606521 h 1019078"/>
              <a:gd name="connsiteX6" fmla="*/ 624994 w 649625"/>
              <a:gd name="connsiteY6" fmla="*/ 538788 h 1019078"/>
              <a:gd name="connsiteX7" fmla="*/ 600364 w 649625"/>
              <a:gd name="connsiteY7" fmla="*/ 486448 h 1019078"/>
              <a:gd name="connsiteX8" fmla="*/ 624994 w 649625"/>
              <a:gd name="connsiteY8" fmla="*/ 440266 h 1019078"/>
              <a:gd name="connsiteX9" fmla="*/ 649625 w 649625"/>
              <a:gd name="connsiteY9" fmla="*/ 397163 h 1019078"/>
              <a:gd name="connsiteX10" fmla="*/ 624994 w 649625"/>
              <a:gd name="connsiteY10" fmla="*/ 335588 h 1019078"/>
              <a:gd name="connsiteX11" fmla="*/ 535709 w 649625"/>
              <a:gd name="connsiteY11" fmla="*/ 295563 h 1019078"/>
              <a:gd name="connsiteX12" fmla="*/ 575734 w 649625"/>
              <a:gd name="connsiteY12" fmla="*/ 243224 h 1019078"/>
              <a:gd name="connsiteX13" fmla="*/ 508000 w 649625"/>
              <a:gd name="connsiteY13" fmla="*/ 175491 h 1019078"/>
              <a:gd name="connsiteX14" fmla="*/ 508000 w 649625"/>
              <a:gd name="connsiteY14" fmla="*/ 83127 h 1019078"/>
              <a:gd name="connsiteX15" fmla="*/ 446425 w 649625"/>
              <a:gd name="connsiteY15" fmla="*/ 80048 h 1019078"/>
              <a:gd name="connsiteX16" fmla="*/ 400243 w 649625"/>
              <a:gd name="connsiteY16" fmla="*/ 49260 h 1019078"/>
              <a:gd name="connsiteX17" fmla="*/ 329431 w 649625"/>
              <a:gd name="connsiteY17" fmla="*/ 0 h 1019078"/>
              <a:gd name="connsiteX18" fmla="*/ 264776 w 649625"/>
              <a:gd name="connsiteY18" fmla="*/ 18472 h 1019078"/>
              <a:gd name="connsiteX19" fmla="*/ 200122 w 649625"/>
              <a:gd name="connsiteY19" fmla="*/ 92363 h 1019078"/>
              <a:gd name="connsiteX20" fmla="*/ 86206 w 649625"/>
              <a:gd name="connsiteY20" fmla="*/ 138545 h 1019078"/>
              <a:gd name="connsiteX21" fmla="*/ 46182 w 649625"/>
              <a:gd name="connsiteY21" fmla="*/ 261697 h 1019078"/>
              <a:gd name="connsiteX22" fmla="*/ 61576 w 649625"/>
              <a:gd name="connsiteY22" fmla="*/ 372533 h 1019078"/>
              <a:gd name="connsiteX23" fmla="*/ 0 w 649625"/>
              <a:gd name="connsiteY23" fmla="*/ 421794 h 1019078"/>
              <a:gd name="connsiteX24" fmla="*/ 67734 w 649625"/>
              <a:gd name="connsiteY24" fmla="*/ 603442 h 1019078"/>
              <a:gd name="connsiteX25" fmla="*/ 144703 w 649625"/>
              <a:gd name="connsiteY25" fmla="*/ 741988 h 1019078"/>
              <a:gd name="connsiteX26" fmla="*/ 233988 w 649625"/>
              <a:gd name="connsiteY26" fmla="*/ 751224 h 1019078"/>
              <a:gd name="connsiteX27" fmla="*/ 317116 w 649625"/>
              <a:gd name="connsiteY27" fmla="*/ 754303 h 1019078"/>
              <a:gd name="connsiteX28" fmla="*/ 344825 w 649625"/>
              <a:gd name="connsiteY28" fmla="*/ 788169 h 1019078"/>
              <a:gd name="connsiteX29" fmla="*/ 341746 w 649625"/>
              <a:gd name="connsiteY29" fmla="*/ 1019078 h 1019078"/>
              <a:gd name="connsiteX30" fmla="*/ 437188 w 649625"/>
              <a:gd name="connsiteY30" fmla="*/ 1019078 h 101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9625" h="1019078">
                <a:moveTo>
                  <a:pt x="437188" y="1019078"/>
                </a:moveTo>
                <a:lnTo>
                  <a:pt x="446425" y="791248"/>
                </a:lnTo>
                <a:lnTo>
                  <a:pt x="486449" y="741988"/>
                </a:lnTo>
                <a:lnTo>
                  <a:pt x="569576" y="729672"/>
                </a:lnTo>
                <a:lnTo>
                  <a:pt x="618837" y="692727"/>
                </a:lnTo>
                <a:lnTo>
                  <a:pt x="637309" y="606521"/>
                </a:lnTo>
                <a:lnTo>
                  <a:pt x="624994" y="538788"/>
                </a:lnTo>
                <a:lnTo>
                  <a:pt x="600364" y="486448"/>
                </a:lnTo>
                <a:lnTo>
                  <a:pt x="624994" y="440266"/>
                </a:lnTo>
                <a:lnTo>
                  <a:pt x="649625" y="397163"/>
                </a:lnTo>
                <a:lnTo>
                  <a:pt x="624994" y="335588"/>
                </a:lnTo>
                <a:lnTo>
                  <a:pt x="535709" y="295563"/>
                </a:lnTo>
                <a:lnTo>
                  <a:pt x="575734" y="243224"/>
                </a:lnTo>
                <a:lnTo>
                  <a:pt x="508000" y="175491"/>
                </a:lnTo>
                <a:lnTo>
                  <a:pt x="508000" y="83127"/>
                </a:lnTo>
                <a:lnTo>
                  <a:pt x="446425" y="80048"/>
                </a:lnTo>
                <a:lnTo>
                  <a:pt x="400243" y="49260"/>
                </a:lnTo>
                <a:lnTo>
                  <a:pt x="329431" y="0"/>
                </a:lnTo>
                <a:lnTo>
                  <a:pt x="264776" y="18472"/>
                </a:lnTo>
                <a:lnTo>
                  <a:pt x="200122" y="92363"/>
                </a:lnTo>
                <a:lnTo>
                  <a:pt x="86206" y="138545"/>
                </a:lnTo>
                <a:lnTo>
                  <a:pt x="46182" y="261697"/>
                </a:lnTo>
                <a:lnTo>
                  <a:pt x="61576" y="372533"/>
                </a:lnTo>
                <a:lnTo>
                  <a:pt x="0" y="421794"/>
                </a:lnTo>
                <a:lnTo>
                  <a:pt x="67734" y="603442"/>
                </a:lnTo>
                <a:lnTo>
                  <a:pt x="144703" y="741988"/>
                </a:lnTo>
                <a:lnTo>
                  <a:pt x="233988" y="751224"/>
                </a:lnTo>
                <a:lnTo>
                  <a:pt x="317116" y="754303"/>
                </a:lnTo>
                <a:lnTo>
                  <a:pt x="344825" y="788169"/>
                </a:lnTo>
                <a:cubicBezTo>
                  <a:pt x="343799" y="865139"/>
                  <a:pt x="342772" y="942108"/>
                  <a:pt x="341746" y="1019078"/>
                </a:cubicBezTo>
                <a:lnTo>
                  <a:pt x="437188" y="1019078"/>
                </a:lnTo>
                <a:close/>
              </a:path>
            </a:pathLst>
          </a:cu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7" name="Freihandform 16"/>
          <p:cNvSpPr/>
          <p:nvPr/>
        </p:nvSpPr>
        <p:spPr>
          <a:xfrm>
            <a:off x="4796073" y="3949060"/>
            <a:ext cx="640020" cy="407591"/>
          </a:xfrm>
          <a:custGeom>
            <a:avLst/>
            <a:gdLst>
              <a:gd name="connsiteX0" fmla="*/ 474133 w 523394"/>
              <a:gd name="connsiteY0" fmla="*/ 304800 h 304800"/>
              <a:gd name="connsiteX1" fmla="*/ 492606 w 523394"/>
              <a:gd name="connsiteY1" fmla="*/ 249381 h 304800"/>
              <a:gd name="connsiteX2" fmla="*/ 492606 w 523394"/>
              <a:gd name="connsiteY2" fmla="*/ 218594 h 304800"/>
              <a:gd name="connsiteX3" fmla="*/ 486449 w 523394"/>
              <a:gd name="connsiteY3" fmla="*/ 181648 h 304800"/>
              <a:gd name="connsiteX4" fmla="*/ 523394 w 523394"/>
              <a:gd name="connsiteY4" fmla="*/ 166254 h 304800"/>
              <a:gd name="connsiteX5" fmla="*/ 504921 w 523394"/>
              <a:gd name="connsiteY5" fmla="*/ 129309 h 304800"/>
              <a:gd name="connsiteX6" fmla="*/ 458739 w 523394"/>
              <a:gd name="connsiteY6" fmla="*/ 86206 h 304800"/>
              <a:gd name="connsiteX7" fmla="*/ 449503 w 523394"/>
              <a:gd name="connsiteY7" fmla="*/ 12315 h 304800"/>
              <a:gd name="connsiteX8" fmla="*/ 391006 w 523394"/>
              <a:gd name="connsiteY8" fmla="*/ 12315 h 304800"/>
              <a:gd name="connsiteX9" fmla="*/ 326352 w 523394"/>
              <a:gd name="connsiteY9" fmla="*/ 30787 h 304800"/>
              <a:gd name="connsiteX10" fmla="*/ 255539 w 523394"/>
              <a:gd name="connsiteY10" fmla="*/ 0 h 304800"/>
              <a:gd name="connsiteX11" fmla="*/ 203200 w 523394"/>
              <a:gd name="connsiteY11" fmla="*/ 52339 h 304800"/>
              <a:gd name="connsiteX12" fmla="*/ 135467 w 523394"/>
              <a:gd name="connsiteY12" fmla="*/ 61575 h 304800"/>
              <a:gd name="connsiteX13" fmla="*/ 163176 w 523394"/>
              <a:gd name="connsiteY13" fmla="*/ 120072 h 304800"/>
              <a:gd name="connsiteX14" fmla="*/ 104679 w 523394"/>
              <a:gd name="connsiteY14" fmla="*/ 132387 h 304800"/>
              <a:gd name="connsiteX15" fmla="*/ 52339 w 523394"/>
              <a:gd name="connsiteY15" fmla="*/ 138545 h 304800"/>
              <a:gd name="connsiteX16" fmla="*/ 67733 w 523394"/>
              <a:gd name="connsiteY16" fmla="*/ 200121 h 304800"/>
              <a:gd name="connsiteX17" fmla="*/ 0 w 523394"/>
              <a:gd name="connsiteY17" fmla="*/ 206278 h 304800"/>
              <a:gd name="connsiteX18" fmla="*/ 0 w 523394"/>
              <a:gd name="connsiteY18" fmla="*/ 206278 h 304800"/>
              <a:gd name="connsiteX19" fmla="*/ 49261 w 523394"/>
              <a:gd name="connsiteY19" fmla="*/ 264775 h 304800"/>
              <a:gd name="connsiteX20" fmla="*/ 61576 w 523394"/>
              <a:gd name="connsiteY20" fmla="*/ 295563 h 304800"/>
              <a:gd name="connsiteX21" fmla="*/ 474133 w 523394"/>
              <a:gd name="connsiteY21"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3394" h="304800">
                <a:moveTo>
                  <a:pt x="474133" y="304800"/>
                </a:moveTo>
                <a:lnTo>
                  <a:pt x="492606" y="249381"/>
                </a:lnTo>
                <a:lnTo>
                  <a:pt x="492606" y="218594"/>
                </a:lnTo>
                <a:lnTo>
                  <a:pt x="486449" y="181648"/>
                </a:lnTo>
                <a:lnTo>
                  <a:pt x="523394" y="166254"/>
                </a:lnTo>
                <a:lnTo>
                  <a:pt x="504921" y="129309"/>
                </a:lnTo>
                <a:lnTo>
                  <a:pt x="458739" y="86206"/>
                </a:lnTo>
                <a:lnTo>
                  <a:pt x="449503" y="12315"/>
                </a:lnTo>
                <a:lnTo>
                  <a:pt x="391006" y="12315"/>
                </a:lnTo>
                <a:lnTo>
                  <a:pt x="326352" y="30787"/>
                </a:lnTo>
                <a:lnTo>
                  <a:pt x="255539" y="0"/>
                </a:lnTo>
                <a:lnTo>
                  <a:pt x="203200" y="52339"/>
                </a:lnTo>
                <a:lnTo>
                  <a:pt x="135467" y="61575"/>
                </a:lnTo>
                <a:lnTo>
                  <a:pt x="163176" y="120072"/>
                </a:lnTo>
                <a:lnTo>
                  <a:pt x="104679" y="132387"/>
                </a:lnTo>
                <a:lnTo>
                  <a:pt x="52339" y="138545"/>
                </a:lnTo>
                <a:lnTo>
                  <a:pt x="67733" y="200121"/>
                </a:lnTo>
                <a:lnTo>
                  <a:pt x="0" y="206278"/>
                </a:lnTo>
                <a:lnTo>
                  <a:pt x="0" y="206278"/>
                </a:lnTo>
                <a:lnTo>
                  <a:pt x="49261" y="264775"/>
                </a:lnTo>
                <a:lnTo>
                  <a:pt x="61576" y="295563"/>
                </a:lnTo>
                <a:lnTo>
                  <a:pt x="474133" y="304800"/>
                </a:lnTo>
                <a:close/>
              </a:path>
            </a:pathLst>
          </a:cu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8" name="Freihandform 17"/>
          <p:cNvSpPr/>
          <p:nvPr/>
        </p:nvSpPr>
        <p:spPr>
          <a:xfrm>
            <a:off x="4169248" y="2934200"/>
            <a:ext cx="711550" cy="1420393"/>
          </a:xfrm>
          <a:custGeom>
            <a:avLst/>
            <a:gdLst>
              <a:gd name="connsiteX0" fmla="*/ 166254 w 581890"/>
              <a:gd name="connsiteY0" fmla="*/ 1062182 h 1062182"/>
              <a:gd name="connsiteX1" fmla="*/ 267854 w 581890"/>
              <a:gd name="connsiteY1" fmla="*/ 1062182 h 1062182"/>
              <a:gd name="connsiteX2" fmla="*/ 261697 w 581890"/>
              <a:gd name="connsiteY2" fmla="*/ 772776 h 1062182"/>
              <a:gd name="connsiteX3" fmla="*/ 314036 w 581890"/>
              <a:gd name="connsiteY3" fmla="*/ 714279 h 1062182"/>
              <a:gd name="connsiteX4" fmla="*/ 372533 w 581890"/>
              <a:gd name="connsiteY4" fmla="*/ 723515 h 1062182"/>
              <a:gd name="connsiteX5" fmla="*/ 434109 w 581890"/>
              <a:gd name="connsiteY5" fmla="*/ 720436 h 1062182"/>
              <a:gd name="connsiteX6" fmla="*/ 455660 w 581890"/>
              <a:gd name="connsiteY6" fmla="*/ 661939 h 1062182"/>
              <a:gd name="connsiteX7" fmla="*/ 446424 w 581890"/>
              <a:gd name="connsiteY7" fmla="*/ 603442 h 1062182"/>
              <a:gd name="connsiteX8" fmla="*/ 514157 w 581890"/>
              <a:gd name="connsiteY8" fmla="*/ 554182 h 1062182"/>
              <a:gd name="connsiteX9" fmla="*/ 535709 w 581890"/>
              <a:gd name="connsiteY9" fmla="*/ 520315 h 1062182"/>
              <a:gd name="connsiteX10" fmla="*/ 538787 w 581890"/>
              <a:gd name="connsiteY10" fmla="*/ 427951 h 1062182"/>
              <a:gd name="connsiteX11" fmla="*/ 557260 w 581890"/>
              <a:gd name="connsiteY11" fmla="*/ 387927 h 1062182"/>
              <a:gd name="connsiteX12" fmla="*/ 544945 w 581890"/>
              <a:gd name="connsiteY12" fmla="*/ 314036 h 1062182"/>
              <a:gd name="connsiteX13" fmla="*/ 581890 w 581890"/>
              <a:gd name="connsiteY13" fmla="*/ 261697 h 1062182"/>
              <a:gd name="connsiteX14" fmla="*/ 572654 w 581890"/>
              <a:gd name="connsiteY14" fmla="*/ 200121 h 1062182"/>
              <a:gd name="connsiteX15" fmla="*/ 483369 w 581890"/>
              <a:gd name="connsiteY15" fmla="*/ 150860 h 1062182"/>
              <a:gd name="connsiteX16" fmla="*/ 440266 w 581890"/>
              <a:gd name="connsiteY16" fmla="*/ 86206 h 1062182"/>
              <a:gd name="connsiteX17" fmla="*/ 387927 w 581890"/>
              <a:gd name="connsiteY17" fmla="*/ 92363 h 1062182"/>
              <a:gd name="connsiteX18" fmla="*/ 341745 w 581890"/>
              <a:gd name="connsiteY18" fmla="*/ 21551 h 1062182"/>
              <a:gd name="connsiteX19" fmla="*/ 301721 w 581890"/>
              <a:gd name="connsiteY19" fmla="*/ 0 h 1062182"/>
              <a:gd name="connsiteX20" fmla="*/ 246303 w 581890"/>
              <a:gd name="connsiteY20" fmla="*/ 12315 h 1062182"/>
              <a:gd name="connsiteX21" fmla="*/ 193963 w 581890"/>
              <a:gd name="connsiteY21" fmla="*/ 46182 h 1062182"/>
              <a:gd name="connsiteX22" fmla="*/ 116994 w 581890"/>
              <a:gd name="connsiteY22" fmla="*/ 3079 h 1062182"/>
              <a:gd name="connsiteX23" fmla="*/ 67733 w 581890"/>
              <a:gd name="connsiteY23" fmla="*/ 27709 h 1062182"/>
              <a:gd name="connsiteX24" fmla="*/ 64654 w 581890"/>
              <a:gd name="connsiteY24" fmla="*/ 73891 h 1062182"/>
              <a:gd name="connsiteX25" fmla="*/ 9236 w 581890"/>
              <a:gd name="connsiteY25" fmla="*/ 70812 h 1062182"/>
              <a:gd name="connsiteX26" fmla="*/ 0 w 581890"/>
              <a:gd name="connsiteY26" fmla="*/ 658860 h 1062182"/>
              <a:gd name="connsiteX27" fmla="*/ 52339 w 581890"/>
              <a:gd name="connsiteY27" fmla="*/ 646545 h 1062182"/>
              <a:gd name="connsiteX28" fmla="*/ 116994 w 581890"/>
              <a:gd name="connsiteY28" fmla="*/ 720436 h 1062182"/>
              <a:gd name="connsiteX29" fmla="*/ 157018 w 581890"/>
              <a:gd name="connsiteY29" fmla="*/ 769697 h 1062182"/>
              <a:gd name="connsiteX30" fmla="*/ 169333 w 581890"/>
              <a:gd name="connsiteY30" fmla="*/ 877454 h 1062182"/>
              <a:gd name="connsiteX31" fmla="*/ 166254 w 581890"/>
              <a:gd name="connsiteY31" fmla="*/ 1062182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1890" h="1062182">
                <a:moveTo>
                  <a:pt x="166254" y="1062182"/>
                </a:moveTo>
                <a:lnTo>
                  <a:pt x="267854" y="1062182"/>
                </a:lnTo>
                <a:lnTo>
                  <a:pt x="261697" y="772776"/>
                </a:lnTo>
                <a:lnTo>
                  <a:pt x="314036" y="714279"/>
                </a:lnTo>
                <a:lnTo>
                  <a:pt x="372533" y="723515"/>
                </a:lnTo>
                <a:lnTo>
                  <a:pt x="434109" y="720436"/>
                </a:lnTo>
                <a:lnTo>
                  <a:pt x="455660" y="661939"/>
                </a:lnTo>
                <a:lnTo>
                  <a:pt x="446424" y="603442"/>
                </a:lnTo>
                <a:lnTo>
                  <a:pt x="514157" y="554182"/>
                </a:lnTo>
                <a:lnTo>
                  <a:pt x="535709" y="520315"/>
                </a:lnTo>
                <a:lnTo>
                  <a:pt x="538787" y="427951"/>
                </a:lnTo>
                <a:lnTo>
                  <a:pt x="557260" y="387927"/>
                </a:lnTo>
                <a:lnTo>
                  <a:pt x="544945" y="314036"/>
                </a:lnTo>
                <a:lnTo>
                  <a:pt x="581890" y="261697"/>
                </a:lnTo>
                <a:lnTo>
                  <a:pt x="572654" y="200121"/>
                </a:lnTo>
                <a:lnTo>
                  <a:pt x="483369" y="150860"/>
                </a:lnTo>
                <a:lnTo>
                  <a:pt x="440266" y="86206"/>
                </a:lnTo>
                <a:lnTo>
                  <a:pt x="387927" y="92363"/>
                </a:lnTo>
                <a:lnTo>
                  <a:pt x="341745" y="21551"/>
                </a:lnTo>
                <a:lnTo>
                  <a:pt x="301721" y="0"/>
                </a:lnTo>
                <a:lnTo>
                  <a:pt x="246303" y="12315"/>
                </a:lnTo>
                <a:lnTo>
                  <a:pt x="193963" y="46182"/>
                </a:lnTo>
                <a:lnTo>
                  <a:pt x="116994" y="3079"/>
                </a:lnTo>
                <a:lnTo>
                  <a:pt x="67733" y="27709"/>
                </a:lnTo>
                <a:lnTo>
                  <a:pt x="64654" y="73891"/>
                </a:lnTo>
                <a:lnTo>
                  <a:pt x="9236" y="70812"/>
                </a:lnTo>
                <a:lnTo>
                  <a:pt x="0" y="658860"/>
                </a:lnTo>
                <a:lnTo>
                  <a:pt x="52339" y="646545"/>
                </a:lnTo>
                <a:lnTo>
                  <a:pt x="116994" y="720436"/>
                </a:lnTo>
                <a:lnTo>
                  <a:pt x="157018" y="769697"/>
                </a:lnTo>
                <a:lnTo>
                  <a:pt x="169333" y="877454"/>
                </a:lnTo>
                <a:cubicBezTo>
                  <a:pt x="168307" y="939030"/>
                  <a:pt x="167280" y="1000606"/>
                  <a:pt x="166254" y="1062182"/>
                </a:cubicBez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cxnSp>
        <p:nvCxnSpPr>
          <p:cNvPr id="19" name="Gerader Verbinder 18"/>
          <p:cNvCxnSpPr/>
          <p:nvPr/>
        </p:nvCxnSpPr>
        <p:spPr>
          <a:xfrm>
            <a:off x="8992031" y="2308715"/>
            <a:ext cx="0" cy="20253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ihandform 19"/>
          <p:cNvSpPr/>
          <p:nvPr/>
        </p:nvSpPr>
        <p:spPr>
          <a:xfrm>
            <a:off x="5896777" y="1287233"/>
            <a:ext cx="3070958" cy="2679593"/>
          </a:xfrm>
          <a:custGeom>
            <a:avLst/>
            <a:gdLst>
              <a:gd name="connsiteX0" fmla="*/ 3390472 w 3390472"/>
              <a:gd name="connsiteY0" fmla="*/ 801384 h 2095928"/>
              <a:gd name="connsiteX1" fmla="*/ 0 w 3390472"/>
              <a:gd name="connsiteY1" fmla="*/ 0 h 2095928"/>
              <a:gd name="connsiteX2" fmla="*/ 0 w 3390472"/>
              <a:gd name="connsiteY2" fmla="*/ 2095928 h 2095928"/>
              <a:gd name="connsiteX3" fmla="*/ 3390472 w 3390472"/>
              <a:gd name="connsiteY3" fmla="*/ 801384 h 2095928"/>
            </a:gdLst>
            <a:ahLst/>
            <a:cxnLst>
              <a:cxn ang="0">
                <a:pos x="connsiteX0" y="connsiteY0"/>
              </a:cxn>
              <a:cxn ang="0">
                <a:pos x="connsiteX1" y="connsiteY1"/>
              </a:cxn>
              <a:cxn ang="0">
                <a:pos x="connsiteX2" y="connsiteY2"/>
              </a:cxn>
              <a:cxn ang="0">
                <a:pos x="connsiteX3" y="connsiteY3"/>
              </a:cxn>
            </a:cxnLst>
            <a:rect l="l" t="t" r="r" b="b"/>
            <a:pathLst>
              <a:path w="3390472" h="2095928">
                <a:moveTo>
                  <a:pt x="3390472" y="801384"/>
                </a:moveTo>
                <a:lnTo>
                  <a:pt x="0" y="0"/>
                </a:lnTo>
                <a:lnTo>
                  <a:pt x="0" y="2095928"/>
                </a:lnTo>
                <a:lnTo>
                  <a:pt x="3390472" y="801384"/>
                </a:lnTo>
                <a:close/>
              </a:path>
            </a:pathLst>
          </a:custGeom>
          <a:gradFill>
            <a:gsLst>
              <a:gs pos="18000">
                <a:srgbClr val="FFC000"/>
              </a:gs>
              <a:gs pos="100000">
                <a:schemeClr val="accent1">
                  <a:lumMod val="45000"/>
                  <a:lumOff val="55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1" name="Textplatzhalter 3"/>
          <p:cNvSpPr>
            <a:spLocks noGrp="1"/>
          </p:cNvSpPr>
          <p:nvPr>
            <p:ph type="body" sz="quarter" idx="13"/>
          </p:nvPr>
        </p:nvSpPr>
        <p:spPr>
          <a:xfrm>
            <a:off x="535413" y="191087"/>
            <a:ext cx="7993063" cy="215900"/>
          </a:xfrm>
        </p:spPr>
        <p:txBody>
          <a:bodyPr/>
          <a:lstStyle/>
          <a:p>
            <a:r>
              <a:rPr lang="en-GB" sz="700" dirty="0"/>
              <a:t>PLANNING AIDS </a:t>
            </a:r>
          </a:p>
        </p:txBody>
      </p:sp>
    </p:spTree>
    <p:extLst>
      <p:ext uri="{BB962C8B-B14F-4D97-AF65-F5344CB8AC3E}">
        <p14:creationId xmlns:p14="http://schemas.microsoft.com/office/powerpoint/2010/main" val="384373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500"/>
                                        <p:tgtEl>
                                          <p:spTgt spid="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fade">
                                      <p:cBhvr>
                                        <p:cTn id="2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Railway station, ARNSBERG</a:t>
            </a:r>
          </a:p>
        </p:txBody>
      </p:sp>
      <p:pic>
        <p:nvPicPr>
          <p:cNvPr id="5" name="Picture 3" descr="C:\Users\psydow\Pictures\Licht &amp; Architektur Bilder\2012.06.HBF Arnsberg\GOLZ0889.jpg"/>
          <p:cNvPicPr>
            <a:picLocks noChangeAspect="1" noChangeArrowheads="1"/>
          </p:cNvPicPr>
          <p:nvPr/>
        </p:nvPicPr>
        <p:blipFill rotWithShape="1">
          <a:blip r:embed="rId2" cstate="print"/>
          <a:srcRect t="13012" b="25562"/>
          <a:stretch/>
        </p:blipFill>
        <p:spPr bwMode="auto">
          <a:xfrm>
            <a:off x="0" y="987574"/>
            <a:ext cx="9144000" cy="3744416"/>
          </a:xfrm>
          <a:prstGeom prst="rect">
            <a:avLst/>
          </a:prstGeom>
          <a:noFill/>
          <a:ln w="9525">
            <a:noFill/>
            <a:miter lim="800000"/>
            <a:headEnd/>
            <a:tailEnd/>
          </a:ln>
        </p:spPr>
      </p:pic>
      <p:sp>
        <p:nvSpPr>
          <p:cNvPr id="6" name="Textplatzhalter 3"/>
          <p:cNvSpPr>
            <a:spLocks noGrp="1"/>
          </p:cNvSpPr>
          <p:nvPr>
            <p:ph type="body" sz="quarter" idx="13"/>
          </p:nvPr>
        </p:nvSpPr>
        <p:spPr>
          <a:xfrm>
            <a:off x="535413" y="191087"/>
            <a:ext cx="7993063" cy="215900"/>
          </a:xfrm>
        </p:spPr>
        <p:txBody>
          <a:bodyPr/>
          <a:lstStyle/>
          <a:p>
            <a:r>
              <a:rPr lang="en-GB" sz="700" dirty="0"/>
              <a:t>PLANNING AIDS </a:t>
            </a:r>
          </a:p>
        </p:txBody>
      </p:sp>
    </p:spTree>
    <p:extLst>
      <p:ext uri="{BB962C8B-B14F-4D97-AF65-F5344CB8AC3E}">
        <p14:creationId xmlns:p14="http://schemas.microsoft.com/office/powerpoint/2010/main" val="314020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cstate="print">
            <a:extLst>
              <a:ext uri="{28A0092B-C50C-407E-A947-70E740481C1C}">
                <a14:useLocalDpi xmlns:a14="http://schemas.microsoft.com/office/drawing/2010/main" val="0"/>
              </a:ext>
            </a:extLst>
          </a:blip>
          <a:srcRect b="15288"/>
          <a:stretch/>
        </p:blipFill>
        <p:spPr>
          <a:xfrm>
            <a:off x="0" y="0"/>
            <a:ext cx="9144000" cy="5164038"/>
          </a:xfrm>
          <a:prstGeom prst="rect">
            <a:avLst/>
          </a:prstGeom>
        </p:spPr>
      </p:pic>
      <p:sp>
        <p:nvSpPr>
          <p:cNvPr id="3" name="Rechteck 2"/>
          <p:cNvSpPr/>
          <p:nvPr/>
        </p:nvSpPr>
        <p:spPr>
          <a:xfrm>
            <a:off x="0" y="195486"/>
            <a:ext cx="2483768" cy="432048"/>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POST LUMINAIRES</a:t>
            </a:r>
          </a:p>
        </p:txBody>
      </p:sp>
    </p:spTree>
    <p:extLst>
      <p:ext uri="{BB962C8B-B14F-4D97-AF65-F5344CB8AC3E}">
        <p14:creationId xmlns:p14="http://schemas.microsoft.com/office/powerpoint/2010/main" val="2542810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ihandform 35"/>
          <p:cNvSpPr/>
          <p:nvPr/>
        </p:nvSpPr>
        <p:spPr>
          <a:xfrm>
            <a:off x="5202332" y="2841226"/>
            <a:ext cx="319367" cy="1647264"/>
          </a:xfrm>
          <a:custGeom>
            <a:avLst/>
            <a:gdLst>
              <a:gd name="connsiteX0" fmla="*/ 107576 w 454211"/>
              <a:gd name="connsiteY0" fmla="*/ 2342776 h 2342776"/>
              <a:gd name="connsiteX1" fmla="*/ 215153 w 454211"/>
              <a:gd name="connsiteY1" fmla="*/ 2336800 h 2342776"/>
              <a:gd name="connsiteX2" fmla="*/ 454211 w 454211"/>
              <a:gd name="connsiteY2" fmla="*/ 0 h 2342776"/>
              <a:gd name="connsiteX3" fmla="*/ 11953 w 454211"/>
              <a:gd name="connsiteY3" fmla="*/ 0 h 2342776"/>
              <a:gd name="connsiteX4" fmla="*/ 0 w 454211"/>
              <a:gd name="connsiteY4" fmla="*/ 2133600 h 2342776"/>
              <a:gd name="connsiteX5" fmla="*/ 107576 w 454211"/>
              <a:gd name="connsiteY5" fmla="*/ 2342776 h 234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11" h="2342776">
                <a:moveTo>
                  <a:pt x="107576" y="2342776"/>
                </a:moveTo>
                <a:lnTo>
                  <a:pt x="215153" y="2336800"/>
                </a:lnTo>
                <a:lnTo>
                  <a:pt x="454211" y="0"/>
                </a:lnTo>
                <a:lnTo>
                  <a:pt x="11953" y="0"/>
                </a:lnTo>
                <a:cubicBezTo>
                  <a:pt x="7969" y="711200"/>
                  <a:pt x="3984" y="1422400"/>
                  <a:pt x="0" y="2133600"/>
                </a:cubicBezTo>
                <a:lnTo>
                  <a:pt x="107576" y="2342776"/>
                </a:lnTo>
                <a:close/>
              </a:path>
            </a:pathLst>
          </a:custGeom>
          <a:gradFill>
            <a:gsLst>
              <a:gs pos="26000">
                <a:srgbClr val="FFC000"/>
              </a:gs>
              <a:gs pos="100000">
                <a:srgbClr val="F2F2F2">
                  <a:alpha val="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4" name="Rechteck 13"/>
          <p:cNvSpPr/>
          <p:nvPr/>
        </p:nvSpPr>
        <p:spPr>
          <a:xfrm>
            <a:off x="4122816" y="4502874"/>
            <a:ext cx="4996295" cy="139869"/>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grpSp>
        <p:nvGrpSpPr>
          <p:cNvPr id="24" name="Gruppieren 23"/>
          <p:cNvGrpSpPr/>
          <p:nvPr/>
        </p:nvGrpSpPr>
        <p:grpSpPr>
          <a:xfrm>
            <a:off x="4114776" y="2832388"/>
            <a:ext cx="1082493" cy="1684997"/>
            <a:chOff x="5898958" y="993305"/>
            <a:chExt cx="1539546" cy="2396440"/>
          </a:xfrm>
        </p:grpSpPr>
        <p:sp>
          <p:nvSpPr>
            <p:cNvPr id="25" name="Rechteck 24"/>
            <p:cNvSpPr/>
            <p:nvPr/>
          </p:nvSpPr>
          <p:spPr>
            <a:xfrm>
              <a:off x="6574409" y="993305"/>
              <a:ext cx="864095" cy="239336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6" name="Freihandform 25"/>
            <p:cNvSpPr/>
            <p:nvPr/>
          </p:nvSpPr>
          <p:spPr>
            <a:xfrm>
              <a:off x="6046739" y="2370667"/>
              <a:ext cx="649625" cy="1019078"/>
            </a:xfrm>
            <a:custGeom>
              <a:avLst/>
              <a:gdLst>
                <a:gd name="connsiteX0" fmla="*/ 437188 w 649625"/>
                <a:gd name="connsiteY0" fmla="*/ 1019078 h 1019078"/>
                <a:gd name="connsiteX1" fmla="*/ 446425 w 649625"/>
                <a:gd name="connsiteY1" fmla="*/ 791248 h 1019078"/>
                <a:gd name="connsiteX2" fmla="*/ 486449 w 649625"/>
                <a:gd name="connsiteY2" fmla="*/ 741988 h 1019078"/>
                <a:gd name="connsiteX3" fmla="*/ 569576 w 649625"/>
                <a:gd name="connsiteY3" fmla="*/ 729672 h 1019078"/>
                <a:gd name="connsiteX4" fmla="*/ 618837 w 649625"/>
                <a:gd name="connsiteY4" fmla="*/ 692727 h 1019078"/>
                <a:gd name="connsiteX5" fmla="*/ 637309 w 649625"/>
                <a:gd name="connsiteY5" fmla="*/ 606521 h 1019078"/>
                <a:gd name="connsiteX6" fmla="*/ 624994 w 649625"/>
                <a:gd name="connsiteY6" fmla="*/ 538788 h 1019078"/>
                <a:gd name="connsiteX7" fmla="*/ 600364 w 649625"/>
                <a:gd name="connsiteY7" fmla="*/ 486448 h 1019078"/>
                <a:gd name="connsiteX8" fmla="*/ 624994 w 649625"/>
                <a:gd name="connsiteY8" fmla="*/ 440266 h 1019078"/>
                <a:gd name="connsiteX9" fmla="*/ 649625 w 649625"/>
                <a:gd name="connsiteY9" fmla="*/ 397163 h 1019078"/>
                <a:gd name="connsiteX10" fmla="*/ 624994 w 649625"/>
                <a:gd name="connsiteY10" fmla="*/ 335588 h 1019078"/>
                <a:gd name="connsiteX11" fmla="*/ 535709 w 649625"/>
                <a:gd name="connsiteY11" fmla="*/ 295563 h 1019078"/>
                <a:gd name="connsiteX12" fmla="*/ 575734 w 649625"/>
                <a:gd name="connsiteY12" fmla="*/ 243224 h 1019078"/>
                <a:gd name="connsiteX13" fmla="*/ 508000 w 649625"/>
                <a:gd name="connsiteY13" fmla="*/ 175491 h 1019078"/>
                <a:gd name="connsiteX14" fmla="*/ 508000 w 649625"/>
                <a:gd name="connsiteY14" fmla="*/ 83127 h 1019078"/>
                <a:gd name="connsiteX15" fmla="*/ 446425 w 649625"/>
                <a:gd name="connsiteY15" fmla="*/ 80048 h 1019078"/>
                <a:gd name="connsiteX16" fmla="*/ 400243 w 649625"/>
                <a:gd name="connsiteY16" fmla="*/ 49260 h 1019078"/>
                <a:gd name="connsiteX17" fmla="*/ 329431 w 649625"/>
                <a:gd name="connsiteY17" fmla="*/ 0 h 1019078"/>
                <a:gd name="connsiteX18" fmla="*/ 264776 w 649625"/>
                <a:gd name="connsiteY18" fmla="*/ 18472 h 1019078"/>
                <a:gd name="connsiteX19" fmla="*/ 200122 w 649625"/>
                <a:gd name="connsiteY19" fmla="*/ 92363 h 1019078"/>
                <a:gd name="connsiteX20" fmla="*/ 86206 w 649625"/>
                <a:gd name="connsiteY20" fmla="*/ 138545 h 1019078"/>
                <a:gd name="connsiteX21" fmla="*/ 46182 w 649625"/>
                <a:gd name="connsiteY21" fmla="*/ 261697 h 1019078"/>
                <a:gd name="connsiteX22" fmla="*/ 61576 w 649625"/>
                <a:gd name="connsiteY22" fmla="*/ 372533 h 1019078"/>
                <a:gd name="connsiteX23" fmla="*/ 0 w 649625"/>
                <a:gd name="connsiteY23" fmla="*/ 421794 h 1019078"/>
                <a:gd name="connsiteX24" fmla="*/ 67734 w 649625"/>
                <a:gd name="connsiteY24" fmla="*/ 603442 h 1019078"/>
                <a:gd name="connsiteX25" fmla="*/ 144703 w 649625"/>
                <a:gd name="connsiteY25" fmla="*/ 741988 h 1019078"/>
                <a:gd name="connsiteX26" fmla="*/ 233988 w 649625"/>
                <a:gd name="connsiteY26" fmla="*/ 751224 h 1019078"/>
                <a:gd name="connsiteX27" fmla="*/ 317116 w 649625"/>
                <a:gd name="connsiteY27" fmla="*/ 754303 h 1019078"/>
                <a:gd name="connsiteX28" fmla="*/ 344825 w 649625"/>
                <a:gd name="connsiteY28" fmla="*/ 788169 h 1019078"/>
                <a:gd name="connsiteX29" fmla="*/ 341746 w 649625"/>
                <a:gd name="connsiteY29" fmla="*/ 1019078 h 1019078"/>
                <a:gd name="connsiteX30" fmla="*/ 437188 w 649625"/>
                <a:gd name="connsiteY30" fmla="*/ 1019078 h 101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9625" h="1019078">
                  <a:moveTo>
                    <a:pt x="437188" y="1019078"/>
                  </a:moveTo>
                  <a:lnTo>
                    <a:pt x="446425" y="791248"/>
                  </a:lnTo>
                  <a:lnTo>
                    <a:pt x="486449" y="741988"/>
                  </a:lnTo>
                  <a:lnTo>
                    <a:pt x="569576" y="729672"/>
                  </a:lnTo>
                  <a:lnTo>
                    <a:pt x="618837" y="692727"/>
                  </a:lnTo>
                  <a:lnTo>
                    <a:pt x="637309" y="606521"/>
                  </a:lnTo>
                  <a:lnTo>
                    <a:pt x="624994" y="538788"/>
                  </a:lnTo>
                  <a:lnTo>
                    <a:pt x="600364" y="486448"/>
                  </a:lnTo>
                  <a:lnTo>
                    <a:pt x="624994" y="440266"/>
                  </a:lnTo>
                  <a:lnTo>
                    <a:pt x="649625" y="397163"/>
                  </a:lnTo>
                  <a:lnTo>
                    <a:pt x="624994" y="335588"/>
                  </a:lnTo>
                  <a:lnTo>
                    <a:pt x="535709" y="295563"/>
                  </a:lnTo>
                  <a:lnTo>
                    <a:pt x="575734" y="243224"/>
                  </a:lnTo>
                  <a:lnTo>
                    <a:pt x="508000" y="175491"/>
                  </a:lnTo>
                  <a:lnTo>
                    <a:pt x="508000" y="83127"/>
                  </a:lnTo>
                  <a:lnTo>
                    <a:pt x="446425" y="80048"/>
                  </a:lnTo>
                  <a:lnTo>
                    <a:pt x="400243" y="49260"/>
                  </a:lnTo>
                  <a:lnTo>
                    <a:pt x="329431" y="0"/>
                  </a:lnTo>
                  <a:lnTo>
                    <a:pt x="264776" y="18472"/>
                  </a:lnTo>
                  <a:lnTo>
                    <a:pt x="200122" y="92363"/>
                  </a:lnTo>
                  <a:lnTo>
                    <a:pt x="86206" y="138545"/>
                  </a:lnTo>
                  <a:lnTo>
                    <a:pt x="46182" y="261697"/>
                  </a:lnTo>
                  <a:lnTo>
                    <a:pt x="61576" y="372533"/>
                  </a:lnTo>
                  <a:lnTo>
                    <a:pt x="0" y="421794"/>
                  </a:lnTo>
                  <a:lnTo>
                    <a:pt x="67734" y="603442"/>
                  </a:lnTo>
                  <a:lnTo>
                    <a:pt x="144703" y="741988"/>
                  </a:lnTo>
                  <a:lnTo>
                    <a:pt x="233988" y="751224"/>
                  </a:lnTo>
                  <a:lnTo>
                    <a:pt x="317116" y="754303"/>
                  </a:lnTo>
                  <a:lnTo>
                    <a:pt x="344825" y="788169"/>
                  </a:lnTo>
                  <a:cubicBezTo>
                    <a:pt x="343799" y="865139"/>
                    <a:pt x="342772" y="942108"/>
                    <a:pt x="341746" y="1019078"/>
                  </a:cubicBezTo>
                  <a:lnTo>
                    <a:pt x="437188" y="1019078"/>
                  </a:lnTo>
                  <a:close/>
                </a:path>
              </a:pathLst>
            </a:cu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7" name="Freihandform 26"/>
            <p:cNvSpPr/>
            <p:nvPr/>
          </p:nvSpPr>
          <p:spPr>
            <a:xfrm>
              <a:off x="6411562" y="3083406"/>
              <a:ext cx="523394" cy="304800"/>
            </a:xfrm>
            <a:custGeom>
              <a:avLst/>
              <a:gdLst>
                <a:gd name="connsiteX0" fmla="*/ 474133 w 523394"/>
                <a:gd name="connsiteY0" fmla="*/ 304800 h 304800"/>
                <a:gd name="connsiteX1" fmla="*/ 492606 w 523394"/>
                <a:gd name="connsiteY1" fmla="*/ 249381 h 304800"/>
                <a:gd name="connsiteX2" fmla="*/ 492606 w 523394"/>
                <a:gd name="connsiteY2" fmla="*/ 218594 h 304800"/>
                <a:gd name="connsiteX3" fmla="*/ 486449 w 523394"/>
                <a:gd name="connsiteY3" fmla="*/ 181648 h 304800"/>
                <a:gd name="connsiteX4" fmla="*/ 523394 w 523394"/>
                <a:gd name="connsiteY4" fmla="*/ 166254 h 304800"/>
                <a:gd name="connsiteX5" fmla="*/ 504921 w 523394"/>
                <a:gd name="connsiteY5" fmla="*/ 129309 h 304800"/>
                <a:gd name="connsiteX6" fmla="*/ 458739 w 523394"/>
                <a:gd name="connsiteY6" fmla="*/ 86206 h 304800"/>
                <a:gd name="connsiteX7" fmla="*/ 449503 w 523394"/>
                <a:gd name="connsiteY7" fmla="*/ 12315 h 304800"/>
                <a:gd name="connsiteX8" fmla="*/ 391006 w 523394"/>
                <a:gd name="connsiteY8" fmla="*/ 12315 h 304800"/>
                <a:gd name="connsiteX9" fmla="*/ 326352 w 523394"/>
                <a:gd name="connsiteY9" fmla="*/ 30787 h 304800"/>
                <a:gd name="connsiteX10" fmla="*/ 255539 w 523394"/>
                <a:gd name="connsiteY10" fmla="*/ 0 h 304800"/>
                <a:gd name="connsiteX11" fmla="*/ 203200 w 523394"/>
                <a:gd name="connsiteY11" fmla="*/ 52339 h 304800"/>
                <a:gd name="connsiteX12" fmla="*/ 135467 w 523394"/>
                <a:gd name="connsiteY12" fmla="*/ 61575 h 304800"/>
                <a:gd name="connsiteX13" fmla="*/ 163176 w 523394"/>
                <a:gd name="connsiteY13" fmla="*/ 120072 h 304800"/>
                <a:gd name="connsiteX14" fmla="*/ 104679 w 523394"/>
                <a:gd name="connsiteY14" fmla="*/ 132387 h 304800"/>
                <a:gd name="connsiteX15" fmla="*/ 52339 w 523394"/>
                <a:gd name="connsiteY15" fmla="*/ 138545 h 304800"/>
                <a:gd name="connsiteX16" fmla="*/ 67733 w 523394"/>
                <a:gd name="connsiteY16" fmla="*/ 200121 h 304800"/>
                <a:gd name="connsiteX17" fmla="*/ 0 w 523394"/>
                <a:gd name="connsiteY17" fmla="*/ 206278 h 304800"/>
                <a:gd name="connsiteX18" fmla="*/ 0 w 523394"/>
                <a:gd name="connsiteY18" fmla="*/ 206278 h 304800"/>
                <a:gd name="connsiteX19" fmla="*/ 49261 w 523394"/>
                <a:gd name="connsiteY19" fmla="*/ 264775 h 304800"/>
                <a:gd name="connsiteX20" fmla="*/ 61576 w 523394"/>
                <a:gd name="connsiteY20" fmla="*/ 295563 h 304800"/>
                <a:gd name="connsiteX21" fmla="*/ 474133 w 523394"/>
                <a:gd name="connsiteY21"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3394" h="304800">
                  <a:moveTo>
                    <a:pt x="474133" y="304800"/>
                  </a:moveTo>
                  <a:lnTo>
                    <a:pt x="492606" y="249381"/>
                  </a:lnTo>
                  <a:lnTo>
                    <a:pt x="492606" y="218594"/>
                  </a:lnTo>
                  <a:lnTo>
                    <a:pt x="486449" y="181648"/>
                  </a:lnTo>
                  <a:lnTo>
                    <a:pt x="523394" y="166254"/>
                  </a:lnTo>
                  <a:lnTo>
                    <a:pt x="504921" y="129309"/>
                  </a:lnTo>
                  <a:lnTo>
                    <a:pt x="458739" y="86206"/>
                  </a:lnTo>
                  <a:lnTo>
                    <a:pt x="449503" y="12315"/>
                  </a:lnTo>
                  <a:lnTo>
                    <a:pt x="391006" y="12315"/>
                  </a:lnTo>
                  <a:lnTo>
                    <a:pt x="326352" y="30787"/>
                  </a:lnTo>
                  <a:lnTo>
                    <a:pt x="255539" y="0"/>
                  </a:lnTo>
                  <a:lnTo>
                    <a:pt x="203200" y="52339"/>
                  </a:lnTo>
                  <a:lnTo>
                    <a:pt x="135467" y="61575"/>
                  </a:lnTo>
                  <a:lnTo>
                    <a:pt x="163176" y="120072"/>
                  </a:lnTo>
                  <a:lnTo>
                    <a:pt x="104679" y="132387"/>
                  </a:lnTo>
                  <a:lnTo>
                    <a:pt x="52339" y="138545"/>
                  </a:lnTo>
                  <a:lnTo>
                    <a:pt x="67733" y="200121"/>
                  </a:lnTo>
                  <a:lnTo>
                    <a:pt x="0" y="206278"/>
                  </a:lnTo>
                  <a:lnTo>
                    <a:pt x="0" y="206278"/>
                  </a:lnTo>
                  <a:lnTo>
                    <a:pt x="49261" y="264775"/>
                  </a:lnTo>
                  <a:lnTo>
                    <a:pt x="61576" y="295563"/>
                  </a:lnTo>
                  <a:lnTo>
                    <a:pt x="474133" y="304800"/>
                  </a:lnTo>
                  <a:close/>
                </a:path>
              </a:pathLst>
            </a:cu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8" name="Freihandform 27"/>
            <p:cNvSpPr/>
            <p:nvPr/>
          </p:nvSpPr>
          <p:spPr>
            <a:xfrm>
              <a:off x="5898958" y="2324485"/>
              <a:ext cx="581890" cy="1062182"/>
            </a:xfrm>
            <a:custGeom>
              <a:avLst/>
              <a:gdLst>
                <a:gd name="connsiteX0" fmla="*/ 166254 w 581890"/>
                <a:gd name="connsiteY0" fmla="*/ 1062182 h 1062182"/>
                <a:gd name="connsiteX1" fmla="*/ 267854 w 581890"/>
                <a:gd name="connsiteY1" fmla="*/ 1062182 h 1062182"/>
                <a:gd name="connsiteX2" fmla="*/ 261697 w 581890"/>
                <a:gd name="connsiteY2" fmla="*/ 772776 h 1062182"/>
                <a:gd name="connsiteX3" fmla="*/ 314036 w 581890"/>
                <a:gd name="connsiteY3" fmla="*/ 714279 h 1062182"/>
                <a:gd name="connsiteX4" fmla="*/ 372533 w 581890"/>
                <a:gd name="connsiteY4" fmla="*/ 723515 h 1062182"/>
                <a:gd name="connsiteX5" fmla="*/ 434109 w 581890"/>
                <a:gd name="connsiteY5" fmla="*/ 720436 h 1062182"/>
                <a:gd name="connsiteX6" fmla="*/ 455660 w 581890"/>
                <a:gd name="connsiteY6" fmla="*/ 661939 h 1062182"/>
                <a:gd name="connsiteX7" fmla="*/ 446424 w 581890"/>
                <a:gd name="connsiteY7" fmla="*/ 603442 h 1062182"/>
                <a:gd name="connsiteX8" fmla="*/ 514157 w 581890"/>
                <a:gd name="connsiteY8" fmla="*/ 554182 h 1062182"/>
                <a:gd name="connsiteX9" fmla="*/ 535709 w 581890"/>
                <a:gd name="connsiteY9" fmla="*/ 520315 h 1062182"/>
                <a:gd name="connsiteX10" fmla="*/ 538787 w 581890"/>
                <a:gd name="connsiteY10" fmla="*/ 427951 h 1062182"/>
                <a:gd name="connsiteX11" fmla="*/ 557260 w 581890"/>
                <a:gd name="connsiteY11" fmla="*/ 387927 h 1062182"/>
                <a:gd name="connsiteX12" fmla="*/ 544945 w 581890"/>
                <a:gd name="connsiteY12" fmla="*/ 314036 h 1062182"/>
                <a:gd name="connsiteX13" fmla="*/ 581890 w 581890"/>
                <a:gd name="connsiteY13" fmla="*/ 261697 h 1062182"/>
                <a:gd name="connsiteX14" fmla="*/ 572654 w 581890"/>
                <a:gd name="connsiteY14" fmla="*/ 200121 h 1062182"/>
                <a:gd name="connsiteX15" fmla="*/ 483369 w 581890"/>
                <a:gd name="connsiteY15" fmla="*/ 150860 h 1062182"/>
                <a:gd name="connsiteX16" fmla="*/ 440266 w 581890"/>
                <a:gd name="connsiteY16" fmla="*/ 86206 h 1062182"/>
                <a:gd name="connsiteX17" fmla="*/ 387927 w 581890"/>
                <a:gd name="connsiteY17" fmla="*/ 92363 h 1062182"/>
                <a:gd name="connsiteX18" fmla="*/ 341745 w 581890"/>
                <a:gd name="connsiteY18" fmla="*/ 21551 h 1062182"/>
                <a:gd name="connsiteX19" fmla="*/ 301721 w 581890"/>
                <a:gd name="connsiteY19" fmla="*/ 0 h 1062182"/>
                <a:gd name="connsiteX20" fmla="*/ 246303 w 581890"/>
                <a:gd name="connsiteY20" fmla="*/ 12315 h 1062182"/>
                <a:gd name="connsiteX21" fmla="*/ 193963 w 581890"/>
                <a:gd name="connsiteY21" fmla="*/ 46182 h 1062182"/>
                <a:gd name="connsiteX22" fmla="*/ 116994 w 581890"/>
                <a:gd name="connsiteY22" fmla="*/ 3079 h 1062182"/>
                <a:gd name="connsiteX23" fmla="*/ 67733 w 581890"/>
                <a:gd name="connsiteY23" fmla="*/ 27709 h 1062182"/>
                <a:gd name="connsiteX24" fmla="*/ 64654 w 581890"/>
                <a:gd name="connsiteY24" fmla="*/ 73891 h 1062182"/>
                <a:gd name="connsiteX25" fmla="*/ 9236 w 581890"/>
                <a:gd name="connsiteY25" fmla="*/ 70812 h 1062182"/>
                <a:gd name="connsiteX26" fmla="*/ 0 w 581890"/>
                <a:gd name="connsiteY26" fmla="*/ 658860 h 1062182"/>
                <a:gd name="connsiteX27" fmla="*/ 52339 w 581890"/>
                <a:gd name="connsiteY27" fmla="*/ 646545 h 1062182"/>
                <a:gd name="connsiteX28" fmla="*/ 116994 w 581890"/>
                <a:gd name="connsiteY28" fmla="*/ 720436 h 1062182"/>
                <a:gd name="connsiteX29" fmla="*/ 157018 w 581890"/>
                <a:gd name="connsiteY29" fmla="*/ 769697 h 1062182"/>
                <a:gd name="connsiteX30" fmla="*/ 169333 w 581890"/>
                <a:gd name="connsiteY30" fmla="*/ 877454 h 1062182"/>
                <a:gd name="connsiteX31" fmla="*/ 166254 w 581890"/>
                <a:gd name="connsiteY31" fmla="*/ 1062182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1890" h="1062182">
                  <a:moveTo>
                    <a:pt x="166254" y="1062182"/>
                  </a:moveTo>
                  <a:lnTo>
                    <a:pt x="267854" y="1062182"/>
                  </a:lnTo>
                  <a:lnTo>
                    <a:pt x="261697" y="772776"/>
                  </a:lnTo>
                  <a:lnTo>
                    <a:pt x="314036" y="714279"/>
                  </a:lnTo>
                  <a:lnTo>
                    <a:pt x="372533" y="723515"/>
                  </a:lnTo>
                  <a:lnTo>
                    <a:pt x="434109" y="720436"/>
                  </a:lnTo>
                  <a:lnTo>
                    <a:pt x="455660" y="661939"/>
                  </a:lnTo>
                  <a:lnTo>
                    <a:pt x="446424" y="603442"/>
                  </a:lnTo>
                  <a:lnTo>
                    <a:pt x="514157" y="554182"/>
                  </a:lnTo>
                  <a:lnTo>
                    <a:pt x="535709" y="520315"/>
                  </a:lnTo>
                  <a:lnTo>
                    <a:pt x="538787" y="427951"/>
                  </a:lnTo>
                  <a:lnTo>
                    <a:pt x="557260" y="387927"/>
                  </a:lnTo>
                  <a:lnTo>
                    <a:pt x="544945" y="314036"/>
                  </a:lnTo>
                  <a:lnTo>
                    <a:pt x="581890" y="261697"/>
                  </a:lnTo>
                  <a:lnTo>
                    <a:pt x="572654" y="200121"/>
                  </a:lnTo>
                  <a:lnTo>
                    <a:pt x="483369" y="150860"/>
                  </a:lnTo>
                  <a:lnTo>
                    <a:pt x="440266" y="86206"/>
                  </a:lnTo>
                  <a:lnTo>
                    <a:pt x="387927" y="92363"/>
                  </a:lnTo>
                  <a:lnTo>
                    <a:pt x="341745" y="21551"/>
                  </a:lnTo>
                  <a:lnTo>
                    <a:pt x="301721" y="0"/>
                  </a:lnTo>
                  <a:lnTo>
                    <a:pt x="246303" y="12315"/>
                  </a:lnTo>
                  <a:lnTo>
                    <a:pt x="193963" y="46182"/>
                  </a:lnTo>
                  <a:lnTo>
                    <a:pt x="116994" y="3079"/>
                  </a:lnTo>
                  <a:lnTo>
                    <a:pt x="67733" y="27709"/>
                  </a:lnTo>
                  <a:lnTo>
                    <a:pt x="64654" y="73891"/>
                  </a:lnTo>
                  <a:lnTo>
                    <a:pt x="9236" y="70812"/>
                  </a:lnTo>
                  <a:lnTo>
                    <a:pt x="0" y="658860"/>
                  </a:lnTo>
                  <a:lnTo>
                    <a:pt x="52339" y="646545"/>
                  </a:lnTo>
                  <a:lnTo>
                    <a:pt x="116994" y="720436"/>
                  </a:lnTo>
                  <a:lnTo>
                    <a:pt x="157018" y="769697"/>
                  </a:lnTo>
                  <a:lnTo>
                    <a:pt x="169333" y="877454"/>
                  </a:lnTo>
                  <a:cubicBezTo>
                    <a:pt x="168307" y="939030"/>
                    <a:pt x="167280" y="1000606"/>
                    <a:pt x="166254" y="1062182"/>
                  </a:cubicBez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grpSp>
      <p:sp>
        <p:nvSpPr>
          <p:cNvPr id="51" name="Textplatzhalter 8"/>
          <p:cNvSpPr>
            <a:spLocks noGrp="1"/>
          </p:cNvSpPr>
          <p:nvPr>
            <p:ph type="body" sz="quarter" idx="11"/>
          </p:nvPr>
        </p:nvSpPr>
        <p:spPr>
          <a:xfrm>
            <a:off x="521550" y="2578974"/>
            <a:ext cx="3295573" cy="273447"/>
          </a:xfrm>
          <a:prstGeom prst="rect">
            <a:avLst/>
          </a:prstGeom>
        </p:spPr>
        <p:txBody>
          <a:bodyPr wrap="square" lIns="87922" tIns="43961" rIns="87922" bIns="43961">
            <a:spAutoFit/>
          </a:bodyPr>
          <a:lstStyle/>
          <a:p>
            <a:pPr marL="0" indent="0">
              <a:buNone/>
            </a:pPr>
            <a:r>
              <a:rPr lang="en-GB" sz="1200" b="1" dirty="0"/>
              <a:t>AT THE BUILDING</a:t>
            </a:r>
          </a:p>
        </p:txBody>
      </p:sp>
      <p:sp>
        <p:nvSpPr>
          <p:cNvPr id="3" name="Titel 2"/>
          <p:cNvSpPr>
            <a:spLocks noGrp="1"/>
          </p:cNvSpPr>
          <p:nvPr>
            <p:ph type="title"/>
          </p:nvPr>
        </p:nvSpPr>
        <p:spPr/>
        <p:txBody>
          <a:bodyPr/>
          <a:lstStyle/>
          <a:p>
            <a:r>
              <a:rPr lang="en-GB" sz="1400" dirty="0"/>
              <a:t>Fundamentals of floodlighting –</a:t>
            </a:r>
            <a:br>
              <a:rPr dirty="0"/>
            </a:br>
            <a:r>
              <a:rPr lang="en-GB" sz="1400" dirty="0"/>
              <a:t>Accents</a:t>
            </a:r>
          </a:p>
        </p:txBody>
      </p:sp>
      <p:sp>
        <p:nvSpPr>
          <p:cNvPr id="52" name="Textplatzhalter 8"/>
          <p:cNvSpPr>
            <a:spLocks noGrp="1"/>
          </p:cNvSpPr>
          <p:nvPr>
            <p:ph type="body" sz="quarter" idx="13"/>
          </p:nvPr>
        </p:nvSpPr>
        <p:spPr>
          <a:xfrm>
            <a:off x="521550" y="1052832"/>
            <a:ext cx="3295573" cy="273447"/>
          </a:xfrm>
          <a:prstGeom prst="rect">
            <a:avLst/>
          </a:prstGeom>
        </p:spPr>
        <p:txBody>
          <a:bodyPr wrap="square" lIns="87922" tIns="43961" rIns="87922" bIns="43961">
            <a:spAutoFit/>
          </a:bodyPr>
          <a:lstStyle/>
          <a:p>
            <a:pPr marL="0" indent="0">
              <a:buNone/>
            </a:pPr>
            <a:r>
              <a:rPr lang="en-GB" sz="1200" b="1" dirty="0">
                <a:solidFill>
                  <a:schemeClr val="tx1"/>
                </a:solidFill>
              </a:rPr>
              <a:t>From close-up</a:t>
            </a:r>
          </a:p>
        </p:txBody>
      </p:sp>
      <p:sp>
        <p:nvSpPr>
          <p:cNvPr id="11" name="Textplatzhalter 8"/>
          <p:cNvSpPr>
            <a:spLocks noGrp="1"/>
          </p:cNvSpPr>
          <p:nvPr>
            <p:ph type="body" sz="quarter" idx="4294967295"/>
          </p:nvPr>
        </p:nvSpPr>
        <p:spPr>
          <a:xfrm>
            <a:off x="557365" y="2845192"/>
            <a:ext cx="3295650" cy="1529175"/>
          </a:xfrm>
          <a:prstGeom prst="rect">
            <a:avLst/>
          </a:prstGeom>
        </p:spPr>
        <p:txBody>
          <a:bodyPr wrap="square" lIns="87922" tIns="43961" rIns="87922" bIns="43961">
            <a:spAutoFit/>
          </a:bodyPr>
          <a:lstStyle/>
          <a:p>
            <a:r>
              <a:rPr lang="en-GB" sz="1200" dirty="0">
                <a:solidFill>
                  <a:schemeClr val="tx1"/>
                </a:solidFill>
              </a:rPr>
              <a:t>Wall structures become visible and gain depth</a:t>
            </a:r>
          </a:p>
          <a:p>
            <a:r>
              <a:rPr lang="en-GB" sz="1200" dirty="0">
                <a:solidFill>
                  <a:schemeClr val="tx1"/>
                </a:solidFill>
              </a:rPr>
              <a:t>Very 3-dimensional</a:t>
            </a:r>
          </a:p>
          <a:p>
            <a:r>
              <a:rPr lang="en-GB" sz="1200" dirty="0">
                <a:solidFill>
                  <a:schemeClr val="tx1"/>
                </a:solidFill>
              </a:rPr>
              <a:t>Very theatrical, a "Halloween" impact</a:t>
            </a:r>
          </a:p>
          <a:p>
            <a:r>
              <a:rPr lang="en-GB" sz="1200" dirty="0">
                <a:solidFill>
                  <a:schemeClr val="tx1"/>
                </a:solidFill>
              </a:rPr>
              <a:t>Smooth facade without applied objects. </a:t>
            </a:r>
          </a:p>
          <a:p>
            <a:r>
              <a:rPr lang="en-GB" sz="1200" dirty="0">
                <a:solidFill>
                  <a:schemeClr val="tx1"/>
                </a:solidFill>
              </a:rPr>
              <a:t>More for medium and far effect</a:t>
            </a:r>
          </a:p>
        </p:txBody>
      </p:sp>
      <p:sp>
        <p:nvSpPr>
          <p:cNvPr id="9" name="Textplatzhalter 8"/>
          <p:cNvSpPr>
            <a:spLocks noGrp="1"/>
          </p:cNvSpPr>
          <p:nvPr>
            <p:ph type="body" sz="quarter" idx="4294967295"/>
          </p:nvPr>
        </p:nvSpPr>
        <p:spPr>
          <a:xfrm>
            <a:off x="539551" y="1273175"/>
            <a:ext cx="3323655" cy="1122910"/>
          </a:xfrm>
          <a:prstGeom prst="rect">
            <a:avLst/>
          </a:prstGeom>
        </p:spPr>
        <p:txBody>
          <a:bodyPr wrap="square" lIns="87922" tIns="43961" rIns="87922" bIns="43961">
            <a:spAutoFit/>
          </a:bodyPr>
          <a:lstStyle/>
          <a:p>
            <a:r>
              <a:rPr lang="en-GB" sz="1200" dirty="0">
                <a:solidFill>
                  <a:schemeClr val="tx1"/>
                </a:solidFill>
              </a:rPr>
              <a:t>Emphasising of details, e.g. clocks, figures and ledges </a:t>
            </a:r>
          </a:p>
          <a:p>
            <a:r>
              <a:rPr lang="en-GB" sz="1200" dirty="0">
                <a:solidFill>
                  <a:schemeClr val="tx1"/>
                </a:solidFill>
              </a:rPr>
              <a:t>Distance effect possible</a:t>
            </a:r>
          </a:p>
          <a:p>
            <a:r>
              <a:rPr lang="en-GB" sz="1200" dirty="0">
                <a:solidFill>
                  <a:schemeClr val="tx1"/>
                </a:solidFill>
              </a:rPr>
              <a:t>Usually upper building sections</a:t>
            </a:r>
          </a:p>
          <a:p>
            <a:endParaRPr lang="en-GB" sz="1200" dirty="0">
              <a:solidFill>
                <a:schemeClr val="tx1"/>
              </a:solidFill>
            </a:endParaRPr>
          </a:p>
        </p:txBody>
      </p:sp>
      <p:sp>
        <p:nvSpPr>
          <p:cNvPr id="13" name="Rechteck 12"/>
          <p:cNvSpPr/>
          <p:nvPr/>
        </p:nvSpPr>
        <p:spPr>
          <a:xfrm>
            <a:off x="4125237" y="2323332"/>
            <a:ext cx="4996295" cy="139869"/>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grpSp>
        <p:nvGrpSpPr>
          <p:cNvPr id="19" name="Gruppieren 18"/>
          <p:cNvGrpSpPr/>
          <p:nvPr/>
        </p:nvGrpSpPr>
        <p:grpSpPr>
          <a:xfrm>
            <a:off x="4125237" y="640499"/>
            <a:ext cx="1082493" cy="1684997"/>
            <a:chOff x="5898958" y="993305"/>
            <a:chExt cx="1539546" cy="2396440"/>
          </a:xfrm>
        </p:grpSpPr>
        <p:sp>
          <p:nvSpPr>
            <p:cNvPr id="20" name="Rechteck 19"/>
            <p:cNvSpPr/>
            <p:nvPr/>
          </p:nvSpPr>
          <p:spPr>
            <a:xfrm>
              <a:off x="6574409" y="993305"/>
              <a:ext cx="864095" cy="239336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1" name="Freihandform 20"/>
            <p:cNvSpPr/>
            <p:nvPr/>
          </p:nvSpPr>
          <p:spPr>
            <a:xfrm>
              <a:off x="6046739" y="2370667"/>
              <a:ext cx="649625" cy="1019078"/>
            </a:xfrm>
            <a:custGeom>
              <a:avLst/>
              <a:gdLst>
                <a:gd name="connsiteX0" fmla="*/ 437188 w 649625"/>
                <a:gd name="connsiteY0" fmla="*/ 1019078 h 1019078"/>
                <a:gd name="connsiteX1" fmla="*/ 446425 w 649625"/>
                <a:gd name="connsiteY1" fmla="*/ 791248 h 1019078"/>
                <a:gd name="connsiteX2" fmla="*/ 486449 w 649625"/>
                <a:gd name="connsiteY2" fmla="*/ 741988 h 1019078"/>
                <a:gd name="connsiteX3" fmla="*/ 569576 w 649625"/>
                <a:gd name="connsiteY3" fmla="*/ 729672 h 1019078"/>
                <a:gd name="connsiteX4" fmla="*/ 618837 w 649625"/>
                <a:gd name="connsiteY4" fmla="*/ 692727 h 1019078"/>
                <a:gd name="connsiteX5" fmla="*/ 637309 w 649625"/>
                <a:gd name="connsiteY5" fmla="*/ 606521 h 1019078"/>
                <a:gd name="connsiteX6" fmla="*/ 624994 w 649625"/>
                <a:gd name="connsiteY6" fmla="*/ 538788 h 1019078"/>
                <a:gd name="connsiteX7" fmla="*/ 600364 w 649625"/>
                <a:gd name="connsiteY7" fmla="*/ 486448 h 1019078"/>
                <a:gd name="connsiteX8" fmla="*/ 624994 w 649625"/>
                <a:gd name="connsiteY8" fmla="*/ 440266 h 1019078"/>
                <a:gd name="connsiteX9" fmla="*/ 649625 w 649625"/>
                <a:gd name="connsiteY9" fmla="*/ 397163 h 1019078"/>
                <a:gd name="connsiteX10" fmla="*/ 624994 w 649625"/>
                <a:gd name="connsiteY10" fmla="*/ 335588 h 1019078"/>
                <a:gd name="connsiteX11" fmla="*/ 535709 w 649625"/>
                <a:gd name="connsiteY11" fmla="*/ 295563 h 1019078"/>
                <a:gd name="connsiteX12" fmla="*/ 575734 w 649625"/>
                <a:gd name="connsiteY12" fmla="*/ 243224 h 1019078"/>
                <a:gd name="connsiteX13" fmla="*/ 508000 w 649625"/>
                <a:gd name="connsiteY13" fmla="*/ 175491 h 1019078"/>
                <a:gd name="connsiteX14" fmla="*/ 508000 w 649625"/>
                <a:gd name="connsiteY14" fmla="*/ 83127 h 1019078"/>
                <a:gd name="connsiteX15" fmla="*/ 446425 w 649625"/>
                <a:gd name="connsiteY15" fmla="*/ 80048 h 1019078"/>
                <a:gd name="connsiteX16" fmla="*/ 400243 w 649625"/>
                <a:gd name="connsiteY16" fmla="*/ 49260 h 1019078"/>
                <a:gd name="connsiteX17" fmla="*/ 329431 w 649625"/>
                <a:gd name="connsiteY17" fmla="*/ 0 h 1019078"/>
                <a:gd name="connsiteX18" fmla="*/ 264776 w 649625"/>
                <a:gd name="connsiteY18" fmla="*/ 18472 h 1019078"/>
                <a:gd name="connsiteX19" fmla="*/ 200122 w 649625"/>
                <a:gd name="connsiteY19" fmla="*/ 92363 h 1019078"/>
                <a:gd name="connsiteX20" fmla="*/ 86206 w 649625"/>
                <a:gd name="connsiteY20" fmla="*/ 138545 h 1019078"/>
                <a:gd name="connsiteX21" fmla="*/ 46182 w 649625"/>
                <a:gd name="connsiteY21" fmla="*/ 261697 h 1019078"/>
                <a:gd name="connsiteX22" fmla="*/ 61576 w 649625"/>
                <a:gd name="connsiteY22" fmla="*/ 372533 h 1019078"/>
                <a:gd name="connsiteX23" fmla="*/ 0 w 649625"/>
                <a:gd name="connsiteY23" fmla="*/ 421794 h 1019078"/>
                <a:gd name="connsiteX24" fmla="*/ 67734 w 649625"/>
                <a:gd name="connsiteY24" fmla="*/ 603442 h 1019078"/>
                <a:gd name="connsiteX25" fmla="*/ 144703 w 649625"/>
                <a:gd name="connsiteY25" fmla="*/ 741988 h 1019078"/>
                <a:gd name="connsiteX26" fmla="*/ 233988 w 649625"/>
                <a:gd name="connsiteY26" fmla="*/ 751224 h 1019078"/>
                <a:gd name="connsiteX27" fmla="*/ 317116 w 649625"/>
                <a:gd name="connsiteY27" fmla="*/ 754303 h 1019078"/>
                <a:gd name="connsiteX28" fmla="*/ 344825 w 649625"/>
                <a:gd name="connsiteY28" fmla="*/ 788169 h 1019078"/>
                <a:gd name="connsiteX29" fmla="*/ 341746 w 649625"/>
                <a:gd name="connsiteY29" fmla="*/ 1019078 h 1019078"/>
                <a:gd name="connsiteX30" fmla="*/ 437188 w 649625"/>
                <a:gd name="connsiteY30" fmla="*/ 1019078 h 101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9625" h="1019078">
                  <a:moveTo>
                    <a:pt x="437188" y="1019078"/>
                  </a:moveTo>
                  <a:lnTo>
                    <a:pt x="446425" y="791248"/>
                  </a:lnTo>
                  <a:lnTo>
                    <a:pt x="486449" y="741988"/>
                  </a:lnTo>
                  <a:lnTo>
                    <a:pt x="569576" y="729672"/>
                  </a:lnTo>
                  <a:lnTo>
                    <a:pt x="618837" y="692727"/>
                  </a:lnTo>
                  <a:lnTo>
                    <a:pt x="637309" y="606521"/>
                  </a:lnTo>
                  <a:lnTo>
                    <a:pt x="624994" y="538788"/>
                  </a:lnTo>
                  <a:lnTo>
                    <a:pt x="600364" y="486448"/>
                  </a:lnTo>
                  <a:lnTo>
                    <a:pt x="624994" y="440266"/>
                  </a:lnTo>
                  <a:lnTo>
                    <a:pt x="649625" y="397163"/>
                  </a:lnTo>
                  <a:lnTo>
                    <a:pt x="624994" y="335588"/>
                  </a:lnTo>
                  <a:lnTo>
                    <a:pt x="535709" y="295563"/>
                  </a:lnTo>
                  <a:lnTo>
                    <a:pt x="575734" y="243224"/>
                  </a:lnTo>
                  <a:lnTo>
                    <a:pt x="508000" y="175491"/>
                  </a:lnTo>
                  <a:lnTo>
                    <a:pt x="508000" y="83127"/>
                  </a:lnTo>
                  <a:lnTo>
                    <a:pt x="446425" y="80048"/>
                  </a:lnTo>
                  <a:lnTo>
                    <a:pt x="400243" y="49260"/>
                  </a:lnTo>
                  <a:lnTo>
                    <a:pt x="329431" y="0"/>
                  </a:lnTo>
                  <a:lnTo>
                    <a:pt x="264776" y="18472"/>
                  </a:lnTo>
                  <a:lnTo>
                    <a:pt x="200122" y="92363"/>
                  </a:lnTo>
                  <a:lnTo>
                    <a:pt x="86206" y="138545"/>
                  </a:lnTo>
                  <a:lnTo>
                    <a:pt x="46182" y="261697"/>
                  </a:lnTo>
                  <a:lnTo>
                    <a:pt x="61576" y="372533"/>
                  </a:lnTo>
                  <a:lnTo>
                    <a:pt x="0" y="421794"/>
                  </a:lnTo>
                  <a:lnTo>
                    <a:pt x="67734" y="603442"/>
                  </a:lnTo>
                  <a:lnTo>
                    <a:pt x="144703" y="741988"/>
                  </a:lnTo>
                  <a:lnTo>
                    <a:pt x="233988" y="751224"/>
                  </a:lnTo>
                  <a:lnTo>
                    <a:pt x="317116" y="754303"/>
                  </a:lnTo>
                  <a:lnTo>
                    <a:pt x="344825" y="788169"/>
                  </a:lnTo>
                  <a:cubicBezTo>
                    <a:pt x="343799" y="865139"/>
                    <a:pt x="342772" y="942108"/>
                    <a:pt x="341746" y="1019078"/>
                  </a:cubicBezTo>
                  <a:lnTo>
                    <a:pt x="437188" y="1019078"/>
                  </a:lnTo>
                  <a:close/>
                </a:path>
              </a:pathLst>
            </a:cu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2" name="Freihandform 21"/>
            <p:cNvSpPr/>
            <p:nvPr/>
          </p:nvSpPr>
          <p:spPr>
            <a:xfrm>
              <a:off x="6411562" y="3083406"/>
              <a:ext cx="523394" cy="304800"/>
            </a:xfrm>
            <a:custGeom>
              <a:avLst/>
              <a:gdLst>
                <a:gd name="connsiteX0" fmla="*/ 474133 w 523394"/>
                <a:gd name="connsiteY0" fmla="*/ 304800 h 304800"/>
                <a:gd name="connsiteX1" fmla="*/ 492606 w 523394"/>
                <a:gd name="connsiteY1" fmla="*/ 249381 h 304800"/>
                <a:gd name="connsiteX2" fmla="*/ 492606 w 523394"/>
                <a:gd name="connsiteY2" fmla="*/ 218594 h 304800"/>
                <a:gd name="connsiteX3" fmla="*/ 486449 w 523394"/>
                <a:gd name="connsiteY3" fmla="*/ 181648 h 304800"/>
                <a:gd name="connsiteX4" fmla="*/ 523394 w 523394"/>
                <a:gd name="connsiteY4" fmla="*/ 166254 h 304800"/>
                <a:gd name="connsiteX5" fmla="*/ 504921 w 523394"/>
                <a:gd name="connsiteY5" fmla="*/ 129309 h 304800"/>
                <a:gd name="connsiteX6" fmla="*/ 458739 w 523394"/>
                <a:gd name="connsiteY6" fmla="*/ 86206 h 304800"/>
                <a:gd name="connsiteX7" fmla="*/ 449503 w 523394"/>
                <a:gd name="connsiteY7" fmla="*/ 12315 h 304800"/>
                <a:gd name="connsiteX8" fmla="*/ 391006 w 523394"/>
                <a:gd name="connsiteY8" fmla="*/ 12315 h 304800"/>
                <a:gd name="connsiteX9" fmla="*/ 326352 w 523394"/>
                <a:gd name="connsiteY9" fmla="*/ 30787 h 304800"/>
                <a:gd name="connsiteX10" fmla="*/ 255539 w 523394"/>
                <a:gd name="connsiteY10" fmla="*/ 0 h 304800"/>
                <a:gd name="connsiteX11" fmla="*/ 203200 w 523394"/>
                <a:gd name="connsiteY11" fmla="*/ 52339 h 304800"/>
                <a:gd name="connsiteX12" fmla="*/ 135467 w 523394"/>
                <a:gd name="connsiteY12" fmla="*/ 61575 h 304800"/>
                <a:gd name="connsiteX13" fmla="*/ 163176 w 523394"/>
                <a:gd name="connsiteY13" fmla="*/ 120072 h 304800"/>
                <a:gd name="connsiteX14" fmla="*/ 104679 w 523394"/>
                <a:gd name="connsiteY14" fmla="*/ 132387 h 304800"/>
                <a:gd name="connsiteX15" fmla="*/ 52339 w 523394"/>
                <a:gd name="connsiteY15" fmla="*/ 138545 h 304800"/>
                <a:gd name="connsiteX16" fmla="*/ 67733 w 523394"/>
                <a:gd name="connsiteY16" fmla="*/ 200121 h 304800"/>
                <a:gd name="connsiteX17" fmla="*/ 0 w 523394"/>
                <a:gd name="connsiteY17" fmla="*/ 206278 h 304800"/>
                <a:gd name="connsiteX18" fmla="*/ 0 w 523394"/>
                <a:gd name="connsiteY18" fmla="*/ 206278 h 304800"/>
                <a:gd name="connsiteX19" fmla="*/ 49261 w 523394"/>
                <a:gd name="connsiteY19" fmla="*/ 264775 h 304800"/>
                <a:gd name="connsiteX20" fmla="*/ 61576 w 523394"/>
                <a:gd name="connsiteY20" fmla="*/ 295563 h 304800"/>
                <a:gd name="connsiteX21" fmla="*/ 474133 w 523394"/>
                <a:gd name="connsiteY21"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3394" h="304800">
                  <a:moveTo>
                    <a:pt x="474133" y="304800"/>
                  </a:moveTo>
                  <a:lnTo>
                    <a:pt x="492606" y="249381"/>
                  </a:lnTo>
                  <a:lnTo>
                    <a:pt x="492606" y="218594"/>
                  </a:lnTo>
                  <a:lnTo>
                    <a:pt x="486449" y="181648"/>
                  </a:lnTo>
                  <a:lnTo>
                    <a:pt x="523394" y="166254"/>
                  </a:lnTo>
                  <a:lnTo>
                    <a:pt x="504921" y="129309"/>
                  </a:lnTo>
                  <a:lnTo>
                    <a:pt x="458739" y="86206"/>
                  </a:lnTo>
                  <a:lnTo>
                    <a:pt x="449503" y="12315"/>
                  </a:lnTo>
                  <a:lnTo>
                    <a:pt x="391006" y="12315"/>
                  </a:lnTo>
                  <a:lnTo>
                    <a:pt x="326352" y="30787"/>
                  </a:lnTo>
                  <a:lnTo>
                    <a:pt x="255539" y="0"/>
                  </a:lnTo>
                  <a:lnTo>
                    <a:pt x="203200" y="52339"/>
                  </a:lnTo>
                  <a:lnTo>
                    <a:pt x="135467" y="61575"/>
                  </a:lnTo>
                  <a:lnTo>
                    <a:pt x="163176" y="120072"/>
                  </a:lnTo>
                  <a:lnTo>
                    <a:pt x="104679" y="132387"/>
                  </a:lnTo>
                  <a:lnTo>
                    <a:pt x="52339" y="138545"/>
                  </a:lnTo>
                  <a:lnTo>
                    <a:pt x="67733" y="200121"/>
                  </a:lnTo>
                  <a:lnTo>
                    <a:pt x="0" y="206278"/>
                  </a:lnTo>
                  <a:lnTo>
                    <a:pt x="0" y="206278"/>
                  </a:lnTo>
                  <a:lnTo>
                    <a:pt x="49261" y="264775"/>
                  </a:lnTo>
                  <a:lnTo>
                    <a:pt x="61576" y="295563"/>
                  </a:lnTo>
                  <a:lnTo>
                    <a:pt x="474133" y="304800"/>
                  </a:lnTo>
                  <a:close/>
                </a:path>
              </a:pathLst>
            </a:cu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3" name="Freihandform 22"/>
            <p:cNvSpPr/>
            <p:nvPr/>
          </p:nvSpPr>
          <p:spPr>
            <a:xfrm>
              <a:off x="5898958" y="2324485"/>
              <a:ext cx="581890" cy="1062182"/>
            </a:xfrm>
            <a:custGeom>
              <a:avLst/>
              <a:gdLst>
                <a:gd name="connsiteX0" fmla="*/ 166254 w 581890"/>
                <a:gd name="connsiteY0" fmla="*/ 1062182 h 1062182"/>
                <a:gd name="connsiteX1" fmla="*/ 267854 w 581890"/>
                <a:gd name="connsiteY1" fmla="*/ 1062182 h 1062182"/>
                <a:gd name="connsiteX2" fmla="*/ 261697 w 581890"/>
                <a:gd name="connsiteY2" fmla="*/ 772776 h 1062182"/>
                <a:gd name="connsiteX3" fmla="*/ 314036 w 581890"/>
                <a:gd name="connsiteY3" fmla="*/ 714279 h 1062182"/>
                <a:gd name="connsiteX4" fmla="*/ 372533 w 581890"/>
                <a:gd name="connsiteY4" fmla="*/ 723515 h 1062182"/>
                <a:gd name="connsiteX5" fmla="*/ 434109 w 581890"/>
                <a:gd name="connsiteY5" fmla="*/ 720436 h 1062182"/>
                <a:gd name="connsiteX6" fmla="*/ 455660 w 581890"/>
                <a:gd name="connsiteY6" fmla="*/ 661939 h 1062182"/>
                <a:gd name="connsiteX7" fmla="*/ 446424 w 581890"/>
                <a:gd name="connsiteY7" fmla="*/ 603442 h 1062182"/>
                <a:gd name="connsiteX8" fmla="*/ 514157 w 581890"/>
                <a:gd name="connsiteY8" fmla="*/ 554182 h 1062182"/>
                <a:gd name="connsiteX9" fmla="*/ 535709 w 581890"/>
                <a:gd name="connsiteY9" fmla="*/ 520315 h 1062182"/>
                <a:gd name="connsiteX10" fmla="*/ 538787 w 581890"/>
                <a:gd name="connsiteY10" fmla="*/ 427951 h 1062182"/>
                <a:gd name="connsiteX11" fmla="*/ 557260 w 581890"/>
                <a:gd name="connsiteY11" fmla="*/ 387927 h 1062182"/>
                <a:gd name="connsiteX12" fmla="*/ 544945 w 581890"/>
                <a:gd name="connsiteY12" fmla="*/ 314036 h 1062182"/>
                <a:gd name="connsiteX13" fmla="*/ 581890 w 581890"/>
                <a:gd name="connsiteY13" fmla="*/ 261697 h 1062182"/>
                <a:gd name="connsiteX14" fmla="*/ 572654 w 581890"/>
                <a:gd name="connsiteY14" fmla="*/ 200121 h 1062182"/>
                <a:gd name="connsiteX15" fmla="*/ 483369 w 581890"/>
                <a:gd name="connsiteY15" fmla="*/ 150860 h 1062182"/>
                <a:gd name="connsiteX16" fmla="*/ 440266 w 581890"/>
                <a:gd name="connsiteY16" fmla="*/ 86206 h 1062182"/>
                <a:gd name="connsiteX17" fmla="*/ 387927 w 581890"/>
                <a:gd name="connsiteY17" fmla="*/ 92363 h 1062182"/>
                <a:gd name="connsiteX18" fmla="*/ 341745 w 581890"/>
                <a:gd name="connsiteY18" fmla="*/ 21551 h 1062182"/>
                <a:gd name="connsiteX19" fmla="*/ 301721 w 581890"/>
                <a:gd name="connsiteY19" fmla="*/ 0 h 1062182"/>
                <a:gd name="connsiteX20" fmla="*/ 246303 w 581890"/>
                <a:gd name="connsiteY20" fmla="*/ 12315 h 1062182"/>
                <a:gd name="connsiteX21" fmla="*/ 193963 w 581890"/>
                <a:gd name="connsiteY21" fmla="*/ 46182 h 1062182"/>
                <a:gd name="connsiteX22" fmla="*/ 116994 w 581890"/>
                <a:gd name="connsiteY22" fmla="*/ 3079 h 1062182"/>
                <a:gd name="connsiteX23" fmla="*/ 67733 w 581890"/>
                <a:gd name="connsiteY23" fmla="*/ 27709 h 1062182"/>
                <a:gd name="connsiteX24" fmla="*/ 64654 w 581890"/>
                <a:gd name="connsiteY24" fmla="*/ 73891 h 1062182"/>
                <a:gd name="connsiteX25" fmla="*/ 9236 w 581890"/>
                <a:gd name="connsiteY25" fmla="*/ 70812 h 1062182"/>
                <a:gd name="connsiteX26" fmla="*/ 0 w 581890"/>
                <a:gd name="connsiteY26" fmla="*/ 658860 h 1062182"/>
                <a:gd name="connsiteX27" fmla="*/ 52339 w 581890"/>
                <a:gd name="connsiteY27" fmla="*/ 646545 h 1062182"/>
                <a:gd name="connsiteX28" fmla="*/ 116994 w 581890"/>
                <a:gd name="connsiteY28" fmla="*/ 720436 h 1062182"/>
                <a:gd name="connsiteX29" fmla="*/ 157018 w 581890"/>
                <a:gd name="connsiteY29" fmla="*/ 769697 h 1062182"/>
                <a:gd name="connsiteX30" fmla="*/ 169333 w 581890"/>
                <a:gd name="connsiteY30" fmla="*/ 877454 h 1062182"/>
                <a:gd name="connsiteX31" fmla="*/ 166254 w 581890"/>
                <a:gd name="connsiteY31" fmla="*/ 1062182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1890" h="1062182">
                  <a:moveTo>
                    <a:pt x="166254" y="1062182"/>
                  </a:moveTo>
                  <a:lnTo>
                    <a:pt x="267854" y="1062182"/>
                  </a:lnTo>
                  <a:lnTo>
                    <a:pt x="261697" y="772776"/>
                  </a:lnTo>
                  <a:lnTo>
                    <a:pt x="314036" y="714279"/>
                  </a:lnTo>
                  <a:lnTo>
                    <a:pt x="372533" y="723515"/>
                  </a:lnTo>
                  <a:lnTo>
                    <a:pt x="434109" y="720436"/>
                  </a:lnTo>
                  <a:lnTo>
                    <a:pt x="455660" y="661939"/>
                  </a:lnTo>
                  <a:lnTo>
                    <a:pt x="446424" y="603442"/>
                  </a:lnTo>
                  <a:lnTo>
                    <a:pt x="514157" y="554182"/>
                  </a:lnTo>
                  <a:lnTo>
                    <a:pt x="535709" y="520315"/>
                  </a:lnTo>
                  <a:lnTo>
                    <a:pt x="538787" y="427951"/>
                  </a:lnTo>
                  <a:lnTo>
                    <a:pt x="557260" y="387927"/>
                  </a:lnTo>
                  <a:lnTo>
                    <a:pt x="544945" y="314036"/>
                  </a:lnTo>
                  <a:lnTo>
                    <a:pt x="581890" y="261697"/>
                  </a:lnTo>
                  <a:lnTo>
                    <a:pt x="572654" y="200121"/>
                  </a:lnTo>
                  <a:lnTo>
                    <a:pt x="483369" y="150860"/>
                  </a:lnTo>
                  <a:lnTo>
                    <a:pt x="440266" y="86206"/>
                  </a:lnTo>
                  <a:lnTo>
                    <a:pt x="387927" y="92363"/>
                  </a:lnTo>
                  <a:lnTo>
                    <a:pt x="341745" y="21551"/>
                  </a:lnTo>
                  <a:lnTo>
                    <a:pt x="301721" y="0"/>
                  </a:lnTo>
                  <a:lnTo>
                    <a:pt x="246303" y="12315"/>
                  </a:lnTo>
                  <a:lnTo>
                    <a:pt x="193963" y="46182"/>
                  </a:lnTo>
                  <a:lnTo>
                    <a:pt x="116994" y="3079"/>
                  </a:lnTo>
                  <a:lnTo>
                    <a:pt x="67733" y="27709"/>
                  </a:lnTo>
                  <a:lnTo>
                    <a:pt x="64654" y="73891"/>
                  </a:lnTo>
                  <a:lnTo>
                    <a:pt x="9236" y="70812"/>
                  </a:lnTo>
                  <a:lnTo>
                    <a:pt x="0" y="658860"/>
                  </a:lnTo>
                  <a:lnTo>
                    <a:pt x="52339" y="646545"/>
                  </a:lnTo>
                  <a:lnTo>
                    <a:pt x="116994" y="720436"/>
                  </a:lnTo>
                  <a:lnTo>
                    <a:pt x="157018" y="769697"/>
                  </a:lnTo>
                  <a:lnTo>
                    <a:pt x="169333" y="877454"/>
                  </a:lnTo>
                  <a:cubicBezTo>
                    <a:pt x="168307" y="939030"/>
                    <a:pt x="167280" y="1000606"/>
                    <a:pt x="166254" y="1062182"/>
                  </a:cubicBez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grpSp>
      <p:cxnSp>
        <p:nvCxnSpPr>
          <p:cNvPr id="7" name="Gerader Verbinder 6"/>
          <p:cNvCxnSpPr>
            <a:stCxn id="5" idx="1"/>
          </p:cNvCxnSpPr>
          <p:nvPr/>
        </p:nvCxnSpPr>
        <p:spPr>
          <a:xfrm>
            <a:off x="4814188" y="1018165"/>
            <a:ext cx="93485" cy="93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Freihandform 34"/>
          <p:cNvSpPr/>
          <p:nvPr/>
        </p:nvSpPr>
        <p:spPr>
          <a:xfrm>
            <a:off x="4860273" y="900940"/>
            <a:ext cx="3974700" cy="1365339"/>
          </a:xfrm>
          <a:custGeom>
            <a:avLst/>
            <a:gdLst>
              <a:gd name="connsiteX0" fmla="*/ 5393932 w 5393932"/>
              <a:gd name="connsiteY0" fmla="*/ 1941816 h 1941816"/>
              <a:gd name="connsiteX1" fmla="*/ 0 w 5393932"/>
              <a:gd name="connsiteY1" fmla="*/ 493160 h 1941816"/>
              <a:gd name="connsiteX2" fmla="*/ 0 w 5393932"/>
              <a:gd name="connsiteY2" fmla="*/ 0 h 1941816"/>
              <a:gd name="connsiteX3" fmla="*/ 5393932 w 5393932"/>
              <a:gd name="connsiteY3" fmla="*/ 1941816 h 1941816"/>
            </a:gdLst>
            <a:ahLst/>
            <a:cxnLst>
              <a:cxn ang="0">
                <a:pos x="connsiteX0" y="connsiteY0"/>
              </a:cxn>
              <a:cxn ang="0">
                <a:pos x="connsiteX1" y="connsiteY1"/>
              </a:cxn>
              <a:cxn ang="0">
                <a:pos x="connsiteX2" y="connsiteY2"/>
              </a:cxn>
              <a:cxn ang="0">
                <a:pos x="connsiteX3" y="connsiteY3"/>
              </a:cxn>
            </a:cxnLst>
            <a:rect l="l" t="t" r="r" b="b"/>
            <a:pathLst>
              <a:path w="5393932" h="1941816">
                <a:moveTo>
                  <a:pt x="5393932" y="1941816"/>
                </a:moveTo>
                <a:lnTo>
                  <a:pt x="0" y="493160"/>
                </a:lnTo>
                <a:lnTo>
                  <a:pt x="0" y="0"/>
                </a:lnTo>
                <a:lnTo>
                  <a:pt x="5393932" y="1941816"/>
                </a:lnTo>
                <a:close/>
              </a:path>
            </a:pathLst>
          </a:custGeom>
          <a:gradFill>
            <a:gsLst>
              <a:gs pos="57000">
                <a:srgbClr val="FFC000"/>
              </a:gs>
              <a:gs pos="100000">
                <a:srgbClr val="F2F2F2">
                  <a:alpha val="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43" name="Freihandform 42"/>
          <p:cNvSpPr/>
          <p:nvPr/>
        </p:nvSpPr>
        <p:spPr>
          <a:xfrm>
            <a:off x="4600444" y="2846885"/>
            <a:ext cx="114306" cy="278755"/>
          </a:xfrm>
          <a:custGeom>
            <a:avLst/>
            <a:gdLst>
              <a:gd name="connsiteX0" fmla="*/ 719191 w 1448656"/>
              <a:gd name="connsiteY0" fmla="*/ 1428108 h 1428108"/>
              <a:gd name="connsiteX1" fmla="*/ 719191 w 1448656"/>
              <a:gd name="connsiteY1" fmla="*/ 1428108 h 1428108"/>
              <a:gd name="connsiteX2" fmla="*/ 0 w 1448656"/>
              <a:gd name="connsiteY2" fmla="*/ 10274 h 1428108"/>
              <a:gd name="connsiteX3" fmla="*/ 1448656 w 1448656"/>
              <a:gd name="connsiteY3" fmla="*/ 0 h 1428108"/>
              <a:gd name="connsiteX4" fmla="*/ 719191 w 1448656"/>
              <a:gd name="connsiteY4" fmla="*/ 1428108 h 142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656" h="1428108">
                <a:moveTo>
                  <a:pt x="719191" y="1428108"/>
                </a:moveTo>
                <a:lnTo>
                  <a:pt x="719191" y="1428108"/>
                </a:lnTo>
                <a:lnTo>
                  <a:pt x="0" y="10274"/>
                </a:lnTo>
                <a:lnTo>
                  <a:pt x="1448656" y="0"/>
                </a:lnTo>
                <a:lnTo>
                  <a:pt x="719191" y="1428108"/>
                </a:lnTo>
                <a:close/>
              </a:path>
            </a:pathLst>
          </a:custGeom>
          <a:gradFill>
            <a:gsLst>
              <a:gs pos="26000">
                <a:srgbClr val="FFC000"/>
              </a:gs>
              <a:gs pos="100000">
                <a:srgbClr val="F2F2F2">
                  <a:alpha val="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44" name="Freihandform 43"/>
          <p:cNvSpPr/>
          <p:nvPr/>
        </p:nvSpPr>
        <p:spPr>
          <a:xfrm>
            <a:off x="4723382" y="2846477"/>
            <a:ext cx="114306" cy="278755"/>
          </a:xfrm>
          <a:custGeom>
            <a:avLst/>
            <a:gdLst>
              <a:gd name="connsiteX0" fmla="*/ 719191 w 1448656"/>
              <a:gd name="connsiteY0" fmla="*/ 1428108 h 1428108"/>
              <a:gd name="connsiteX1" fmla="*/ 719191 w 1448656"/>
              <a:gd name="connsiteY1" fmla="*/ 1428108 h 1428108"/>
              <a:gd name="connsiteX2" fmla="*/ 0 w 1448656"/>
              <a:gd name="connsiteY2" fmla="*/ 10274 h 1428108"/>
              <a:gd name="connsiteX3" fmla="*/ 1448656 w 1448656"/>
              <a:gd name="connsiteY3" fmla="*/ 0 h 1428108"/>
              <a:gd name="connsiteX4" fmla="*/ 719191 w 1448656"/>
              <a:gd name="connsiteY4" fmla="*/ 1428108 h 142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656" h="1428108">
                <a:moveTo>
                  <a:pt x="719191" y="1428108"/>
                </a:moveTo>
                <a:lnTo>
                  <a:pt x="719191" y="1428108"/>
                </a:lnTo>
                <a:lnTo>
                  <a:pt x="0" y="10274"/>
                </a:lnTo>
                <a:lnTo>
                  <a:pt x="1448656" y="0"/>
                </a:lnTo>
                <a:lnTo>
                  <a:pt x="719191" y="1428108"/>
                </a:lnTo>
                <a:close/>
              </a:path>
            </a:pathLst>
          </a:custGeom>
          <a:gradFill>
            <a:gsLst>
              <a:gs pos="26000">
                <a:srgbClr val="FFC000"/>
              </a:gs>
              <a:gs pos="100000">
                <a:srgbClr val="F2F2F2">
                  <a:alpha val="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45" name="Freihandform 44"/>
          <p:cNvSpPr/>
          <p:nvPr/>
        </p:nvSpPr>
        <p:spPr>
          <a:xfrm>
            <a:off x="4846702" y="2846164"/>
            <a:ext cx="114306" cy="278755"/>
          </a:xfrm>
          <a:custGeom>
            <a:avLst/>
            <a:gdLst>
              <a:gd name="connsiteX0" fmla="*/ 719191 w 1448656"/>
              <a:gd name="connsiteY0" fmla="*/ 1428108 h 1428108"/>
              <a:gd name="connsiteX1" fmla="*/ 719191 w 1448656"/>
              <a:gd name="connsiteY1" fmla="*/ 1428108 h 1428108"/>
              <a:gd name="connsiteX2" fmla="*/ 0 w 1448656"/>
              <a:gd name="connsiteY2" fmla="*/ 10274 h 1428108"/>
              <a:gd name="connsiteX3" fmla="*/ 1448656 w 1448656"/>
              <a:gd name="connsiteY3" fmla="*/ 0 h 1428108"/>
              <a:gd name="connsiteX4" fmla="*/ 719191 w 1448656"/>
              <a:gd name="connsiteY4" fmla="*/ 1428108 h 142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656" h="1428108">
                <a:moveTo>
                  <a:pt x="719191" y="1428108"/>
                </a:moveTo>
                <a:lnTo>
                  <a:pt x="719191" y="1428108"/>
                </a:lnTo>
                <a:lnTo>
                  <a:pt x="0" y="10274"/>
                </a:lnTo>
                <a:lnTo>
                  <a:pt x="1448656" y="0"/>
                </a:lnTo>
                <a:lnTo>
                  <a:pt x="719191" y="1428108"/>
                </a:lnTo>
                <a:close/>
              </a:path>
            </a:pathLst>
          </a:custGeom>
          <a:gradFill>
            <a:gsLst>
              <a:gs pos="26000">
                <a:srgbClr val="FFC000"/>
              </a:gs>
              <a:gs pos="100000">
                <a:srgbClr val="F2F2F2">
                  <a:alpha val="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48" name="Freihandform 47"/>
          <p:cNvSpPr/>
          <p:nvPr/>
        </p:nvSpPr>
        <p:spPr>
          <a:xfrm>
            <a:off x="4967492" y="2842386"/>
            <a:ext cx="114306" cy="278755"/>
          </a:xfrm>
          <a:custGeom>
            <a:avLst/>
            <a:gdLst>
              <a:gd name="connsiteX0" fmla="*/ 719191 w 1448656"/>
              <a:gd name="connsiteY0" fmla="*/ 1428108 h 1428108"/>
              <a:gd name="connsiteX1" fmla="*/ 719191 w 1448656"/>
              <a:gd name="connsiteY1" fmla="*/ 1428108 h 1428108"/>
              <a:gd name="connsiteX2" fmla="*/ 0 w 1448656"/>
              <a:gd name="connsiteY2" fmla="*/ 10274 h 1428108"/>
              <a:gd name="connsiteX3" fmla="*/ 1448656 w 1448656"/>
              <a:gd name="connsiteY3" fmla="*/ 0 h 1428108"/>
              <a:gd name="connsiteX4" fmla="*/ 719191 w 1448656"/>
              <a:gd name="connsiteY4" fmla="*/ 1428108 h 142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656" h="1428108">
                <a:moveTo>
                  <a:pt x="719191" y="1428108"/>
                </a:moveTo>
                <a:lnTo>
                  <a:pt x="719191" y="1428108"/>
                </a:lnTo>
                <a:lnTo>
                  <a:pt x="0" y="10274"/>
                </a:lnTo>
                <a:lnTo>
                  <a:pt x="1448656" y="0"/>
                </a:lnTo>
                <a:lnTo>
                  <a:pt x="719191" y="1428108"/>
                </a:lnTo>
                <a:close/>
              </a:path>
            </a:pathLst>
          </a:custGeom>
          <a:gradFill>
            <a:gsLst>
              <a:gs pos="26000">
                <a:srgbClr val="FFC000"/>
              </a:gs>
              <a:gs pos="100000">
                <a:srgbClr val="F2F2F2">
                  <a:alpha val="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50" name="Freihandform 49"/>
          <p:cNvSpPr/>
          <p:nvPr/>
        </p:nvSpPr>
        <p:spPr>
          <a:xfrm>
            <a:off x="5081798" y="2843024"/>
            <a:ext cx="114306" cy="278755"/>
          </a:xfrm>
          <a:custGeom>
            <a:avLst/>
            <a:gdLst>
              <a:gd name="connsiteX0" fmla="*/ 719191 w 1448656"/>
              <a:gd name="connsiteY0" fmla="*/ 1428108 h 1428108"/>
              <a:gd name="connsiteX1" fmla="*/ 719191 w 1448656"/>
              <a:gd name="connsiteY1" fmla="*/ 1428108 h 1428108"/>
              <a:gd name="connsiteX2" fmla="*/ 0 w 1448656"/>
              <a:gd name="connsiteY2" fmla="*/ 10274 h 1428108"/>
              <a:gd name="connsiteX3" fmla="*/ 1448656 w 1448656"/>
              <a:gd name="connsiteY3" fmla="*/ 0 h 1428108"/>
              <a:gd name="connsiteX4" fmla="*/ 719191 w 1448656"/>
              <a:gd name="connsiteY4" fmla="*/ 1428108 h 142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656" h="1428108">
                <a:moveTo>
                  <a:pt x="719191" y="1428108"/>
                </a:moveTo>
                <a:lnTo>
                  <a:pt x="719191" y="1428108"/>
                </a:lnTo>
                <a:lnTo>
                  <a:pt x="0" y="10274"/>
                </a:lnTo>
                <a:lnTo>
                  <a:pt x="1448656" y="0"/>
                </a:lnTo>
                <a:lnTo>
                  <a:pt x="719191" y="1428108"/>
                </a:lnTo>
                <a:close/>
              </a:path>
            </a:pathLst>
          </a:custGeom>
          <a:gradFill>
            <a:gsLst>
              <a:gs pos="26000">
                <a:srgbClr val="FFC000"/>
              </a:gs>
              <a:gs pos="100000">
                <a:srgbClr val="F2F2F2">
                  <a:alpha val="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grpSp>
        <p:nvGrpSpPr>
          <p:cNvPr id="2" name="Gruppieren 1"/>
          <p:cNvGrpSpPr/>
          <p:nvPr/>
        </p:nvGrpSpPr>
        <p:grpSpPr>
          <a:xfrm>
            <a:off x="4774523" y="981091"/>
            <a:ext cx="270855" cy="253153"/>
            <a:chOff x="6790432" y="1395330"/>
            <a:chExt cx="385216" cy="360040"/>
          </a:xfrm>
        </p:grpSpPr>
        <p:sp>
          <p:nvSpPr>
            <p:cNvPr id="5" name="Ellipse 4"/>
            <p:cNvSpPr/>
            <p:nvPr/>
          </p:nvSpPr>
          <p:spPr>
            <a:xfrm>
              <a:off x="6790432" y="1395330"/>
              <a:ext cx="385216" cy="36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cxnSp>
          <p:nvCxnSpPr>
            <p:cNvPr id="32" name="Gerader Verbinder 31"/>
            <p:cNvCxnSpPr/>
            <p:nvPr/>
          </p:nvCxnSpPr>
          <p:spPr>
            <a:xfrm>
              <a:off x="6979802" y="1590576"/>
              <a:ext cx="195846" cy="5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a:stCxn id="5" idx="1"/>
            </p:cNvCxnSpPr>
            <p:nvPr/>
          </p:nvCxnSpPr>
          <p:spPr>
            <a:xfrm>
              <a:off x="6846846" y="1448057"/>
              <a:ext cx="132956" cy="1425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platzhalter 3"/>
          <p:cNvSpPr txBox="1">
            <a:spLocks/>
          </p:cNvSpPr>
          <p:nvPr/>
        </p:nvSpPr>
        <p:spPr>
          <a:xfrm>
            <a:off x="535413" y="191087"/>
            <a:ext cx="7993063" cy="215900"/>
          </a:xfrm>
          <a:prstGeom prst="rect">
            <a:avLst/>
          </a:prstGeom>
        </p:spPr>
        <p:txBody>
          <a:bodyPr/>
          <a:lstStyle>
            <a:lvl1pPr marL="342900" indent="-342900" algn="l" defTabSz="914400" rtl="0" eaLnBrk="1" latinLnBrk="0" hangingPunct="1">
              <a:spcBef>
                <a:spcPct val="20000"/>
              </a:spcBef>
              <a:buFont typeface="Arial" pitchFamily="34" charset="0"/>
              <a:buNone/>
              <a:defRPr lang="de-DE" sz="800" kern="1200" cap="all" baseline="0" dirty="0" smtClean="0">
                <a:solidFill>
                  <a:srgbClr val="9C9D9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700"/>
              <a:t>PLANNING AIDS </a:t>
            </a:r>
          </a:p>
        </p:txBody>
      </p:sp>
      <p:sp>
        <p:nvSpPr>
          <p:cNvPr id="4" name="Textfeld 3"/>
          <p:cNvSpPr txBox="1"/>
          <p:nvPr/>
        </p:nvSpPr>
        <p:spPr>
          <a:xfrm>
            <a:off x="6876256" y="2109505"/>
            <a:ext cx="2088232" cy="246221"/>
          </a:xfrm>
          <a:prstGeom prst="rect">
            <a:avLst/>
          </a:prstGeom>
          <a:noFill/>
        </p:spPr>
        <p:txBody>
          <a:bodyPr wrap="square" rtlCol="0">
            <a:spAutoFit/>
          </a:bodyPr>
          <a:lstStyle/>
          <a:p>
            <a:r>
              <a:rPr lang="en-GB" sz="1000" dirty="0"/>
              <a:t>Faciella 20 narrow distribution</a:t>
            </a:r>
          </a:p>
        </p:txBody>
      </p:sp>
      <p:sp>
        <p:nvSpPr>
          <p:cNvPr id="34" name="Textfeld 33"/>
          <p:cNvSpPr txBox="1"/>
          <p:nvPr/>
        </p:nvSpPr>
        <p:spPr>
          <a:xfrm>
            <a:off x="5331524" y="4269000"/>
            <a:ext cx="2912884" cy="246221"/>
          </a:xfrm>
          <a:prstGeom prst="rect">
            <a:avLst/>
          </a:prstGeom>
          <a:noFill/>
        </p:spPr>
        <p:txBody>
          <a:bodyPr wrap="square" rtlCol="0">
            <a:spAutoFit/>
          </a:bodyPr>
          <a:lstStyle/>
          <a:p>
            <a:r>
              <a:rPr lang="en-GB" sz="1000" dirty="0"/>
              <a:t>8521 COB version: Reference value 12m</a:t>
            </a:r>
          </a:p>
        </p:txBody>
      </p:sp>
    </p:spTree>
    <p:extLst>
      <p:ext uri="{BB962C8B-B14F-4D97-AF65-F5344CB8AC3E}">
        <p14:creationId xmlns:p14="http://schemas.microsoft.com/office/powerpoint/2010/main" val="15869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500"/>
                                        <p:tgtEl>
                                          <p:spTgt spid="11">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500"/>
                                        <p:tgtEl>
                                          <p:spTgt spid="11">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xEl>
                                              <p:pRg st="0" end="0"/>
                                            </p:txEl>
                                          </p:spTgt>
                                        </p:tgtEl>
                                        <p:attrNameLst>
                                          <p:attrName>style.visibility</p:attrName>
                                        </p:attrNameLst>
                                      </p:cBhvr>
                                      <p:to>
                                        <p:strVal val="visible"/>
                                      </p:to>
                                    </p:set>
                                    <p:animEffect transition="in" filter="fade">
                                      <p:cBhvr>
                                        <p:cTn id="31" dur="500"/>
                                        <p:tgtEl>
                                          <p:spTgt spid="51">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2">
                                            <p:txEl>
                                              <p:pRg st="0" end="0"/>
                                            </p:txEl>
                                          </p:spTgt>
                                        </p:tgtEl>
                                        <p:attrNameLst>
                                          <p:attrName>style.visibility</p:attrName>
                                        </p:attrNameLst>
                                      </p:cBhvr>
                                      <p:to>
                                        <p:strVal val="visible"/>
                                      </p:to>
                                    </p:set>
                                    <p:animEffect transition="in" filter="fade">
                                      <p:cBhvr>
                                        <p:cTn id="34"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2" y="418356"/>
            <a:ext cx="7992888" cy="857250"/>
          </a:xfrm>
        </p:spPr>
        <p:txBody>
          <a:bodyPr/>
          <a:lstStyle/>
          <a:p>
            <a:r>
              <a:rPr lang="en-GB" sz="1400" dirty="0"/>
              <a:t>WESTERKAPPELN </a:t>
            </a:r>
            <a:r>
              <a:rPr lang="en-GB" sz="1400" dirty="0"/>
              <a:t>CHURCH SQUARE </a:t>
            </a:r>
            <a:endParaRPr lang="en-GB" sz="1400" dirty="0"/>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2703" b="1352"/>
          <a:stretch/>
        </p:blipFill>
        <p:spPr>
          <a:xfrm>
            <a:off x="0" y="915566"/>
            <a:ext cx="9144000" cy="3528392"/>
          </a:xfrm>
          <a:prstGeom prst="rect">
            <a:avLst/>
          </a:prstGeom>
        </p:spPr>
      </p:pic>
      <p:sp>
        <p:nvSpPr>
          <p:cNvPr id="6" name="Textplatzhalter 3"/>
          <p:cNvSpPr>
            <a:spLocks noGrp="1"/>
          </p:cNvSpPr>
          <p:nvPr>
            <p:ph type="body" sz="quarter" idx="13"/>
          </p:nvPr>
        </p:nvSpPr>
        <p:spPr>
          <a:xfrm>
            <a:off x="535413" y="191087"/>
            <a:ext cx="7993063" cy="215900"/>
          </a:xfrm>
        </p:spPr>
        <p:txBody>
          <a:bodyPr/>
          <a:lstStyle/>
          <a:p>
            <a:r>
              <a:rPr lang="en-GB" sz="700" dirty="0"/>
              <a:t>PLANNING AIDS </a:t>
            </a:r>
          </a:p>
        </p:txBody>
      </p:sp>
    </p:spTree>
    <p:extLst>
      <p:ext uri="{BB962C8B-B14F-4D97-AF65-F5344CB8AC3E}">
        <p14:creationId xmlns:p14="http://schemas.microsoft.com/office/powerpoint/2010/main" val="2023124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ihandform 25"/>
          <p:cNvSpPr/>
          <p:nvPr/>
        </p:nvSpPr>
        <p:spPr>
          <a:xfrm>
            <a:off x="5638207" y="1287233"/>
            <a:ext cx="3329528" cy="2679593"/>
          </a:xfrm>
          <a:custGeom>
            <a:avLst/>
            <a:gdLst>
              <a:gd name="connsiteX0" fmla="*/ 3390472 w 3390472"/>
              <a:gd name="connsiteY0" fmla="*/ 801384 h 2095928"/>
              <a:gd name="connsiteX1" fmla="*/ 0 w 3390472"/>
              <a:gd name="connsiteY1" fmla="*/ 0 h 2095928"/>
              <a:gd name="connsiteX2" fmla="*/ 0 w 3390472"/>
              <a:gd name="connsiteY2" fmla="*/ 2095928 h 2095928"/>
              <a:gd name="connsiteX3" fmla="*/ 3390472 w 3390472"/>
              <a:gd name="connsiteY3" fmla="*/ 801384 h 2095928"/>
            </a:gdLst>
            <a:ahLst/>
            <a:cxnLst>
              <a:cxn ang="0">
                <a:pos x="connsiteX0" y="connsiteY0"/>
              </a:cxn>
              <a:cxn ang="0">
                <a:pos x="connsiteX1" y="connsiteY1"/>
              </a:cxn>
              <a:cxn ang="0">
                <a:pos x="connsiteX2" y="connsiteY2"/>
              </a:cxn>
              <a:cxn ang="0">
                <a:pos x="connsiteX3" y="connsiteY3"/>
              </a:cxn>
            </a:cxnLst>
            <a:rect l="l" t="t" r="r" b="b"/>
            <a:pathLst>
              <a:path w="3390472" h="2095928">
                <a:moveTo>
                  <a:pt x="3390472" y="801384"/>
                </a:moveTo>
                <a:lnTo>
                  <a:pt x="0" y="0"/>
                </a:lnTo>
                <a:lnTo>
                  <a:pt x="0" y="2095928"/>
                </a:lnTo>
                <a:lnTo>
                  <a:pt x="3390472" y="801384"/>
                </a:lnTo>
                <a:close/>
              </a:path>
            </a:pathLst>
          </a:custGeom>
          <a:gradFill>
            <a:gsLst>
              <a:gs pos="18000">
                <a:srgbClr val="FFC000"/>
              </a:gs>
              <a:gs pos="100000">
                <a:schemeClr val="accent1">
                  <a:lumMod val="45000"/>
                  <a:lumOff val="55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9" name="Textplatzhalter 8"/>
          <p:cNvSpPr>
            <a:spLocks noGrp="1"/>
          </p:cNvSpPr>
          <p:nvPr>
            <p:ph type="body" sz="quarter" idx="11"/>
          </p:nvPr>
        </p:nvSpPr>
        <p:spPr>
          <a:xfrm>
            <a:off x="539553" y="1272985"/>
            <a:ext cx="3295573" cy="1307576"/>
          </a:xfrm>
          <a:prstGeom prst="rect">
            <a:avLst/>
          </a:prstGeom>
        </p:spPr>
        <p:txBody>
          <a:bodyPr wrap="square" lIns="87922" tIns="43961" rIns="87922" bIns="43961">
            <a:spAutoFit/>
          </a:bodyPr>
          <a:lstStyle/>
          <a:p>
            <a:r>
              <a:rPr lang="en-GB" sz="1200" dirty="0"/>
              <a:t>Accenting via ground-recessing</a:t>
            </a:r>
          </a:p>
          <a:p>
            <a:r>
              <a:rPr lang="en-GB" sz="1200" dirty="0"/>
              <a:t>Wide-area floodlighting as moderate general light</a:t>
            </a:r>
          </a:p>
          <a:p>
            <a:r>
              <a:rPr lang="en-GB" sz="1200" dirty="0"/>
              <a:t>Ideal for all visual areas (near, central and distance effect)</a:t>
            </a:r>
          </a:p>
          <a:p>
            <a:endParaRPr lang="en-GB" sz="1200" dirty="0"/>
          </a:p>
        </p:txBody>
      </p:sp>
      <p:sp>
        <p:nvSpPr>
          <p:cNvPr id="3" name="Titel 2"/>
          <p:cNvSpPr>
            <a:spLocks noGrp="1"/>
          </p:cNvSpPr>
          <p:nvPr>
            <p:ph type="title"/>
          </p:nvPr>
        </p:nvSpPr>
        <p:spPr/>
        <p:txBody>
          <a:bodyPr/>
          <a:lstStyle/>
          <a:p>
            <a:r>
              <a:rPr lang="en-GB" sz="1400" dirty="0"/>
              <a:t>Fundamentals of floodlighting –</a:t>
            </a:r>
            <a:br>
              <a:rPr dirty="0"/>
            </a:br>
            <a:r>
              <a:rPr lang="en-GB" sz="1400" dirty="0"/>
              <a:t>Combination</a:t>
            </a:r>
          </a:p>
        </p:txBody>
      </p:sp>
      <p:sp>
        <p:nvSpPr>
          <p:cNvPr id="17" name="Freihandform 16"/>
          <p:cNvSpPr/>
          <p:nvPr/>
        </p:nvSpPr>
        <p:spPr>
          <a:xfrm>
            <a:off x="5629569" y="1333078"/>
            <a:ext cx="446046" cy="2995182"/>
          </a:xfrm>
          <a:custGeom>
            <a:avLst/>
            <a:gdLst>
              <a:gd name="connsiteX0" fmla="*/ 107576 w 454211"/>
              <a:gd name="connsiteY0" fmla="*/ 2342776 h 2342776"/>
              <a:gd name="connsiteX1" fmla="*/ 215153 w 454211"/>
              <a:gd name="connsiteY1" fmla="*/ 2336800 h 2342776"/>
              <a:gd name="connsiteX2" fmla="*/ 454211 w 454211"/>
              <a:gd name="connsiteY2" fmla="*/ 0 h 2342776"/>
              <a:gd name="connsiteX3" fmla="*/ 11953 w 454211"/>
              <a:gd name="connsiteY3" fmla="*/ 0 h 2342776"/>
              <a:gd name="connsiteX4" fmla="*/ 0 w 454211"/>
              <a:gd name="connsiteY4" fmla="*/ 2133600 h 2342776"/>
              <a:gd name="connsiteX5" fmla="*/ 107576 w 454211"/>
              <a:gd name="connsiteY5" fmla="*/ 2342776 h 234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11" h="2342776">
                <a:moveTo>
                  <a:pt x="107576" y="2342776"/>
                </a:moveTo>
                <a:lnTo>
                  <a:pt x="215153" y="2336800"/>
                </a:lnTo>
                <a:lnTo>
                  <a:pt x="454211" y="0"/>
                </a:lnTo>
                <a:lnTo>
                  <a:pt x="11953" y="0"/>
                </a:lnTo>
                <a:cubicBezTo>
                  <a:pt x="7969" y="711200"/>
                  <a:pt x="3984" y="1422400"/>
                  <a:pt x="0" y="2133600"/>
                </a:cubicBezTo>
                <a:lnTo>
                  <a:pt x="107576" y="2342776"/>
                </a:lnTo>
                <a:close/>
              </a:path>
            </a:pathLst>
          </a:custGeom>
          <a:gradFill>
            <a:gsLst>
              <a:gs pos="26000">
                <a:srgbClr val="FFC000"/>
              </a:gs>
              <a:gs pos="100000">
                <a:srgbClr val="F2F2F2">
                  <a:alpha val="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8" name="Rechteck 17"/>
          <p:cNvSpPr/>
          <p:nvPr/>
        </p:nvSpPr>
        <p:spPr>
          <a:xfrm>
            <a:off x="4125237" y="4342654"/>
            <a:ext cx="5018763" cy="254321"/>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grpSp>
        <p:nvGrpSpPr>
          <p:cNvPr id="19" name="Gruppieren 18"/>
          <p:cNvGrpSpPr/>
          <p:nvPr/>
        </p:nvGrpSpPr>
        <p:grpSpPr>
          <a:xfrm>
            <a:off x="4125237" y="1282799"/>
            <a:ext cx="1511873" cy="3063791"/>
            <a:chOff x="5898958" y="993305"/>
            <a:chExt cx="1539546" cy="2396440"/>
          </a:xfrm>
        </p:grpSpPr>
        <p:sp>
          <p:nvSpPr>
            <p:cNvPr id="20" name="Rechteck 19"/>
            <p:cNvSpPr/>
            <p:nvPr/>
          </p:nvSpPr>
          <p:spPr>
            <a:xfrm>
              <a:off x="6574409" y="993305"/>
              <a:ext cx="864095" cy="239336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1" name="Freihandform 20"/>
            <p:cNvSpPr/>
            <p:nvPr/>
          </p:nvSpPr>
          <p:spPr>
            <a:xfrm>
              <a:off x="6046739" y="2370667"/>
              <a:ext cx="649625" cy="1019078"/>
            </a:xfrm>
            <a:custGeom>
              <a:avLst/>
              <a:gdLst>
                <a:gd name="connsiteX0" fmla="*/ 437188 w 649625"/>
                <a:gd name="connsiteY0" fmla="*/ 1019078 h 1019078"/>
                <a:gd name="connsiteX1" fmla="*/ 446425 w 649625"/>
                <a:gd name="connsiteY1" fmla="*/ 791248 h 1019078"/>
                <a:gd name="connsiteX2" fmla="*/ 486449 w 649625"/>
                <a:gd name="connsiteY2" fmla="*/ 741988 h 1019078"/>
                <a:gd name="connsiteX3" fmla="*/ 569576 w 649625"/>
                <a:gd name="connsiteY3" fmla="*/ 729672 h 1019078"/>
                <a:gd name="connsiteX4" fmla="*/ 618837 w 649625"/>
                <a:gd name="connsiteY4" fmla="*/ 692727 h 1019078"/>
                <a:gd name="connsiteX5" fmla="*/ 637309 w 649625"/>
                <a:gd name="connsiteY5" fmla="*/ 606521 h 1019078"/>
                <a:gd name="connsiteX6" fmla="*/ 624994 w 649625"/>
                <a:gd name="connsiteY6" fmla="*/ 538788 h 1019078"/>
                <a:gd name="connsiteX7" fmla="*/ 600364 w 649625"/>
                <a:gd name="connsiteY7" fmla="*/ 486448 h 1019078"/>
                <a:gd name="connsiteX8" fmla="*/ 624994 w 649625"/>
                <a:gd name="connsiteY8" fmla="*/ 440266 h 1019078"/>
                <a:gd name="connsiteX9" fmla="*/ 649625 w 649625"/>
                <a:gd name="connsiteY9" fmla="*/ 397163 h 1019078"/>
                <a:gd name="connsiteX10" fmla="*/ 624994 w 649625"/>
                <a:gd name="connsiteY10" fmla="*/ 335588 h 1019078"/>
                <a:gd name="connsiteX11" fmla="*/ 535709 w 649625"/>
                <a:gd name="connsiteY11" fmla="*/ 295563 h 1019078"/>
                <a:gd name="connsiteX12" fmla="*/ 575734 w 649625"/>
                <a:gd name="connsiteY12" fmla="*/ 243224 h 1019078"/>
                <a:gd name="connsiteX13" fmla="*/ 508000 w 649625"/>
                <a:gd name="connsiteY13" fmla="*/ 175491 h 1019078"/>
                <a:gd name="connsiteX14" fmla="*/ 508000 w 649625"/>
                <a:gd name="connsiteY14" fmla="*/ 83127 h 1019078"/>
                <a:gd name="connsiteX15" fmla="*/ 446425 w 649625"/>
                <a:gd name="connsiteY15" fmla="*/ 80048 h 1019078"/>
                <a:gd name="connsiteX16" fmla="*/ 400243 w 649625"/>
                <a:gd name="connsiteY16" fmla="*/ 49260 h 1019078"/>
                <a:gd name="connsiteX17" fmla="*/ 329431 w 649625"/>
                <a:gd name="connsiteY17" fmla="*/ 0 h 1019078"/>
                <a:gd name="connsiteX18" fmla="*/ 264776 w 649625"/>
                <a:gd name="connsiteY18" fmla="*/ 18472 h 1019078"/>
                <a:gd name="connsiteX19" fmla="*/ 200122 w 649625"/>
                <a:gd name="connsiteY19" fmla="*/ 92363 h 1019078"/>
                <a:gd name="connsiteX20" fmla="*/ 86206 w 649625"/>
                <a:gd name="connsiteY20" fmla="*/ 138545 h 1019078"/>
                <a:gd name="connsiteX21" fmla="*/ 46182 w 649625"/>
                <a:gd name="connsiteY21" fmla="*/ 261697 h 1019078"/>
                <a:gd name="connsiteX22" fmla="*/ 61576 w 649625"/>
                <a:gd name="connsiteY22" fmla="*/ 372533 h 1019078"/>
                <a:gd name="connsiteX23" fmla="*/ 0 w 649625"/>
                <a:gd name="connsiteY23" fmla="*/ 421794 h 1019078"/>
                <a:gd name="connsiteX24" fmla="*/ 67734 w 649625"/>
                <a:gd name="connsiteY24" fmla="*/ 603442 h 1019078"/>
                <a:gd name="connsiteX25" fmla="*/ 144703 w 649625"/>
                <a:gd name="connsiteY25" fmla="*/ 741988 h 1019078"/>
                <a:gd name="connsiteX26" fmla="*/ 233988 w 649625"/>
                <a:gd name="connsiteY26" fmla="*/ 751224 h 1019078"/>
                <a:gd name="connsiteX27" fmla="*/ 317116 w 649625"/>
                <a:gd name="connsiteY27" fmla="*/ 754303 h 1019078"/>
                <a:gd name="connsiteX28" fmla="*/ 344825 w 649625"/>
                <a:gd name="connsiteY28" fmla="*/ 788169 h 1019078"/>
                <a:gd name="connsiteX29" fmla="*/ 341746 w 649625"/>
                <a:gd name="connsiteY29" fmla="*/ 1019078 h 1019078"/>
                <a:gd name="connsiteX30" fmla="*/ 437188 w 649625"/>
                <a:gd name="connsiteY30" fmla="*/ 1019078 h 101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9625" h="1019078">
                  <a:moveTo>
                    <a:pt x="437188" y="1019078"/>
                  </a:moveTo>
                  <a:lnTo>
                    <a:pt x="446425" y="791248"/>
                  </a:lnTo>
                  <a:lnTo>
                    <a:pt x="486449" y="741988"/>
                  </a:lnTo>
                  <a:lnTo>
                    <a:pt x="569576" y="729672"/>
                  </a:lnTo>
                  <a:lnTo>
                    <a:pt x="618837" y="692727"/>
                  </a:lnTo>
                  <a:lnTo>
                    <a:pt x="637309" y="606521"/>
                  </a:lnTo>
                  <a:lnTo>
                    <a:pt x="624994" y="538788"/>
                  </a:lnTo>
                  <a:lnTo>
                    <a:pt x="600364" y="486448"/>
                  </a:lnTo>
                  <a:lnTo>
                    <a:pt x="624994" y="440266"/>
                  </a:lnTo>
                  <a:lnTo>
                    <a:pt x="649625" y="397163"/>
                  </a:lnTo>
                  <a:lnTo>
                    <a:pt x="624994" y="335588"/>
                  </a:lnTo>
                  <a:lnTo>
                    <a:pt x="535709" y="295563"/>
                  </a:lnTo>
                  <a:lnTo>
                    <a:pt x="575734" y="243224"/>
                  </a:lnTo>
                  <a:lnTo>
                    <a:pt x="508000" y="175491"/>
                  </a:lnTo>
                  <a:lnTo>
                    <a:pt x="508000" y="83127"/>
                  </a:lnTo>
                  <a:lnTo>
                    <a:pt x="446425" y="80048"/>
                  </a:lnTo>
                  <a:lnTo>
                    <a:pt x="400243" y="49260"/>
                  </a:lnTo>
                  <a:lnTo>
                    <a:pt x="329431" y="0"/>
                  </a:lnTo>
                  <a:lnTo>
                    <a:pt x="264776" y="18472"/>
                  </a:lnTo>
                  <a:lnTo>
                    <a:pt x="200122" y="92363"/>
                  </a:lnTo>
                  <a:lnTo>
                    <a:pt x="86206" y="138545"/>
                  </a:lnTo>
                  <a:lnTo>
                    <a:pt x="46182" y="261697"/>
                  </a:lnTo>
                  <a:lnTo>
                    <a:pt x="61576" y="372533"/>
                  </a:lnTo>
                  <a:lnTo>
                    <a:pt x="0" y="421794"/>
                  </a:lnTo>
                  <a:lnTo>
                    <a:pt x="67734" y="603442"/>
                  </a:lnTo>
                  <a:lnTo>
                    <a:pt x="144703" y="741988"/>
                  </a:lnTo>
                  <a:lnTo>
                    <a:pt x="233988" y="751224"/>
                  </a:lnTo>
                  <a:lnTo>
                    <a:pt x="317116" y="754303"/>
                  </a:lnTo>
                  <a:lnTo>
                    <a:pt x="344825" y="788169"/>
                  </a:lnTo>
                  <a:cubicBezTo>
                    <a:pt x="343799" y="865139"/>
                    <a:pt x="342772" y="942108"/>
                    <a:pt x="341746" y="1019078"/>
                  </a:cubicBezTo>
                  <a:lnTo>
                    <a:pt x="437188" y="1019078"/>
                  </a:lnTo>
                  <a:close/>
                </a:path>
              </a:pathLst>
            </a:cu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2" name="Freihandform 21"/>
            <p:cNvSpPr/>
            <p:nvPr/>
          </p:nvSpPr>
          <p:spPr>
            <a:xfrm>
              <a:off x="6411562" y="3083406"/>
              <a:ext cx="523394" cy="304800"/>
            </a:xfrm>
            <a:custGeom>
              <a:avLst/>
              <a:gdLst>
                <a:gd name="connsiteX0" fmla="*/ 474133 w 523394"/>
                <a:gd name="connsiteY0" fmla="*/ 304800 h 304800"/>
                <a:gd name="connsiteX1" fmla="*/ 492606 w 523394"/>
                <a:gd name="connsiteY1" fmla="*/ 249381 h 304800"/>
                <a:gd name="connsiteX2" fmla="*/ 492606 w 523394"/>
                <a:gd name="connsiteY2" fmla="*/ 218594 h 304800"/>
                <a:gd name="connsiteX3" fmla="*/ 486449 w 523394"/>
                <a:gd name="connsiteY3" fmla="*/ 181648 h 304800"/>
                <a:gd name="connsiteX4" fmla="*/ 523394 w 523394"/>
                <a:gd name="connsiteY4" fmla="*/ 166254 h 304800"/>
                <a:gd name="connsiteX5" fmla="*/ 504921 w 523394"/>
                <a:gd name="connsiteY5" fmla="*/ 129309 h 304800"/>
                <a:gd name="connsiteX6" fmla="*/ 458739 w 523394"/>
                <a:gd name="connsiteY6" fmla="*/ 86206 h 304800"/>
                <a:gd name="connsiteX7" fmla="*/ 449503 w 523394"/>
                <a:gd name="connsiteY7" fmla="*/ 12315 h 304800"/>
                <a:gd name="connsiteX8" fmla="*/ 391006 w 523394"/>
                <a:gd name="connsiteY8" fmla="*/ 12315 h 304800"/>
                <a:gd name="connsiteX9" fmla="*/ 326352 w 523394"/>
                <a:gd name="connsiteY9" fmla="*/ 30787 h 304800"/>
                <a:gd name="connsiteX10" fmla="*/ 255539 w 523394"/>
                <a:gd name="connsiteY10" fmla="*/ 0 h 304800"/>
                <a:gd name="connsiteX11" fmla="*/ 203200 w 523394"/>
                <a:gd name="connsiteY11" fmla="*/ 52339 h 304800"/>
                <a:gd name="connsiteX12" fmla="*/ 135467 w 523394"/>
                <a:gd name="connsiteY12" fmla="*/ 61575 h 304800"/>
                <a:gd name="connsiteX13" fmla="*/ 163176 w 523394"/>
                <a:gd name="connsiteY13" fmla="*/ 120072 h 304800"/>
                <a:gd name="connsiteX14" fmla="*/ 104679 w 523394"/>
                <a:gd name="connsiteY14" fmla="*/ 132387 h 304800"/>
                <a:gd name="connsiteX15" fmla="*/ 52339 w 523394"/>
                <a:gd name="connsiteY15" fmla="*/ 138545 h 304800"/>
                <a:gd name="connsiteX16" fmla="*/ 67733 w 523394"/>
                <a:gd name="connsiteY16" fmla="*/ 200121 h 304800"/>
                <a:gd name="connsiteX17" fmla="*/ 0 w 523394"/>
                <a:gd name="connsiteY17" fmla="*/ 206278 h 304800"/>
                <a:gd name="connsiteX18" fmla="*/ 0 w 523394"/>
                <a:gd name="connsiteY18" fmla="*/ 206278 h 304800"/>
                <a:gd name="connsiteX19" fmla="*/ 49261 w 523394"/>
                <a:gd name="connsiteY19" fmla="*/ 264775 h 304800"/>
                <a:gd name="connsiteX20" fmla="*/ 61576 w 523394"/>
                <a:gd name="connsiteY20" fmla="*/ 295563 h 304800"/>
                <a:gd name="connsiteX21" fmla="*/ 474133 w 523394"/>
                <a:gd name="connsiteY21"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3394" h="304800">
                  <a:moveTo>
                    <a:pt x="474133" y="304800"/>
                  </a:moveTo>
                  <a:lnTo>
                    <a:pt x="492606" y="249381"/>
                  </a:lnTo>
                  <a:lnTo>
                    <a:pt x="492606" y="218594"/>
                  </a:lnTo>
                  <a:lnTo>
                    <a:pt x="486449" y="181648"/>
                  </a:lnTo>
                  <a:lnTo>
                    <a:pt x="523394" y="166254"/>
                  </a:lnTo>
                  <a:lnTo>
                    <a:pt x="504921" y="129309"/>
                  </a:lnTo>
                  <a:lnTo>
                    <a:pt x="458739" y="86206"/>
                  </a:lnTo>
                  <a:lnTo>
                    <a:pt x="449503" y="12315"/>
                  </a:lnTo>
                  <a:lnTo>
                    <a:pt x="391006" y="12315"/>
                  </a:lnTo>
                  <a:lnTo>
                    <a:pt x="326352" y="30787"/>
                  </a:lnTo>
                  <a:lnTo>
                    <a:pt x="255539" y="0"/>
                  </a:lnTo>
                  <a:lnTo>
                    <a:pt x="203200" y="52339"/>
                  </a:lnTo>
                  <a:lnTo>
                    <a:pt x="135467" y="61575"/>
                  </a:lnTo>
                  <a:lnTo>
                    <a:pt x="163176" y="120072"/>
                  </a:lnTo>
                  <a:lnTo>
                    <a:pt x="104679" y="132387"/>
                  </a:lnTo>
                  <a:lnTo>
                    <a:pt x="52339" y="138545"/>
                  </a:lnTo>
                  <a:lnTo>
                    <a:pt x="67733" y="200121"/>
                  </a:lnTo>
                  <a:lnTo>
                    <a:pt x="0" y="206278"/>
                  </a:lnTo>
                  <a:lnTo>
                    <a:pt x="0" y="206278"/>
                  </a:lnTo>
                  <a:lnTo>
                    <a:pt x="49261" y="264775"/>
                  </a:lnTo>
                  <a:lnTo>
                    <a:pt x="61576" y="295563"/>
                  </a:lnTo>
                  <a:lnTo>
                    <a:pt x="474133" y="304800"/>
                  </a:lnTo>
                  <a:close/>
                </a:path>
              </a:pathLst>
            </a:cu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3" name="Freihandform 22"/>
            <p:cNvSpPr/>
            <p:nvPr/>
          </p:nvSpPr>
          <p:spPr>
            <a:xfrm>
              <a:off x="5898958" y="2324485"/>
              <a:ext cx="581890" cy="1062182"/>
            </a:xfrm>
            <a:custGeom>
              <a:avLst/>
              <a:gdLst>
                <a:gd name="connsiteX0" fmla="*/ 166254 w 581890"/>
                <a:gd name="connsiteY0" fmla="*/ 1062182 h 1062182"/>
                <a:gd name="connsiteX1" fmla="*/ 267854 w 581890"/>
                <a:gd name="connsiteY1" fmla="*/ 1062182 h 1062182"/>
                <a:gd name="connsiteX2" fmla="*/ 261697 w 581890"/>
                <a:gd name="connsiteY2" fmla="*/ 772776 h 1062182"/>
                <a:gd name="connsiteX3" fmla="*/ 314036 w 581890"/>
                <a:gd name="connsiteY3" fmla="*/ 714279 h 1062182"/>
                <a:gd name="connsiteX4" fmla="*/ 372533 w 581890"/>
                <a:gd name="connsiteY4" fmla="*/ 723515 h 1062182"/>
                <a:gd name="connsiteX5" fmla="*/ 434109 w 581890"/>
                <a:gd name="connsiteY5" fmla="*/ 720436 h 1062182"/>
                <a:gd name="connsiteX6" fmla="*/ 455660 w 581890"/>
                <a:gd name="connsiteY6" fmla="*/ 661939 h 1062182"/>
                <a:gd name="connsiteX7" fmla="*/ 446424 w 581890"/>
                <a:gd name="connsiteY7" fmla="*/ 603442 h 1062182"/>
                <a:gd name="connsiteX8" fmla="*/ 514157 w 581890"/>
                <a:gd name="connsiteY8" fmla="*/ 554182 h 1062182"/>
                <a:gd name="connsiteX9" fmla="*/ 535709 w 581890"/>
                <a:gd name="connsiteY9" fmla="*/ 520315 h 1062182"/>
                <a:gd name="connsiteX10" fmla="*/ 538787 w 581890"/>
                <a:gd name="connsiteY10" fmla="*/ 427951 h 1062182"/>
                <a:gd name="connsiteX11" fmla="*/ 557260 w 581890"/>
                <a:gd name="connsiteY11" fmla="*/ 387927 h 1062182"/>
                <a:gd name="connsiteX12" fmla="*/ 544945 w 581890"/>
                <a:gd name="connsiteY12" fmla="*/ 314036 h 1062182"/>
                <a:gd name="connsiteX13" fmla="*/ 581890 w 581890"/>
                <a:gd name="connsiteY13" fmla="*/ 261697 h 1062182"/>
                <a:gd name="connsiteX14" fmla="*/ 572654 w 581890"/>
                <a:gd name="connsiteY14" fmla="*/ 200121 h 1062182"/>
                <a:gd name="connsiteX15" fmla="*/ 483369 w 581890"/>
                <a:gd name="connsiteY15" fmla="*/ 150860 h 1062182"/>
                <a:gd name="connsiteX16" fmla="*/ 440266 w 581890"/>
                <a:gd name="connsiteY16" fmla="*/ 86206 h 1062182"/>
                <a:gd name="connsiteX17" fmla="*/ 387927 w 581890"/>
                <a:gd name="connsiteY17" fmla="*/ 92363 h 1062182"/>
                <a:gd name="connsiteX18" fmla="*/ 341745 w 581890"/>
                <a:gd name="connsiteY18" fmla="*/ 21551 h 1062182"/>
                <a:gd name="connsiteX19" fmla="*/ 301721 w 581890"/>
                <a:gd name="connsiteY19" fmla="*/ 0 h 1062182"/>
                <a:gd name="connsiteX20" fmla="*/ 246303 w 581890"/>
                <a:gd name="connsiteY20" fmla="*/ 12315 h 1062182"/>
                <a:gd name="connsiteX21" fmla="*/ 193963 w 581890"/>
                <a:gd name="connsiteY21" fmla="*/ 46182 h 1062182"/>
                <a:gd name="connsiteX22" fmla="*/ 116994 w 581890"/>
                <a:gd name="connsiteY22" fmla="*/ 3079 h 1062182"/>
                <a:gd name="connsiteX23" fmla="*/ 67733 w 581890"/>
                <a:gd name="connsiteY23" fmla="*/ 27709 h 1062182"/>
                <a:gd name="connsiteX24" fmla="*/ 64654 w 581890"/>
                <a:gd name="connsiteY24" fmla="*/ 73891 h 1062182"/>
                <a:gd name="connsiteX25" fmla="*/ 9236 w 581890"/>
                <a:gd name="connsiteY25" fmla="*/ 70812 h 1062182"/>
                <a:gd name="connsiteX26" fmla="*/ 0 w 581890"/>
                <a:gd name="connsiteY26" fmla="*/ 658860 h 1062182"/>
                <a:gd name="connsiteX27" fmla="*/ 52339 w 581890"/>
                <a:gd name="connsiteY27" fmla="*/ 646545 h 1062182"/>
                <a:gd name="connsiteX28" fmla="*/ 116994 w 581890"/>
                <a:gd name="connsiteY28" fmla="*/ 720436 h 1062182"/>
                <a:gd name="connsiteX29" fmla="*/ 157018 w 581890"/>
                <a:gd name="connsiteY29" fmla="*/ 769697 h 1062182"/>
                <a:gd name="connsiteX30" fmla="*/ 169333 w 581890"/>
                <a:gd name="connsiteY30" fmla="*/ 877454 h 1062182"/>
                <a:gd name="connsiteX31" fmla="*/ 166254 w 581890"/>
                <a:gd name="connsiteY31" fmla="*/ 1062182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1890" h="1062182">
                  <a:moveTo>
                    <a:pt x="166254" y="1062182"/>
                  </a:moveTo>
                  <a:lnTo>
                    <a:pt x="267854" y="1062182"/>
                  </a:lnTo>
                  <a:lnTo>
                    <a:pt x="261697" y="772776"/>
                  </a:lnTo>
                  <a:lnTo>
                    <a:pt x="314036" y="714279"/>
                  </a:lnTo>
                  <a:lnTo>
                    <a:pt x="372533" y="723515"/>
                  </a:lnTo>
                  <a:lnTo>
                    <a:pt x="434109" y="720436"/>
                  </a:lnTo>
                  <a:lnTo>
                    <a:pt x="455660" y="661939"/>
                  </a:lnTo>
                  <a:lnTo>
                    <a:pt x="446424" y="603442"/>
                  </a:lnTo>
                  <a:lnTo>
                    <a:pt x="514157" y="554182"/>
                  </a:lnTo>
                  <a:lnTo>
                    <a:pt x="535709" y="520315"/>
                  </a:lnTo>
                  <a:lnTo>
                    <a:pt x="538787" y="427951"/>
                  </a:lnTo>
                  <a:lnTo>
                    <a:pt x="557260" y="387927"/>
                  </a:lnTo>
                  <a:lnTo>
                    <a:pt x="544945" y="314036"/>
                  </a:lnTo>
                  <a:lnTo>
                    <a:pt x="581890" y="261697"/>
                  </a:lnTo>
                  <a:lnTo>
                    <a:pt x="572654" y="200121"/>
                  </a:lnTo>
                  <a:lnTo>
                    <a:pt x="483369" y="150860"/>
                  </a:lnTo>
                  <a:lnTo>
                    <a:pt x="440266" y="86206"/>
                  </a:lnTo>
                  <a:lnTo>
                    <a:pt x="387927" y="92363"/>
                  </a:lnTo>
                  <a:lnTo>
                    <a:pt x="341745" y="21551"/>
                  </a:lnTo>
                  <a:lnTo>
                    <a:pt x="301721" y="0"/>
                  </a:lnTo>
                  <a:lnTo>
                    <a:pt x="246303" y="12315"/>
                  </a:lnTo>
                  <a:lnTo>
                    <a:pt x="193963" y="46182"/>
                  </a:lnTo>
                  <a:lnTo>
                    <a:pt x="116994" y="3079"/>
                  </a:lnTo>
                  <a:lnTo>
                    <a:pt x="67733" y="27709"/>
                  </a:lnTo>
                  <a:lnTo>
                    <a:pt x="64654" y="73891"/>
                  </a:lnTo>
                  <a:lnTo>
                    <a:pt x="9236" y="70812"/>
                  </a:lnTo>
                  <a:lnTo>
                    <a:pt x="0" y="658860"/>
                  </a:lnTo>
                  <a:lnTo>
                    <a:pt x="52339" y="646545"/>
                  </a:lnTo>
                  <a:lnTo>
                    <a:pt x="116994" y="720436"/>
                  </a:lnTo>
                  <a:lnTo>
                    <a:pt x="157018" y="769697"/>
                  </a:lnTo>
                  <a:lnTo>
                    <a:pt x="169333" y="877454"/>
                  </a:lnTo>
                  <a:cubicBezTo>
                    <a:pt x="168307" y="939030"/>
                    <a:pt x="167280" y="1000606"/>
                    <a:pt x="166254" y="1062182"/>
                  </a:cubicBez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grpSp>
      <p:cxnSp>
        <p:nvCxnSpPr>
          <p:cNvPr id="25" name="Gerader Verbinder 24"/>
          <p:cNvCxnSpPr/>
          <p:nvPr/>
        </p:nvCxnSpPr>
        <p:spPr>
          <a:xfrm>
            <a:off x="8992031" y="2308715"/>
            <a:ext cx="0" cy="20253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platzhalter 3"/>
          <p:cNvSpPr>
            <a:spLocks noGrp="1"/>
          </p:cNvSpPr>
          <p:nvPr>
            <p:ph type="body" sz="quarter" idx="13"/>
          </p:nvPr>
        </p:nvSpPr>
        <p:spPr>
          <a:xfrm>
            <a:off x="535413" y="191087"/>
            <a:ext cx="7993063" cy="215900"/>
          </a:xfrm>
        </p:spPr>
        <p:txBody>
          <a:bodyPr/>
          <a:lstStyle/>
          <a:p>
            <a:r>
              <a:rPr lang="en-GB" sz="700" dirty="0"/>
              <a:t>PLANNING AIDS </a:t>
            </a:r>
          </a:p>
        </p:txBody>
      </p:sp>
    </p:spTree>
    <p:extLst>
      <p:ext uri="{BB962C8B-B14F-4D97-AF65-F5344CB8AC3E}">
        <p14:creationId xmlns:p14="http://schemas.microsoft.com/office/powerpoint/2010/main" val="1908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WOLFENBÜTTEL, TRINITATISKIRCHE</a:t>
            </a:r>
          </a:p>
        </p:txBody>
      </p:sp>
      <p:pic>
        <p:nvPicPr>
          <p:cNvPr id="5" name="Picture 2" descr="D:\Eigene Bilder\Licht &amp; Architektur Bilder\2012.10.Trinitatiskirche Wolfenbüttel\Trinitatis3.jpg"/>
          <p:cNvPicPr>
            <a:picLocks noChangeAspect="1" noChangeArrowheads="1"/>
          </p:cNvPicPr>
          <p:nvPr/>
        </p:nvPicPr>
        <p:blipFill rotWithShape="1">
          <a:blip r:embed="rId2" cstate="print"/>
          <a:srcRect t="11136" b="28986"/>
          <a:stretch/>
        </p:blipFill>
        <p:spPr bwMode="auto">
          <a:xfrm>
            <a:off x="0" y="869497"/>
            <a:ext cx="9144000" cy="3790486"/>
          </a:xfrm>
          <a:prstGeom prst="rect">
            <a:avLst/>
          </a:prstGeom>
          <a:noFill/>
          <a:ln w="9525">
            <a:noFill/>
            <a:miter lim="800000"/>
            <a:headEnd/>
            <a:tailEnd/>
          </a:ln>
        </p:spPr>
      </p:pic>
      <p:sp>
        <p:nvSpPr>
          <p:cNvPr id="6" name="Textplatzhalter 3"/>
          <p:cNvSpPr>
            <a:spLocks noGrp="1"/>
          </p:cNvSpPr>
          <p:nvPr>
            <p:ph type="body" sz="quarter" idx="13"/>
          </p:nvPr>
        </p:nvSpPr>
        <p:spPr>
          <a:xfrm>
            <a:off x="535413" y="191087"/>
            <a:ext cx="7993063" cy="215900"/>
          </a:xfrm>
        </p:spPr>
        <p:txBody>
          <a:bodyPr/>
          <a:lstStyle/>
          <a:p>
            <a:r>
              <a:rPr lang="en-GB" sz="700" dirty="0"/>
              <a:t>PLANNING AIDS </a:t>
            </a:r>
          </a:p>
        </p:txBody>
      </p:sp>
    </p:spTree>
    <p:extLst>
      <p:ext uri="{BB962C8B-B14F-4D97-AF65-F5344CB8AC3E}">
        <p14:creationId xmlns:p14="http://schemas.microsoft.com/office/powerpoint/2010/main" val="3850643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platzhalter 8"/>
          <p:cNvSpPr>
            <a:spLocks noGrp="1"/>
          </p:cNvSpPr>
          <p:nvPr>
            <p:ph type="body" sz="quarter" idx="11"/>
          </p:nvPr>
        </p:nvSpPr>
        <p:spPr>
          <a:xfrm>
            <a:off x="539553" y="1272985"/>
            <a:ext cx="3271552" cy="2600237"/>
          </a:xfrm>
          <a:prstGeom prst="rect">
            <a:avLst/>
          </a:prstGeom>
        </p:spPr>
        <p:txBody>
          <a:bodyPr wrap="square" lIns="87922" tIns="43961" rIns="87922" bIns="43961">
            <a:spAutoFit/>
          </a:bodyPr>
          <a:lstStyle/>
          <a:p>
            <a:r>
              <a:rPr lang="en-GB" sz="1200" dirty="0"/>
              <a:t>Observe the main direction of view</a:t>
            </a:r>
          </a:p>
          <a:p>
            <a:r>
              <a:rPr lang="en-GB" sz="1200" dirty="0"/>
              <a:t>Large trees: 3x luminaires 120° </a:t>
            </a:r>
          </a:p>
          <a:p>
            <a:r>
              <a:rPr lang="en-GB" sz="1200" dirty="0"/>
              <a:t>Small trees: 1x luminaire in front </a:t>
            </a:r>
          </a:p>
          <a:p>
            <a:r>
              <a:rPr lang="en-GB" sz="1200" dirty="0"/>
              <a:t>Many identical trees: on the side, or at least identical for all</a:t>
            </a:r>
          </a:p>
          <a:p>
            <a:r>
              <a:rPr lang="en-GB" sz="1200" dirty="0"/>
              <a:t>Observe the main direction of view</a:t>
            </a:r>
          </a:p>
          <a:p>
            <a:r>
              <a:rPr lang="en-GB" sz="1200" dirty="0"/>
              <a:t>High, straight trees e.g. poplars: RE 2400lm</a:t>
            </a:r>
          </a:p>
          <a:p>
            <a:r>
              <a:rPr lang="en-GB" sz="1200" dirty="0"/>
              <a:t>Wide overreaching trees e.g. oak/beech RM 2400lm</a:t>
            </a:r>
          </a:p>
          <a:p>
            <a:r>
              <a:rPr lang="en-GB" sz="1200" dirty="0"/>
              <a:t>City trees/ornamental trees/shrubs with 1x RM 1000lm </a:t>
            </a:r>
          </a:p>
          <a:p>
            <a:endParaRPr lang="en-GB" sz="1200" dirty="0"/>
          </a:p>
        </p:txBody>
      </p:sp>
      <p:sp>
        <p:nvSpPr>
          <p:cNvPr id="3" name="Titel 2"/>
          <p:cNvSpPr>
            <a:spLocks noGrp="1"/>
          </p:cNvSpPr>
          <p:nvPr>
            <p:ph type="title"/>
          </p:nvPr>
        </p:nvSpPr>
        <p:spPr>
          <a:xfrm>
            <a:off x="539553" y="408161"/>
            <a:ext cx="7992888" cy="857250"/>
          </a:xfrm>
        </p:spPr>
        <p:txBody>
          <a:bodyPr/>
          <a:lstStyle/>
          <a:p>
            <a:r>
              <a:rPr lang="en-GB" sz="1400" dirty="0"/>
              <a:t>Fundamentals of floodlighting – </a:t>
            </a:r>
            <a:br>
              <a:rPr dirty="0"/>
            </a:br>
            <a:r>
              <a:rPr lang="en-GB" sz="1400" dirty="0"/>
              <a:t>Light and nature</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5682" y="191087"/>
            <a:ext cx="3831882" cy="2491126"/>
          </a:xfrm>
          <a:prstGeom prst="rect">
            <a:avLst/>
          </a:prstGeom>
        </p:spPr>
      </p:pic>
      <p:sp>
        <p:nvSpPr>
          <p:cNvPr id="7" name="Pfeil nach oben 6"/>
          <p:cNvSpPr/>
          <p:nvPr/>
        </p:nvSpPr>
        <p:spPr>
          <a:xfrm>
            <a:off x="5408386" y="1917727"/>
            <a:ext cx="140063" cy="377850"/>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7" name="Pfeil nach oben 16"/>
          <p:cNvSpPr/>
          <p:nvPr/>
        </p:nvSpPr>
        <p:spPr>
          <a:xfrm>
            <a:off x="6501093" y="2067800"/>
            <a:ext cx="185030" cy="392354"/>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9" name="Pfeil nach oben 18"/>
          <p:cNvSpPr/>
          <p:nvPr/>
        </p:nvSpPr>
        <p:spPr>
          <a:xfrm>
            <a:off x="5547758" y="2295798"/>
            <a:ext cx="204649" cy="475323"/>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1" name="Nach rechts gekrümmter Pfeil 10"/>
          <p:cNvSpPr/>
          <p:nvPr/>
        </p:nvSpPr>
        <p:spPr>
          <a:xfrm>
            <a:off x="4882268" y="2263977"/>
            <a:ext cx="364236" cy="317998"/>
          </a:xfrm>
          <a:prstGeom prst="curv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solidFill>
                <a:schemeClr val="tx1"/>
              </a:solidFill>
            </a:endParaRPr>
          </a:p>
        </p:txBody>
      </p:sp>
      <p:sp>
        <p:nvSpPr>
          <p:cNvPr id="26" name="Titel 2"/>
          <p:cNvSpPr txBox="1">
            <a:spLocks/>
          </p:cNvSpPr>
          <p:nvPr/>
        </p:nvSpPr>
        <p:spPr>
          <a:xfrm>
            <a:off x="4687110" y="1924823"/>
            <a:ext cx="559394" cy="241882"/>
          </a:xfrm>
          <a:prstGeom prst="rect">
            <a:avLst/>
          </a:prstGeom>
        </p:spPr>
        <p:txBody>
          <a:bodyPr lIns="91439" tIns="45719" rIns="91439" bIns="45719"/>
          <a:lstStyle>
            <a:lvl1pPr algn="l" defTabSz="1300460" rtl="0" eaLnBrk="1" latinLnBrk="0" hangingPunct="1">
              <a:spcBef>
                <a:spcPct val="0"/>
              </a:spcBef>
              <a:buNone/>
              <a:defRPr sz="2000" b="1" kern="1200" cap="all" baseline="0">
                <a:solidFill>
                  <a:schemeClr val="tx1"/>
                </a:solidFill>
                <a:latin typeface="Arial" pitchFamily="34" charset="0"/>
                <a:ea typeface="+mj-ea"/>
                <a:cs typeface="Arial" pitchFamily="34" charset="0"/>
              </a:defRPr>
            </a:lvl1pPr>
          </a:lstStyle>
          <a:p>
            <a:r>
              <a:rPr lang="en-GB" sz="984" dirty="0"/>
              <a:t>120°</a:t>
            </a:r>
          </a:p>
        </p:txBody>
      </p:sp>
      <p:pic>
        <p:nvPicPr>
          <p:cNvPr id="12" name="Grafik 11"/>
          <p:cNvPicPr>
            <a:picLocks noChangeAspect="1"/>
          </p:cNvPicPr>
          <p:nvPr/>
        </p:nvPicPr>
        <p:blipFill>
          <a:blip r:embed="rId3" cstate="print"/>
          <a:stretch>
            <a:fillRect/>
          </a:stretch>
        </p:blipFill>
        <p:spPr>
          <a:xfrm>
            <a:off x="6788164" y="2014814"/>
            <a:ext cx="2040231" cy="2623154"/>
          </a:xfrm>
          <a:prstGeom prst="rect">
            <a:avLst/>
          </a:prstGeom>
        </p:spPr>
      </p:pic>
      <p:sp>
        <p:nvSpPr>
          <p:cNvPr id="29" name="Pfeil nach oben 28"/>
          <p:cNvSpPr/>
          <p:nvPr/>
        </p:nvSpPr>
        <p:spPr>
          <a:xfrm>
            <a:off x="7725288" y="4141300"/>
            <a:ext cx="165984" cy="374062"/>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4" name="Textplatzhalter 3"/>
          <p:cNvSpPr>
            <a:spLocks noGrp="1"/>
          </p:cNvSpPr>
          <p:nvPr>
            <p:ph type="body" sz="quarter" idx="13"/>
          </p:nvPr>
        </p:nvSpPr>
        <p:spPr>
          <a:xfrm>
            <a:off x="535413" y="191087"/>
            <a:ext cx="7993063" cy="215900"/>
          </a:xfrm>
        </p:spPr>
        <p:txBody>
          <a:bodyPr/>
          <a:lstStyle/>
          <a:p>
            <a:r>
              <a:rPr lang="en-GB" sz="700" dirty="0"/>
              <a:t>PLANNING AIDS </a:t>
            </a:r>
          </a:p>
        </p:txBody>
      </p:sp>
    </p:spTree>
    <p:extLst>
      <p:ext uri="{BB962C8B-B14F-4D97-AF65-F5344CB8AC3E}">
        <p14:creationId xmlns:p14="http://schemas.microsoft.com/office/powerpoint/2010/main" val="420158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animEffect transition="in" filter="fade">
                                      <p:cBhvr>
                                        <p:cTn id="7" dur="500"/>
                                        <p:tgtEl>
                                          <p:spTgt spid="2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500"/>
                                        <p:tgtEl>
                                          <p:spTgt spid="2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Effect transition="in" filter="fade">
                                      <p:cBhvr>
                                        <p:cTn id="13" dur="500"/>
                                        <p:tgtEl>
                                          <p:spTgt spid="2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xEl>
                                              <p:pRg st="3" end="3"/>
                                            </p:txEl>
                                          </p:spTgt>
                                        </p:tgtEl>
                                        <p:attrNameLst>
                                          <p:attrName>style.visibility</p:attrName>
                                        </p:attrNameLst>
                                      </p:cBhvr>
                                      <p:to>
                                        <p:strVal val="visible"/>
                                      </p:to>
                                    </p:set>
                                    <p:animEffect transition="in" filter="fade">
                                      <p:cBhvr>
                                        <p:cTn id="16" dur="500"/>
                                        <p:tgtEl>
                                          <p:spTgt spid="2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xEl>
                                              <p:pRg st="4" end="4"/>
                                            </p:txEl>
                                          </p:spTgt>
                                        </p:tgtEl>
                                        <p:attrNameLst>
                                          <p:attrName>style.visibility</p:attrName>
                                        </p:attrNameLst>
                                      </p:cBhvr>
                                      <p:to>
                                        <p:strVal val="visible"/>
                                      </p:to>
                                    </p:set>
                                    <p:animEffect transition="in" filter="fade">
                                      <p:cBhvr>
                                        <p:cTn id="19" dur="500"/>
                                        <p:tgtEl>
                                          <p:spTgt spid="2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xEl>
                                              <p:pRg st="5" end="5"/>
                                            </p:txEl>
                                          </p:spTgt>
                                        </p:tgtEl>
                                        <p:attrNameLst>
                                          <p:attrName>style.visibility</p:attrName>
                                        </p:attrNameLst>
                                      </p:cBhvr>
                                      <p:to>
                                        <p:strVal val="visible"/>
                                      </p:to>
                                    </p:set>
                                    <p:animEffect transition="in" filter="fade">
                                      <p:cBhvr>
                                        <p:cTn id="22" dur="500"/>
                                        <p:tgtEl>
                                          <p:spTgt spid="2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xEl>
                                              <p:pRg st="6" end="6"/>
                                            </p:txEl>
                                          </p:spTgt>
                                        </p:tgtEl>
                                        <p:attrNameLst>
                                          <p:attrName>style.visibility</p:attrName>
                                        </p:attrNameLst>
                                      </p:cBhvr>
                                      <p:to>
                                        <p:strVal val="visible"/>
                                      </p:to>
                                    </p:set>
                                    <p:animEffect transition="in" filter="fade">
                                      <p:cBhvr>
                                        <p:cTn id="25" dur="500"/>
                                        <p:tgtEl>
                                          <p:spTgt spid="2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xEl>
                                              <p:pRg st="7" end="7"/>
                                            </p:txEl>
                                          </p:spTgt>
                                        </p:tgtEl>
                                        <p:attrNameLst>
                                          <p:attrName>style.visibility</p:attrName>
                                        </p:attrNameLst>
                                      </p:cBhvr>
                                      <p:to>
                                        <p:strVal val="visible"/>
                                      </p:to>
                                    </p:set>
                                    <p:animEffect transition="in" filter="fade">
                                      <p:cBhvr>
                                        <p:cTn id="28" dur="500"/>
                                        <p:tgtEl>
                                          <p:spTgt spid="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RGB</a:t>
            </a:r>
          </a:p>
        </p:txBody>
      </p:sp>
      <p:sp>
        <p:nvSpPr>
          <p:cNvPr id="4" name="Textplatzhalter 3"/>
          <p:cNvSpPr>
            <a:spLocks noGrp="1"/>
          </p:cNvSpPr>
          <p:nvPr>
            <p:ph type="body" sz="quarter" idx="13"/>
          </p:nvPr>
        </p:nvSpPr>
        <p:spPr/>
        <p:txBody>
          <a:bodyPr/>
          <a:lstStyle/>
          <a:p>
            <a:r>
              <a:rPr lang="en-GB" sz="600" dirty="0"/>
              <a:t>PRODUCT LAUNCHING Q1|2017</a:t>
            </a:r>
          </a:p>
          <a:p>
            <a:endParaRPr lang="en-GB" sz="600" dirty="0"/>
          </a:p>
        </p:txBody>
      </p:sp>
      <p:pic>
        <p:nvPicPr>
          <p:cNvPr id="5" name="Grafik 4"/>
          <p:cNvPicPr>
            <a:picLocks noChangeAspect="1"/>
          </p:cNvPicPr>
          <p:nvPr/>
        </p:nvPicPr>
        <p:blipFill>
          <a:blip r:embed="rId2" cstate="print"/>
          <a:stretch>
            <a:fillRect/>
          </a:stretch>
        </p:blipFill>
        <p:spPr>
          <a:xfrm>
            <a:off x="395536" y="699542"/>
            <a:ext cx="5290191" cy="3818556"/>
          </a:xfrm>
          <a:prstGeom prst="rect">
            <a:avLst/>
          </a:prstGeom>
        </p:spPr>
      </p:pic>
      <p:pic>
        <p:nvPicPr>
          <p:cNvPr id="6" name="Grafik 5"/>
          <p:cNvPicPr>
            <a:picLocks noChangeAspect="1"/>
          </p:cNvPicPr>
          <p:nvPr/>
        </p:nvPicPr>
        <p:blipFill>
          <a:blip r:embed="rId3" cstate="print"/>
          <a:stretch>
            <a:fillRect/>
          </a:stretch>
        </p:blipFill>
        <p:spPr>
          <a:xfrm>
            <a:off x="5580112" y="1556792"/>
            <a:ext cx="3413116" cy="2394585"/>
          </a:xfrm>
          <a:prstGeom prst="rect">
            <a:avLst/>
          </a:prstGeom>
        </p:spPr>
      </p:pic>
    </p:spTree>
    <p:extLst>
      <p:ext uri="{BB962C8B-B14F-4D97-AF65-F5344CB8AC3E}">
        <p14:creationId xmlns:p14="http://schemas.microsoft.com/office/powerpoint/2010/main" val="3228862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RGB</a:t>
            </a:r>
          </a:p>
        </p:txBody>
      </p:sp>
      <p:sp>
        <p:nvSpPr>
          <p:cNvPr id="4" name="Textplatzhalter 3"/>
          <p:cNvSpPr>
            <a:spLocks noGrp="1"/>
          </p:cNvSpPr>
          <p:nvPr>
            <p:ph type="body" sz="quarter" idx="13"/>
          </p:nvPr>
        </p:nvSpPr>
        <p:spPr/>
        <p:txBody>
          <a:bodyPr/>
          <a:lstStyle/>
          <a:p>
            <a:r>
              <a:rPr lang="en-GB" sz="600" dirty="0"/>
              <a:t>PRODUCT LAUNCHING Q1|2017</a:t>
            </a:r>
          </a:p>
          <a:p>
            <a:endParaRPr lang="en-GB" sz="600" dirty="0"/>
          </a:p>
        </p:txBody>
      </p:sp>
      <p:pic>
        <p:nvPicPr>
          <p:cNvPr id="5" name="Grafik 4"/>
          <p:cNvPicPr>
            <a:picLocks noChangeAspect="1"/>
          </p:cNvPicPr>
          <p:nvPr/>
        </p:nvPicPr>
        <p:blipFill>
          <a:blip r:embed="rId2" cstate="print"/>
          <a:stretch>
            <a:fillRect/>
          </a:stretch>
        </p:blipFill>
        <p:spPr>
          <a:xfrm>
            <a:off x="539379" y="840236"/>
            <a:ext cx="6984949" cy="3822655"/>
          </a:xfrm>
          <a:prstGeom prst="rect">
            <a:avLst/>
          </a:prstGeom>
        </p:spPr>
      </p:pic>
    </p:spTree>
    <p:extLst>
      <p:ext uri="{BB962C8B-B14F-4D97-AF65-F5344CB8AC3E}">
        <p14:creationId xmlns:p14="http://schemas.microsoft.com/office/powerpoint/2010/main" val="823620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RGB</a:t>
            </a:r>
          </a:p>
        </p:txBody>
      </p:sp>
      <p:sp>
        <p:nvSpPr>
          <p:cNvPr id="4" name="Textplatzhalter 3"/>
          <p:cNvSpPr>
            <a:spLocks noGrp="1"/>
          </p:cNvSpPr>
          <p:nvPr>
            <p:ph type="body" sz="quarter" idx="13"/>
          </p:nvPr>
        </p:nvSpPr>
        <p:spPr/>
        <p:txBody>
          <a:bodyPr/>
          <a:lstStyle/>
          <a:p>
            <a:r>
              <a:rPr lang="en-GB" sz="600" dirty="0"/>
              <a:t>PRODUCT LAUNCHING Q1|2017</a:t>
            </a:r>
          </a:p>
          <a:p>
            <a:endParaRPr lang="en-GB" sz="600" dirty="0"/>
          </a:p>
        </p:txBody>
      </p:sp>
      <p:pic>
        <p:nvPicPr>
          <p:cNvPr id="6" name="Grafik 5"/>
          <p:cNvPicPr>
            <a:picLocks noChangeAspect="1"/>
          </p:cNvPicPr>
          <p:nvPr/>
        </p:nvPicPr>
        <p:blipFill>
          <a:blip r:embed="rId2" cstate="print"/>
          <a:stretch>
            <a:fillRect/>
          </a:stretch>
        </p:blipFill>
        <p:spPr>
          <a:xfrm>
            <a:off x="1403648" y="483518"/>
            <a:ext cx="7087214" cy="4160881"/>
          </a:xfrm>
          <a:prstGeom prst="rect">
            <a:avLst/>
          </a:prstGeom>
        </p:spPr>
      </p:pic>
    </p:spTree>
    <p:extLst>
      <p:ext uri="{BB962C8B-B14F-4D97-AF65-F5344CB8AC3E}">
        <p14:creationId xmlns:p14="http://schemas.microsoft.com/office/powerpoint/2010/main" val="3617504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t>LAUNCHING Q1 | 2017</a:t>
            </a:r>
          </a:p>
        </p:txBody>
      </p:sp>
      <p:sp>
        <p:nvSpPr>
          <p:cNvPr id="3" name="Textplatzhalter 2"/>
          <p:cNvSpPr>
            <a:spLocks noGrp="1"/>
          </p:cNvSpPr>
          <p:nvPr>
            <p:ph type="body" sz="quarter" idx="12"/>
          </p:nvPr>
        </p:nvSpPr>
        <p:spPr>
          <a:xfrm>
            <a:off x="4427985" y="699542"/>
            <a:ext cx="4104457" cy="1512888"/>
          </a:xfrm>
        </p:spPr>
        <p:txBody>
          <a:bodyPr/>
          <a:lstStyle/>
          <a:p>
            <a:r>
              <a:rPr lang="en-GB" sz="2200" dirty="0"/>
              <a:t>MANY THANKS!</a:t>
            </a:r>
          </a:p>
          <a:p>
            <a:endParaRPr lang="en-GB" sz="2200" dirty="0"/>
          </a:p>
          <a:p>
            <a:endParaRPr lang="en-GB" sz="2200" dirty="0"/>
          </a:p>
        </p:txBody>
      </p:sp>
    </p:spTree>
    <p:extLst>
      <p:ext uri="{BB962C8B-B14F-4D97-AF65-F5344CB8AC3E}">
        <p14:creationId xmlns:p14="http://schemas.microsoft.com/office/powerpoint/2010/main" val="1551481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t>LAUNCHING Q1 | 2017</a:t>
            </a:r>
          </a:p>
        </p:txBody>
      </p:sp>
      <p:sp>
        <p:nvSpPr>
          <p:cNvPr id="3" name="Textplatzhalter 2"/>
          <p:cNvSpPr>
            <a:spLocks noGrp="1"/>
          </p:cNvSpPr>
          <p:nvPr>
            <p:ph type="body" sz="quarter" idx="12"/>
          </p:nvPr>
        </p:nvSpPr>
        <p:spPr>
          <a:xfrm>
            <a:off x="4427985" y="699542"/>
            <a:ext cx="4104457" cy="1080120"/>
          </a:xfrm>
        </p:spPr>
        <p:txBody>
          <a:bodyPr/>
          <a:lstStyle/>
          <a:p>
            <a:r>
              <a:rPr lang="en-GB" sz="2200" dirty="0"/>
              <a:t>FAQ</a:t>
            </a:r>
          </a:p>
          <a:p>
            <a:endParaRPr lang="en-GB" sz="2200" dirty="0"/>
          </a:p>
          <a:p>
            <a:endParaRPr lang="en-GB" sz="2200" dirty="0"/>
          </a:p>
        </p:txBody>
      </p:sp>
    </p:spTree>
    <p:extLst>
      <p:ext uri="{BB962C8B-B14F-4D97-AF65-F5344CB8AC3E}">
        <p14:creationId xmlns:p14="http://schemas.microsoft.com/office/powerpoint/2010/main" val="170935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6151" t="54892" r="21050"/>
          <a:stretch/>
        </p:blipFill>
        <p:spPr>
          <a:xfrm>
            <a:off x="1" y="987574"/>
            <a:ext cx="9112154" cy="3764064"/>
          </a:xfrm>
          <a:prstGeom prst="rect">
            <a:avLst/>
          </a:prstGeom>
        </p:spPr>
      </p:pic>
      <p:sp>
        <p:nvSpPr>
          <p:cNvPr id="3" name="Titel 2"/>
          <p:cNvSpPr>
            <a:spLocks noGrp="1"/>
          </p:cNvSpPr>
          <p:nvPr>
            <p:ph type="title"/>
          </p:nvPr>
        </p:nvSpPr>
        <p:spPr/>
        <p:txBody>
          <a:bodyPr/>
          <a:lstStyle/>
          <a:p>
            <a:r>
              <a:rPr lang="en-GB" sz="1400" dirty="0"/>
              <a:t>PARKING LOTS</a:t>
            </a:r>
            <a:br/>
            <a:r>
              <a:rPr lang="en-GB" sz="1400" dirty="0">
                <a:solidFill>
                  <a:schemeClr val="bg1">
                    <a:lumMod val="50000"/>
                  </a:schemeClr>
                </a:solidFill>
              </a:rPr>
              <a:t>LUMENA STAR 40 </a:t>
            </a:r>
          </a:p>
        </p:txBody>
      </p:sp>
      <p:sp>
        <p:nvSpPr>
          <p:cNvPr id="4" name="Textplatzhalter 3"/>
          <p:cNvSpPr>
            <a:spLocks noGrp="1"/>
          </p:cNvSpPr>
          <p:nvPr>
            <p:ph type="body" sz="quarter" idx="13"/>
          </p:nvPr>
        </p:nvSpPr>
        <p:spPr/>
        <p:txBody>
          <a:bodyPr/>
          <a:lstStyle/>
          <a:p>
            <a:r>
              <a:rPr lang="en-GB" sz="600" dirty="0"/>
              <a:t>PLANNING AIDS </a:t>
            </a:r>
          </a:p>
        </p:txBody>
      </p:sp>
      <p:pic>
        <p:nvPicPr>
          <p:cNvPr id="5" name="Grafik 4"/>
          <p:cNvPicPr>
            <a:picLocks noChangeAspect="1"/>
          </p:cNvPicPr>
          <p:nvPr/>
        </p:nvPicPr>
        <p:blipFill>
          <a:blip r:embed="rId3" cstate="print"/>
          <a:stretch>
            <a:fillRect/>
          </a:stretch>
        </p:blipFill>
        <p:spPr>
          <a:xfrm>
            <a:off x="539377" y="1381399"/>
            <a:ext cx="3952641" cy="1334367"/>
          </a:xfrm>
          <a:prstGeom prst="rect">
            <a:avLst/>
          </a:prstGeom>
        </p:spPr>
      </p:pic>
      <p:sp>
        <p:nvSpPr>
          <p:cNvPr id="6" name="Rechteck 5"/>
          <p:cNvSpPr/>
          <p:nvPr/>
        </p:nvSpPr>
        <p:spPr>
          <a:xfrm>
            <a:off x="4675290" y="1282799"/>
            <a:ext cx="4320480" cy="1938992"/>
          </a:xfrm>
          <a:prstGeom prst="rect">
            <a:avLst/>
          </a:prstGeom>
        </p:spPr>
        <p:txBody>
          <a:bodyPr wrap="square">
            <a:spAutoFit/>
          </a:bodyPr>
          <a:lstStyle/>
          <a:p>
            <a:pPr>
              <a:lnSpc>
                <a:spcPct val="150000"/>
              </a:lnSpc>
            </a:pPr>
            <a:r>
              <a:rPr lang="en-GB" sz="1000" b="1" dirty="0"/>
              <a:t>Parking lot width </a:t>
            </a:r>
            <a:r>
              <a:rPr lang="en-US" sz="1000" dirty="0"/>
              <a:t>		</a:t>
            </a:r>
            <a:r>
              <a:rPr lang="en-GB" sz="1000" dirty="0"/>
              <a:t>16 m</a:t>
            </a:r>
          </a:p>
          <a:p>
            <a:pPr>
              <a:lnSpc>
                <a:spcPct val="150000"/>
              </a:lnSpc>
            </a:pPr>
            <a:r>
              <a:rPr lang="en-GB" sz="1000" b="1" dirty="0"/>
              <a:t>Post height</a:t>
            </a:r>
            <a:r>
              <a:rPr lang="en-US" sz="1000" b="1" dirty="0"/>
              <a:t>		</a:t>
            </a:r>
            <a:r>
              <a:rPr lang="en-GB" sz="1000" b="1" dirty="0"/>
              <a:t> </a:t>
            </a:r>
            <a:r>
              <a:rPr lang="en-US" sz="1000" b="1" dirty="0"/>
              <a:t>	</a:t>
            </a:r>
            <a:r>
              <a:rPr lang="en-GB" sz="1000" dirty="0"/>
              <a:t>6 m</a:t>
            </a:r>
          </a:p>
          <a:p>
            <a:pPr>
              <a:lnSpc>
                <a:spcPct val="150000"/>
              </a:lnSpc>
            </a:pPr>
            <a:r>
              <a:rPr lang="en-GB" sz="1000" b="1" dirty="0"/>
              <a:t>Inclination angle </a:t>
            </a:r>
            <a:r>
              <a:rPr lang="en-US" sz="1000" dirty="0"/>
              <a:t>		</a:t>
            </a:r>
            <a:r>
              <a:rPr lang="en-GB" sz="1000" dirty="0"/>
              <a:t>10°</a:t>
            </a:r>
          </a:p>
          <a:p>
            <a:pPr>
              <a:lnSpc>
                <a:spcPct val="150000"/>
              </a:lnSpc>
            </a:pPr>
            <a:r>
              <a:rPr lang="en-GB" sz="1000" b="1" dirty="0"/>
              <a:t>Luminaire for 5 Lux</a:t>
            </a:r>
            <a:r>
              <a:rPr lang="en-US" sz="1000" b="1" dirty="0"/>
              <a:t>		</a:t>
            </a:r>
            <a:r>
              <a:rPr lang="en-GB" sz="1000" dirty="0"/>
              <a:t>LnSTAR 40-AM2L/2200</a:t>
            </a:r>
          </a:p>
          <a:p>
            <a:pPr>
              <a:lnSpc>
                <a:spcPct val="150000"/>
              </a:lnSpc>
            </a:pPr>
            <a:r>
              <a:rPr lang="en-GB" sz="1000" b="1" dirty="0"/>
              <a:t>Luminaire for 10 Lux </a:t>
            </a:r>
            <a:r>
              <a:rPr lang="en-US" sz="1000" dirty="0"/>
              <a:t>		</a:t>
            </a:r>
            <a:r>
              <a:rPr lang="en-GB" sz="1000" dirty="0"/>
              <a:t>LnSTAR 40-AM2L/4200</a:t>
            </a:r>
          </a:p>
          <a:p>
            <a:pPr>
              <a:lnSpc>
                <a:spcPct val="150000"/>
              </a:lnSpc>
            </a:pPr>
            <a:r>
              <a:rPr lang="en-GB" sz="1000" b="1" dirty="0"/>
              <a:t>Luminaire for 20 Lux</a:t>
            </a:r>
            <a:r>
              <a:rPr lang="en-US" sz="1000" b="1" dirty="0"/>
              <a:t>		</a:t>
            </a:r>
            <a:r>
              <a:rPr lang="en-GB" sz="1000" dirty="0"/>
              <a:t>LnSTAR 40-AM2L/8200</a:t>
            </a:r>
          </a:p>
          <a:p>
            <a:pPr>
              <a:lnSpc>
                <a:spcPct val="150000"/>
              </a:lnSpc>
            </a:pPr>
            <a:r>
              <a:rPr lang="en-GB" sz="1000" b="1" dirty="0"/>
              <a:t>Distance of start of parking lot to 1st luminaire</a:t>
            </a:r>
            <a:r>
              <a:rPr lang="en-US" sz="1000" dirty="0"/>
              <a:t>  </a:t>
            </a:r>
            <a:r>
              <a:rPr lang="en-GB" sz="1000" dirty="0"/>
              <a:t>12.5 m</a:t>
            </a:r>
          </a:p>
          <a:p>
            <a:pPr>
              <a:lnSpc>
                <a:spcPct val="150000"/>
              </a:lnSpc>
            </a:pPr>
            <a:r>
              <a:rPr lang="en-GB" sz="1000" b="1" dirty="0"/>
              <a:t>Distance of luminaires between each other </a:t>
            </a:r>
            <a:r>
              <a:rPr lang="en-US" sz="1000" dirty="0"/>
              <a:t>	</a:t>
            </a:r>
            <a:r>
              <a:rPr lang="en-GB" sz="1000" dirty="0"/>
              <a:t>37.5 m</a:t>
            </a:r>
          </a:p>
        </p:txBody>
      </p:sp>
    </p:spTree>
    <p:extLst>
      <p:ext uri="{BB962C8B-B14F-4D97-AF65-F5344CB8AC3E}">
        <p14:creationId xmlns:p14="http://schemas.microsoft.com/office/powerpoint/2010/main" val="1301454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Information about the series</a:t>
            </a:r>
          </a:p>
        </p:txBody>
      </p:sp>
      <p:sp>
        <p:nvSpPr>
          <p:cNvPr id="4" name="Textplatzhalter 3"/>
          <p:cNvSpPr>
            <a:spLocks noGrp="1"/>
          </p:cNvSpPr>
          <p:nvPr>
            <p:ph type="body" sz="quarter" idx="13"/>
          </p:nvPr>
        </p:nvSpPr>
        <p:spPr/>
        <p:txBody>
          <a:bodyPr/>
          <a:lstStyle/>
          <a:p>
            <a:r>
              <a:rPr lang="en-GB" sz="600" dirty="0"/>
              <a:t>Planning aids</a:t>
            </a:r>
          </a:p>
        </p:txBody>
      </p:sp>
      <p:pic>
        <p:nvPicPr>
          <p:cNvPr id="5" name="Grafik 4"/>
          <p:cNvPicPr>
            <a:picLocks noChangeAspect="1"/>
          </p:cNvPicPr>
          <p:nvPr/>
        </p:nvPicPr>
        <p:blipFill>
          <a:blip r:embed="rId2" cstate="print"/>
          <a:stretch>
            <a:fillRect/>
          </a:stretch>
        </p:blipFill>
        <p:spPr>
          <a:xfrm>
            <a:off x="683568" y="699542"/>
            <a:ext cx="6159922" cy="4038378"/>
          </a:xfrm>
          <a:prstGeom prst="rect">
            <a:avLst/>
          </a:prstGeom>
        </p:spPr>
      </p:pic>
    </p:spTree>
    <p:extLst>
      <p:ext uri="{BB962C8B-B14F-4D97-AF65-F5344CB8AC3E}">
        <p14:creationId xmlns:p14="http://schemas.microsoft.com/office/powerpoint/2010/main" val="2155396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539552" y="1059582"/>
            <a:ext cx="7992888" cy="2859087"/>
          </a:xfrm>
        </p:spPr>
        <p:txBody>
          <a:bodyPr/>
          <a:lstStyle/>
          <a:p>
            <a:pPr marL="0" indent="0">
              <a:buNone/>
            </a:pPr>
            <a:r>
              <a:rPr lang="en-GB" sz="1200" b="1" dirty="0"/>
              <a:t>Which accessories must be ordered mandatorily for the ground-recessed luminaires?</a:t>
            </a:r>
          </a:p>
          <a:p>
            <a:pPr marL="0" indent="0">
              <a:buNone/>
            </a:pPr>
            <a:r>
              <a:rPr lang="en-GB" sz="1200" dirty="0"/>
              <a:t>Ordering the mounting housing and stainless steel cover plate (round or square) is obligatory.</a:t>
            </a:r>
          </a:p>
          <a:p>
            <a:pPr marL="0" indent="0">
              <a:buNone/>
            </a:pPr>
            <a:endParaRPr lang="en-GB" sz="1200" dirty="0"/>
          </a:p>
          <a:p>
            <a:pPr marL="0" indent="0">
              <a:buNone/>
            </a:pPr>
            <a:r>
              <a:rPr lang="en-GB" sz="1200" b="1" dirty="0"/>
              <a:t>What is the difference between the normal mounting housing (ET) and the expanded mounting housing (ETE)?</a:t>
            </a:r>
          </a:p>
          <a:p>
            <a:pPr marL="0" indent="0">
              <a:buNone/>
            </a:pPr>
            <a:r>
              <a:rPr lang="en-GB" sz="1200" dirty="0"/>
              <a:t>The normal mounting housing is simply an extended piece of tube and does not make installation easier. The expanded mounting housing on the other hand is more convenient when cabling and wiring the luminaires.</a:t>
            </a:r>
          </a:p>
          <a:p>
            <a:pPr marL="0" indent="0">
              <a:buNone/>
            </a:pPr>
            <a:endParaRPr lang="en-GB" sz="1200" dirty="0"/>
          </a:p>
          <a:p>
            <a:pPr marL="0" indent="0">
              <a:buNone/>
            </a:pPr>
            <a:r>
              <a:rPr lang="en-GB" sz="1200" b="1" dirty="0"/>
              <a:t>Why do I definitely need a drainage?</a:t>
            </a:r>
          </a:p>
          <a:p>
            <a:pPr marL="0" indent="0">
              <a:buNone/>
            </a:pPr>
            <a:r>
              <a:rPr lang="en-GB" sz="1200" dirty="0"/>
              <a:t>This makes sure that the water collecting below the luminaire </a:t>
            </a:r>
          </a:p>
          <a:p>
            <a:pPr marL="0" indent="0">
              <a:buNone/>
            </a:pPr>
            <a:r>
              <a:rPr lang="en-GB" sz="1200" dirty="0"/>
              <a:t>can flow away reasonably. A drainage of 20-30cm is recommended.</a:t>
            </a:r>
          </a:p>
          <a:p>
            <a:pPr marL="0" indent="0">
              <a:buNone/>
            </a:pPr>
            <a:endParaRPr lang="en-GB" sz="1200" dirty="0"/>
          </a:p>
          <a:p>
            <a:pPr marL="0" indent="0">
              <a:buNone/>
            </a:pPr>
            <a:r>
              <a:rPr lang="en-GB" sz="1200" b="1" dirty="0"/>
              <a:t>How warm does the glass become with full load of the LEDs?</a:t>
            </a:r>
          </a:p>
          <a:p>
            <a:pPr marL="0" indent="0">
              <a:buNone/>
            </a:pPr>
            <a:r>
              <a:rPr lang="en-GB" sz="1200" dirty="0"/>
              <a:t>The LED variants dissipate a maximum of 37° to the surface of the glass.</a:t>
            </a:r>
          </a:p>
          <a:p>
            <a:pPr marL="0" indent="0">
              <a:buNone/>
            </a:pPr>
            <a:endParaRPr lang="en-GB" sz="1200" dirty="0"/>
          </a:p>
          <a:p>
            <a:pPr marL="0" indent="0">
              <a:buNone/>
            </a:pPr>
            <a:r>
              <a:rPr lang="en-GB" sz="1200" b="1" dirty="0"/>
              <a:t>How do the luminaires behave with chemical influences?</a:t>
            </a:r>
          </a:p>
          <a:p>
            <a:pPr marL="0" indent="0">
              <a:buNone/>
            </a:pPr>
            <a:r>
              <a:rPr lang="en-GB" sz="1200" dirty="0"/>
              <a:t>The luminaire must not come into contact with aggressive substances, chemicals, cleaning agents and/or fertilisers.</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p:txBody>
      </p:sp>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LUTERA GROUND-RECESSED LUMINAIRES</a:t>
            </a:r>
          </a:p>
        </p:txBody>
      </p:sp>
      <p:sp>
        <p:nvSpPr>
          <p:cNvPr id="4" name="Textplatzhalter 3"/>
          <p:cNvSpPr>
            <a:spLocks noGrp="1"/>
          </p:cNvSpPr>
          <p:nvPr>
            <p:ph type="body" sz="quarter" idx="13"/>
          </p:nvPr>
        </p:nvSpPr>
        <p:spPr/>
        <p:txBody>
          <a:bodyPr/>
          <a:lstStyle/>
          <a:p>
            <a:r>
              <a:rPr lang="en-GB" sz="600" dirty="0"/>
              <a:t>FAQ / GUIDE</a:t>
            </a:r>
          </a:p>
        </p:txBody>
      </p:sp>
      <p:pic>
        <p:nvPicPr>
          <p:cNvPr id="5" name="Grafik 4"/>
          <p:cNvPicPr>
            <a:picLocks noChangeAspect="1"/>
          </p:cNvPicPr>
          <p:nvPr/>
        </p:nvPicPr>
        <p:blipFill>
          <a:blip r:embed="rId2" cstate="print"/>
          <a:stretch>
            <a:fillRect/>
          </a:stretch>
        </p:blipFill>
        <p:spPr>
          <a:xfrm>
            <a:off x="6732240" y="2571750"/>
            <a:ext cx="792088" cy="720748"/>
          </a:xfrm>
          <a:prstGeom prst="rect">
            <a:avLst/>
          </a:prstGeom>
        </p:spPr>
      </p:pic>
    </p:spTree>
    <p:extLst>
      <p:ext uri="{BB962C8B-B14F-4D97-AF65-F5344CB8AC3E}">
        <p14:creationId xmlns:p14="http://schemas.microsoft.com/office/powerpoint/2010/main" val="4132290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539552" y="1059582"/>
            <a:ext cx="7992888" cy="2859087"/>
          </a:xfrm>
        </p:spPr>
        <p:txBody>
          <a:bodyPr/>
          <a:lstStyle/>
          <a:p>
            <a:pPr marL="0" indent="0">
              <a:buNone/>
            </a:pPr>
            <a:r>
              <a:rPr lang="en-GB" sz="1200" b="1" dirty="0"/>
              <a:t>With what weight can I drive over the luminaires?</a:t>
            </a:r>
          </a:p>
          <a:p>
            <a:pPr marL="0" indent="0">
              <a:buNone/>
            </a:pPr>
            <a:r>
              <a:rPr lang="en-GB" sz="1200" dirty="0"/>
              <a:t>8501 – Lutera 90: 2,000kg | 8511 – Lutera 100: 3,000kg | 8521 – Lutera 200: 2,000kg</a:t>
            </a:r>
          </a:p>
          <a:p>
            <a:pPr marL="0" indent="0">
              <a:buNone/>
            </a:pPr>
            <a:endParaRPr lang="en-GB" sz="1200" dirty="0"/>
          </a:p>
          <a:p>
            <a:pPr marL="0" indent="0">
              <a:buNone/>
            </a:pPr>
            <a:r>
              <a:rPr lang="en-GB" sz="1200" b="1" dirty="0"/>
              <a:t>What is the difference between the lenses and the COB module with the Lutera 200 (8521)?</a:t>
            </a:r>
          </a:p>
          <a:p>
            <a:pPr marL="0" indent="0">
              <a:buNone/>
            </a:pPr>
            <a:r>
              <a:rPr lang="en-GB" sz="1200" dirty="0"/>
              <a:t>With the Lutera 200 (8521) you can choose between a version with 9 LEDs (max. 1,650lm) and a version with a high-output LED COB module (max. 2,900lm)</a:t>
            </a:r>
          </a:p>
          <a:p>
            <a:pPr marL="0" indent="0">
              <a:buNone/>
            </a:pPr>
            <a:endParaRPr lang="en-GB" sz="1200" dirty="0"/>
          </a:p>
          <a:p>
            <a:pPr marL="0" indent="0">
              <a:buNone/>
            </a:pPr>
            <a:r>
              <a:rPr lang="en-GB" sz="1200" b="1" dirty="0"/>
              <a:t>Are the luminaires DALI-compatible?</a:t>
            </a:r>
          </a:p>
          <a:p>
            <a:pPr marL="0" indent="0">
              <a:buNone/>
            </a:pPr>
            <a:r>
              <a:rPr lang="en-GB" sz="1200" dirty="0"/>
              <a:t>With the Lutera 200 (8521) it is possible to custom-produce the luminaires also with DALI.</a:t>
            </a:r>
          </a:p>
          <a:p>
            <a:pPr marL="0" indent="0">
              <a:buNone/>
            </a:pPr>
            <a:endParaRPr lang="en-GB" sz="1200" dirty="0"/>
          </a:p>
          <a:p>
            <a:pPr marL="0" indent="0">
              <a:buNone/>
            </a:pPr>
            <a:r>
              <a:rPr lang="en-GB" sz="1200" b="1" dirty="0"/>
              <a:t>Can I equip the luminaires with RGB control as well?</a:t>
            </a:r>
          </a:p>
          <a:p>
            <a:pPr marL="0" indent="0">
              <a:buNone/>
            </a:pPr>
            <a:r>
              <a:rPr lang="en-GB" sz="1200" dirty="0"/>
              <a:t>Yes, all sizes of the Lutera are also available with RGB control. The RGB system is DMX-based and mandatorily requires accessory components.</a:t>
            </a:r>
          </a:p>
          <a:p>
            <a:pPr marL="0" indent="0">
              <a:buNone/>
            </a:pPr>
            <a:endParaRPr lang="en-GB" sz="1200" dirty="0"/>
          </a:p>
          <a:p>
            <a:pPr marL="0" indent="0">
              <a:buNone/>
            </a:pPr>
            <a:endParaRPr lang="en-GB" sz="1200" dirty="0"/>
          </a:p>
          <a:p>
            <a:pPr marL="0" indent="0">
              <a:buNone/>
            </a:pPr>
            <a:endParaRPr lang="en-GB" sz="1200" dirty="0"/>
          </a:p>
        </p:txBody>
      </p:sp>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LUTERA GROUND-RECESSED LUMINAIRES</a:t>
            </a:r>
          </a:p>
        </p:txBody>
      </p:sp>
      <p:sp>
        <p:nvSpPr>
          <p:cNvPr id="4" name="Textplatzhalter 3"/>
          <p:cNvSpPr>
            <a:spLocks noGrp="1"/>
          </p:cNvSpPr>
          <p:nvPr>
            <p:ph type="body" sz="quarter" idx="13"/>
          </p:nvPr>
        </p:nvSpPr>
        <p:spPr/>
        <p:txBody>
          <a:bodyPr/>
          <a:lstStyle/>
          <a:p>
            <a:r>
              <a:rPr lang="en-GB" sz="600" dirty="0"/>
              <a:t>FAQ / GUIDE</a:t>
            </a:r>
          </a:p>
        </p:txBody>
      </p:sp>
    </p:spTree>
    <p:extLst>
      <p:ext uri="{BB962C8B-B14F-4D97-AF65-F5344CB8AC3E}">
        <p14:creationId xmlns:p14="http://schemas.microsoft.com/office/powerpoint/2010/main" val="3162799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539552" y="1059582"/>
            <a:ext cx="7992888" cy="3528392"/>
          </a:xfrm>
        </p:spPr>
        <p:txBody>
          <a:bodyPr/>
          <a:lstStyle/>
          <a:p>
            <a:pPr marL="0" indent="0">
              <a:buNone/>
            </a:pPr>
            <a:r>
              <a:rPr lang="en-GB" sz="1200" b="1" dirty="0"/>
              <a:t>Are the luminaires also available in colour versions?</a:t>
            </a:r>
          </a:p>
          <a:p>
            <a:pPr marL="0" indent="0">
              <a:buNone/>
            </a:pPr>
            <a:r>
              <a:rPr lang="en-GB" sz="1200" dirty="0"/>
              <a:t>Yes, the luminaires are also available with coloured LEDs in red, blue, green and amber.</a:t>
            </a:r>
          </a:p>
          <a:p>
            <a:pPr marL="0" indent="0">
              <a:buNone/>
            </a:pPr>
            <a:endParaRPr lang="en-GB" sz="1200" dirty="0"/>
          </a:p>
          <a:p>
            <a:pPr marL="0" indent="0">
              <a:buNone/>
            </a:pPr>
            <a:r>
              <a:rPr lang="en-GB" sz="1200" b="1" dirty="0"/>
              <a:t>Are the luminaires available from stock?</a:t>
            </a:r>
          </a:p>
          <a:p>
            <a:pPr marL="0" indent="0">
              <a:buNone/>
            </a:pPr>
            <a:r>
              <a:rPr lang="en-GB" sz="1200" dirty="0"/>
              <a:t>High-seller types in all three construction sizes are available from stock. </a:t>
            </a:r>
          </a:p>
          <a:p>
            <a:pPr marL="0" indent="0">
              <a:buNone/>
            </a:pPr>
            <a:endParaRPr lang="en-GB" sz="1200" dirty="0"/>
          </a:p>
          <a:p>
            <a:pPr marL="0" indent="0">
              <a:buNone/>
            </a:pPr>
            <a:r>
              <a:rPr lang="en-GB" sz="1200" b="1" dirty="0"/>
              <a:t>Which beam angle does the Lutera have?</a:t>
            </a:r>
          </a:p>
          <a:p>
            <a:pPr marL="0" indent="0">
              <a:buNone/>
            </a:pPr>
            <a:r>
              <a:rPr lang="en-GB" sz="1200" dirty="0"/>
              <a:t>Narrow distribution: 10°</a:t>
            </a:r>
          </a:p>
          <a:p>
            <a:pPr marL="0" indent="0">
              <a:buNone/>
            </a:pPr>
            <a:r>
              <a:rPr lang="en-GB" sz="1200" dirty="0"/>
              <a:t>Medium wide distribution: 30°</a:t>
            </a:r>
          </a:p>
          <a:p>
            <a:pPr marL="0" indent="0">
              <a:buNone/>
            </a:pPr>
            <a:r>
              <a:rPr lang="en-GB" sz="1200" dirty="0"/>
              <a:t>Wide distribution: 50°</a:t>
            </a:r>
          </a:p>
          <a:p>
            <a:pPr marL="0" indent="0">
              <a:buNone/>
            </a:pPr>
            <a:endParaRPr lang="en-GB" sz="1200" dirty="0"/>
          </a:p>
          <a:p>
            <a:pPr marL="0" indent="0">
              <a:buNone/>
            </a:pPr>
            <a:r>
              <a:rPr lang="en-GB" sz="1200" b="1" dirty="0"/>
              <a:t>How long are the cables to the Lutera?</a:t>
            </a:r>
          </a:p>
          <a:p>
            <a:pPr marL="0" indent="0">
              <a:buNone/>
            </a:pPr>
            <a:r>
              <a:rPr lang="en-GB" sz="1200" dirty="0"/>
              <a:t>8501: 0.5m</a:t>
            </a:r>
          </a:p>
          <a:p>
            <a:pPr marL="0" indent="0">
              <a:buNone/>
            </a:pPr>
            <a:r>
              <a:rPr lang="en-GB" sz="1200" dirty="0"/>
              <a:t>8511: 1.0m</a:t>
            </a:r>
          </a:p>
          <a:p>
            <a:pPr marL="0" indent="0">
              <a:buNone/>
            </a:pPr>
            <a:r>
              <a:rPr lang="en-GB" sz="1200" dirty="0"/>
              <a:t>8521: 1.0m</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p:txBody>
      </p:sp>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LUTERA GROUND-RECESSED LUMINAIRES</a:t>
            </a:r>
          </a:p>
        </p:txBody>
      </p:sp>
      <p:sp>
        <p:nvSpPr>
          <p:cNvPr id="4" name="Textplatzhalter 3"/>
          <p:cNvSpPr>
            <a:spLocks noGrp="1"/>
          </p:cNvSpPr>
          <p:nvPr>
            <p:ph type="body" sz="quarter" idx="13"/>
          </p:nvPr>
        </p:nvSpPr>
        <p:spPr/>
        <p:txBody>
          <a:bodyPr/>
          <a:lstStyle/>
          <a:p>
            <a:r>
              <a:rPr lang="en-GB" sz="600" dirty="0"/>
              <a:t>FAQ / GUIDE</a:t>
            </a:r>
          </a:p>
        </p:txBody>
      </p:sp>
    </p:spTree>
    <p:extLst>
      <p:ext uri="{BB962C8B-B14F-4D97-AF65-F5344CB8AC3E}">
        <p14:creationId xmlns:p14="http://schemas.microsoft.com/office/powerpoint/2010/main" val="2118811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ALTIGO G2 GROUND-RECESSED LUMINAIRES</a:t>
            </a:r>
          </a:p>
        </p:txBody>
      </p:sp>
      <p:sp>
        <p:nvSpPr>
          <p:cNvPr id="4" name="Textplatzhalter 3"/>
          <p:cNvSpPr>
            <a:spLocks noGrp="1"/>
          </p:cNvSpPr>
          <p:nvPr>
            <p:ph type="body" sz="quarter" idx="13"/>
          </p:nvPr>
        </p:nvSpPr>
        <p:spPr/>
        <p:txBody>
          <a:bodyPr/>
          <a:lstStyle/>
          <a:p>
            <a:r>
              <a:rPr lang="en-GB" sz="600" dirty="0"/>
              <a:t>FAQ / GUIDE</a:t>
            </a:r>
          </a:p>
        </p:txBody>
      </p:sp>
      <p:sp>
        <p:nvSpPr>
          <p:cNvPr id="5" name="Textplatzhalter 1"/>
          <p:cNvSpPr>
            <a:spLocks noGrp="1"/>
          </p:cNvSpPr>
          <p:nvPr>
            <p:ph type="body" sz="quarter" idx="11"/>
          </p:nvPr>
        </p:nvSpPr>
        <p:spPr>
          <a:xfrm>
            <a:off x="539552" y="1059582"/>
            <a:ext cx="7992888" cy="3168352"/>
          </a:xfrm>
        </p:spPr>
        <p:txBody>
          <a:bodyPr/>
          <a:lstStyle/>
          <a:p>
            <a:pPr marL="0" indent="0">
              <a:buNone/>
            </a:pPr>
            <a:r>
              <a:rPr lang="en-GB" sz="1200" b="1" dirty="0"/>
              <a:t>Which load pressures can the luminaires take?</a:t>
            </a:r>
          </a:p>
          <a:p>
            <a:pPr marL="0" indent="0">
              <a:buNone/>
            </a:pPr>
            <a:r>
              <a:rPr lang="en-GB" sz="1200" dirty="0"/>
              <a:t>The luminaire resists a load of 500kg. This means the luminaire cannot be rolled over by cars and other similarly large vehicles.</a:t>
            </a:r>
          </a:p>
          <a:p>
            <a:pPr marL="0" indent="0">
              <a:buNone/>
            </a:pPr>
            <a:endParaRPr lang="en-GB" sz="1200" dirty="0"/>
          </a:p>
          <a:p>
            <a:pPr marL="0" indent="0">
              <a:buNone/>
            </a:pPr>
            <a:r>
              <a:rPr lang="en-GB" sz="1200" b="1" dirty="0"/>
              <a:t>What is the difference between a transparent cover and a frosted cover?</a:t>
            </a:r>
          </a:p>
          <a:p>
            <a:pPr marL="0" indent="0">
              <a:buNone/>
            </a:pPr>
            <a:r>
              <a:rPr lang="en-GB" sz="1200" dirty="0"/>
              <a:t>Light comfort is better with the frosted cover. Observers do not see the single LEDs and therefore the appearance of the luminaire is more attractive.</a:t>
            </a:r>
          </a:p>
          <a:p>
            <a:pPr marL="0" indent="0">
              <a:buNone/>
            </a:pPr>
            <a:endParaRPr lang="en-GB" sz="1200" dirty="0"/>
          </a:p>
          <a:p>
            <a:pPr marL="0" indent="0">
              <a:buNone/>
            </a:pPr>
            <a:r>
              <a:rPr lang="en-GB" sz="1200" b="1" dirty="0"/>
              <a:t>Which lengths does the ground-recessed version of the Altigo G2 have?</a:t>
            </a:r>
          </a:p>
          <a:p>
            <a:pPr marL="0" indent="0">
              <a:buNone/>
            </a:pPr>
            <a:r>
              <a:rPr lang="en-GB" sz="1200" dirty="0"/>
              <a:t>The ground-recessed version is available in lengths 600mm and 1,200mm.</a:t>
            </a:r>
          </a:p>
          <a:p>
            <a:pPr marL="0" indent="0">
              <a:buNone/>
            </a:pPr>
            <a:endParaRPr lang="en-GB" sz="1200" dirty="0"/>
          </a:p>
          <a:p>
            <a:pPr marL="0" indent="0">
              <a:buNone/>
            </a:pPr>
            <a:r>
              <a:rPr lang="en-GB" sz="1200" b="1" dirty="0"/>
              <a:t>What is the mandatory accessory with the luminaire?</a:t>
            </a:r>
          </a:p>
          <a:p>
            <a:pPr marL="0" indent="0">
              <a:buNone/>
            </a:pPr>
            <a:r>
              <a:rPr lang="en-GB" sz="1200" dirty="0"/>
              <a:t>The ground mounting enclosure must be ordered for the ground-recessed version.</a:t>
            </a:r>
          </a:p>
          <a:p>
            <a:pPr marL="0" indent="0">
              <a:buNone/>
            </a:pPr>
            <a:endParaRPr lang="en-GB" sz="1200" dirty="0"/>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3960274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8841 BOLLARD LUMINAIRES</a:t>
            </a:r>
          </a:p>
        </p:txBody>
      </p:sp>
      <p:sp>
        <p:nvSpPr>
          <p:cNvPr id="4" name="Textplatzhalter 3"/>
          <p:cNvSpPr>
            <a:spLocks noGrp="1"/>
          </p:cNvSpPr>
          <p:nvPr>
            <p:ph type="body" sz="quarter" idx="13"/>
          </p:nvPr>
        </p:nvSpPr>
        <p:spPr/>
        <p:txBody>
          <a:bodyPr/>
          <a:lstStyle/>
          <a:p>
            <a:r>
              <a:rPr lang="en-GB" sz="600" dirty="0"/>
              <a:t>FAQ / GUIDE</a:t>
            </a:r>
          </a:p>
        </p:txBody>
      </p:sp>
      <p:sp>
        <p:nvSpPr>
          <p:cNvPr id="5" name="Textplatzhalter 1"/>
          <p:cNvSpPr>
            <a:spLocks noGrp="1"/>
          </p:cNvSpPr>
          <p:nvPr>
            <p:ph type="body" sz="quarter" idx="11"/>
          </p:nvPr>
        </p:nvSpPr>
        <p:spPr>
          <a:xfrm>
            <a:off x="539552" y="1059582"/>
            <a:ext cx="7992888" cy="2859087"/>
          </a:xfrm>
        </p:spPr>
        <p:txBody>
          <a:bodyPr/>
          <a:lstStyle/>
          <a:p>
            <a:pPr marL="0" indent="0">
              <a:buNone/>
            </a:pPr>
            <a:r>
              <a:rPr lang="en-GB" sz="1200" b="1" dirty="0"/>
              <a:t>Which sizes are the bollard luminaires available in?</a:t>
            </a:r>
          </a:p>
          <a:p>
            <a:pPr marL="0" indent="0">
              <a:buNone/>
            </a:pPr>
            <a:r>
              <a:rPr lang="en-GB" sz="1200" dirty="0"/>
              <a:t>The bollard luminaire comes in two sizes. One has approx. 60cm and the other has approx. 1.0m. </a:t>
            </a:r>
          </a:p>
          <a:p>
            <a:pPr marL="0" indent="0">
              <a:buNone/>
            </a:pPr>
            <a:endParaRPr lang="en-GB" sz="1200" dirty="0"/>
          </a:p>
          <a:p>
            <a:pPr marL="0" indent="0">
              <a:buNone/>
            </a:pPr>
            <a:r>
              <a:rPr lang="en-GB" sz="1200" b="1" dirty="0"/>
              <a:t>Is 850lm the maximum luminous flux?</a:t>
            </a:r>
          </a:p>
          <a:p>
            <a:pPr marL="0" indent="0">
              <a:buNone/>
            </a:pPr>
            <a:r>
              <a:rPr lang="en-GB" sz="1200" dirty="0"/>
              <a:t>No, the bollard can also be produced with significantly higher luminous flux on request.</a:t>
            </a:r>
          </a:p>
          <a:p>
            <a:pPr marL="0" indent="0">
              <a:buNone/>
            </a:pPr>
            <a:endParaRPr lang="en-GB" sz="1200" dirty="0"/>
          </a:p>
          <a:p>
            <a:pPr marL="0" indent="0">
              <a:buNone/>
            </a:pPr>
            <a:r>
              <a:rPr lang="en-GB" sz="1200" b="1" dirty="0"/>
              <a:t>What is the major advantage of the MLTIQ technology with the bollard?</a:t>
            </a:r>
          </a:p>
          <a:p>
            <a:pPr marL="0" indent="0">
              <a:buNone/>
            </a:pPr>
            <a:r>
              <a:rPr lang="en-GB" sz="1200" dirty="0"/>
              <a:t>As standard, the AB2L lens is assembled to enable maximum possible spacing between the bollard luminaires. The AB14L lens is more suitable for depth illumination.</a:t>
            </a:r>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308447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FACIELLA SPOTLIGHT</a:t>
            </a:r>
          </a:p>
        </p:txBody>
      </p:sp>
      <p:sp>
        <p:nvSpPr>
          <p:cNvPr id="4" name="Textplatzhalter 3"/>
          <p:cNvSpPr>
            <a:spLocks noGrp="1"/>
          </p:cNvSpPr>
          <p:nvPr>
            <p:ph type="body" sz="quarter" idx="13"/>
          </p:nvPr>
        </p:nvSpPr>
        <p:spPr/>
        <p:txBody>
          <a:bodyPr/>
          <a:lstStyle/>
          <a:p>
            <a:r>
              <a:rPr lang="en-GB" sz="600" dirty="0"/>
              <a:t>FAQ / GUIDE</a:t>
            </a:r>
          </a:p>
        </p:txBody>
      </p:sp>
      <p:sp>
        <p:nvSpPr>
          <p:cNvPr id="5" name="Textplatzhalter 1"/>
          <p:cNvSpPr>
            <a:spLocks noGrp="1"/>
          </p:cNvSpPr>
          <p:nvPr>
            <p:ph type="body" sz="quarter" idx="11"/>
          </p:nvPr>
        </p:nvSpPr>
        <p:spPr>
          <a:xfrm>
            <a:off x="539552" y="1059582"/>
            <a:ext cx="7992888" cy="3312368"/>
          </a:xfrm>
        </p:spPr>
        <p:txBody>
          <a:bodyPr/>
          <a:lstStyle/>
          <a:p>
            <a:pPr marL="0" indent="0">
              <a:buNone/>
            </a:pPr>
            <a:r>
              <a:rPr lang="en-GB" sz="1200" b="1" dirty="0"/>
              <a:t>Which sizes are the Faciella luminaires available in?</a:t>
            </a:r>
          </a:p>
          <a:p>
            <a:pPr marL="0" indent="0">
              <a:buNone/>
            </a:pPr>
            <a:r>
              <a:rPr lang="en-GB" sz="1200" dirty="0"/>
              <a:t>The Faciella spotlight is available in three construction sizes to provide the most cost-efficient solution for the customer.</a:t>
            </a:r>
          </a:p>
          <a:p>
            <a:pPr marL="0" indent="0">
              <a:buNone/>
            </a:pPr>
            <a:endParaRPr lang="en-GB" sz="1200" dirty="0"/>
          </a:p>
          <a:p>
            <a:pPr marL="0" indent="0">
              <a:buNone/>
            </a:pPr>
            <a:r>
              <a:rPr lang="en-GB" sz="1200" b="1" dirty="0"/>
              <a:t>Are DALI versions possible?</a:t>
            </a:r>
          </a:p>
          <a:p>
            <a:pPr marL="0" indent="0">
              <a:buNone/>
            </a:pPr>
            <a:r>
              <a:rPr lang="en-GB" sz="1200" dirty="0"/>
              <a:t>DALI versions are possible with the Faciella 15 and Faciella 20.</a:t>
            </a:r>
          </a:p>
          <a:p>
            <a:pPr marL="0" indent="0">
              <a:buNone/>
            </a:pPr>
            <a:endParaRPr lang="en-GB" sz="1200" dirty="0"/>
          </a:p>
          <a:p>
            <a:pPr marL="0" indent="0">
              <a:buNone/>
            </a:pPr>
            <a:r>
              <a:rPr lang="en-GB" sz="1200" b="1" dirty="0"/>
              <a:t>Which accessories are available for the Faciella?</a:t>
            </a:r>
          </a:p>
          <a:p>
            <a:pPr marL="0" indent="0">
              <a:buNone/>
            </a:pPr>
            <a:r>
              <a:rPr lang="en-GB" sz="1200" dirty="0"/>
              <a:t>The following accessories are available for Faciella spotlights: Post straps, post connections, ground stakes, cylindrical shield, ribbed glass and a frosted panel.</a:t>
            </a:r>
          </a:p>
          <a:p>
            <a:pPr marL="0" indent="0">
              <a:buNone/>
            </a:pPr>
            <a:endParaRPr lang="en-GB" sz="1200" dirty="0"/>
          </a:p>
          <a:p>
            <a:pPr marL="0" indent="0">
              <a:buNone/>
            </a:pPr>
            <a:r>
              <a:rPr lang="en-GB" sz="1200" b="1" dirty="0"/>
              <a:t>Are there coloured versions of the spotlight and is RGB possible?</a:t>
            </a:r>
          </a:p>
          <a:p>
            <a:pPr marL="0" indent="0">
              <a:buNone/>
            </a:pPr>
            <a:r>
              <a:rPr lang="en-GB" sz="1200" dirty="0"/>
              <a:t>Yes, coloured versions are available as standard – red, blue, green and amber. RGB components must be mandatorily ordered (DMX-based RGB system)</a:t>
            </a:r>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3709676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FACIELLA SPOTLIGHT</a:t>
            </a:r>
          </a:p>
        </p:txBody>
      </p:sp>
      <p:sp>
        <p:nvSpPr>
          <p:cNvPr id="4" name="Textplatzhalter 3"/>
          <p:cNvSpPr>
            <a:spLocks noGrp="1"/>
          </p:cNvSpPr>
          <p:nvPr>
            <p:ph type="body" sz="quarter" idx="13"/>
          </p:nvPr>
        </p:nvSpPr>
        <p:spPr/>
        <p:txBody>
          <a:bodyPr/>
          <a:lstStyle/>
          <a:p>
            <a:r>
              <a:rPr lang="en-GB" sz="600" dirty="0"/>
              <a:t>FAQ / GUIDE</a:t>
            </a:r>
          </a:p>
        </p:txBody>
      </p:sp>
      <p:sp>
        <p:nvSpPr>
          <p:cNvPr id="5" name="Textplatzhalter 1"/>
          <p:cNvSpPr>
            <a:spLocks noGrp="1"/>
          </p:cNvSpPr>
          <p:nvPr>
            <p:ph type="body" sz="quarter" idx="11"/>
          </p:nvPr>
        </p:nvSpPr>
        <p:spPr>
          <a:xfrm>
            <a:off x="539552" y="1059582"/>
            <a:ext cx="7992888" cy="3312368"/>
          </a:xfrm>
        </p:spPr>
        <p:txBody>
          <a:bodyPr/>
          <a:lstStyle/>
          <a:p>
            <a:pPr marL="0" indent="0">
              <a:buNone/>
            </a:pPr>
            <a:r>
              <a:rPr lang="en-GB" sz="1200" b="1" dirty="0"/>
              <a:t>Which beam angle does the Lutera have?</a:t>
            </a:r>
          </a:p>
          <a:p>
            <a:pPr marL="0" indent="0">
              <a:buNone/>
            </a:pPr>
            <a:r>
              <a:rPr lang="en-GB" sz="1200" dirty="0"/>
              <a:t>Narrow distribution: 10°</a:t>
            </a:r>
          </a:p>
          <a:p>
            <a:pPr marL="0" indent="0">
              <a:buNone/>
            </a:pPr>
            <a:r>
              <a:rPr lang="en-GB" sz="1200" dirty="0"/>
              <a:t>Medium wide distribution: 30°</a:t>
            </a:r>
          </a:p>
          <a:p>
            <a:pPr marL="0" indent="0">
              <a:buNone/>
            </a:pPr>
            <a:r>
              <a:rPr lang="en-GB" sz="1200" dirty="0"/>
              <a:t>Wide distribution: 50°</a:t>
            </a:r>
          </a:p>
          <a:p>
            <a:pPr marL="0" indent="0">
              <a:buNone/>
            </a:pPr>
            <a:endParaRPr lang="en-GB" sz="1200" dirty="0"/>
          </a:p>
          <a:p>
            <a:pPr marL="0" indent="0">
              <a:buNone/>
            </a:pPr>
            <a:r>
              <a:rPr lang="en-GB" sz="1200" b="1" dirty="0"/>
              <a:t>What is the cable length with the spotlights?</a:t>
            </a:r>
          </a:p>
          <a:p>
            <a:pPr marL="0" indent="0">
              <a:buNone/>
            </a:pPr>
            <a:r>
              <a:rPr lang="en-GB" sz="1200" dirty="0"/>
              <a:t>Faciella 08: 3m</a:t>
            </a:r>
          </a:p>
          <a:p>
            <a:pPr marL="0" indent="0">
              <a:buNone/>
            </a:pPr>
            <a:r>
              <a:rPr lang="en-GB" sz="1200" dirty="0"/>
              <a:t>Faciella 15: 3m</a:t>
            </a:r>
          </a:p>
          <a:p>
            <a:pPr marL="0" indent="0">
              <a:buNone/>
            </a:pPr>
            <a:r>
              <a:rPr lang="en-GB" sz="1200" dirty="0"/>
              <a:t>Faciella 20: 5m</a:t>
            </a:r>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3278407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SKEO PURA WALL AND CEILING SURFACE-MOUNTED LUMINAIRES</a:t>
            </a:r>
          </a:p>
        </p:txBody>
      </p:sp>
      <p:sp>
        <p:nvSpPr>
          <p:cNvPr id="4" name="Textplatzhalter 3"/>
          <p:cNvSpPr>
            <a:spLocks noGrp="1"/>
          </p:cNvSpPr>
          <p:nvPr>
            <p:ph type="body" sz="quarter" idx="13"/>
          </p:nvPr>
        </p:nvSpPr>
        <p:spPr/>
        <p:txBody>
          <a:bodyPr/>
          <a:lstStyle/>
          <a:p>
            <a:r>
              <a:rPr lang="en-GB" sz="600" dirty="0"/>
              <a:t>FAQ / GUIDE</a:t>
            </a:r>
          </a:p>
        </p:txBody>
      </p:sp>
      <p:sp>
        <p:nvSpPr>
          <p:cNvPr id="5" name="Textplatzhalter 1"/>
          <p:cNvSpPr>
            <a:spLocks noGrp="1"/>
          </p:cNvSpPr>
          <p:nvPr>
            <p:ph type="body" sz="quarter" idx="11"/>
          </p:nvPr>
        </p:nvSpPr>
        <p:spPr>
          <a:xfrm>
            <a:off x="539552" y="1059582"/>
            <a:ext cx="7992888" cy="2859087"/>
          </a:xfrm>
        </p:spPr>
        <p:txBody>
          <a:bodyPr/>
          <a:lstStyle/>
          <a:p>
            <a:pPr marL="0" indent="0">
              <a:buNone/>
            </a:pPr>
            <a:r>
              <a:rPr lang="en-GB" sz="1200" b="1" dirty="0"/>
              <a:t>What is the major competitive advantage of the Skeo Pura?</a:t>
            </a:r>
          </a:p>
          <a:p>
            <a:pPr marL="0" indent="0">
              <a:buNone/>
            </a:pPr>
            <a:r>
              <a:rPr lang="en-GB" sz="1200" dirty="0"/>
              <a:t>Homogeneous illumination of the complete area and the flat dimensions of the luminaire with a depth of just 40 mm.</a:t>
            </a:r>
          </a:p>
          <a:p>
            <a:pPr marL="0" indent="0">
              <a:buNone/>
            </a:pPr>
            <a:endParaRPr lang="en-GB" sz="1200" dirty="0"/>
          </a:p>
          <a:p>
            <a:pPr marL="0" indent="0">
              <a:buNone/>
            </a:pPr>
            <a:r>
              <a:rPr lang="en-GB" sz="1200" b="1" dirty="0"/>
              <a:t>Are DALI versions possible?</a:t>
            </a:r>
          </a:p>
          <a:p>
            <a:pPr marL="0" indent="0">
              <a:buNone/>
            </a:pPr>
            <a:r>
              <a:rPr lang="en-GB" sz="1200" dirty="0"/>
              <a:t>Yes, Skeo Pura 40 is DALI-compatible.</a:t>
            </a:r>
          </a:p>
          <a:p>
            <a:pPr marL="0" indent="0">
              <a:buNone/>
            </a:pPr>
            <a:endParaRPr lang="en-GB" sz="1200" dirty="0"/>
          </a:p>
          <a:p>
            <a:pPr marL="0" indent="0">
              <a:buNone/>
            </a:pPr>
            <a:r>
              <a:rPr lang="en-GB" sz="1200" b="1" dirty="0"/>
              <a:t>Can I use the luminaires indoors?</a:t>
            </a:r>
          </a:p>
          <a:p>
            <a:pPr marL="0" indent="0">
              <a:buNone/>
            </a:pPr>
            <a:r>
              <a:rPr lang="en-GB" sz="1200" dirty="0"/>
              <a:t>Yes, the luminaires can also be used for indoor applications to especially provide entrance areas with a recognisable family philosophy. (the same luminaires outdoors as indoors)</a:t>
            </a:r>
          </a:p>
          <a:p>
            <a:pPr marL="0" indent="0">
              <a:buNone/>
            </a:pPr>
            <a:endParaRPr lang="en-GB" sz="1200" dirty="0"/>
          </a:p>
          <a:p>
            <a:pPr marL="0" indent="0">
              <a:buNone/>
            </a:pPr>
            <a:r>
              <a:rPr lang="en-GB" sz="1200" b="1" dirty="0"/>
              <a:t>Is the luminaire suitable for DC voltage, can can it therefore be connected to a central battery?</a:t>
            </a:r>
          </a:p>
          <a:p>
            <a:pPr marL="0" indent="0">
              <a:buNone/>
            </a:pPr>
            <a:r>
              <a:rPr lang="en-GB" sz="1200" dirty="0"/>
              <a:t>Yes, all Skeo Pura versions are DC-voltage compatible, so can be connected to a central battery.</a:t>
            </a:r>
          </a:p>
          <a:p>
            <a:pPr marL="0" indent="0">
              <a:buNone/>
            </a:pPr>
            <a:endParaRPr lang="en-GB" sz="1200" dirty="0"/>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312629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SKEO Q WALL AND CEILING SURFACE-MOUNTED LUMINAIRES</a:t>
            </a:r>
          </a:p>
        </p:txBody>
      </p:sp>
      <p:sp>
        <p:nvSpPr>
          <p:cNvPr id="4" name="Textplatzhalter 3"/>
          <p:cNvSpPr>
            <a:spLocks noGrp="1"/>
          </p:cNvSpPr>
          <p:nvPr>
            <p:ph type="body" sz="quarter" idx="13"/>
          </p:nvPr>
        </p:nvSpPr>
        <p:spPr/>
        <p:txBody>
          <a:bodyPr/>
          <a:lstStyle/>
          <a:p>
            <a:r>
              <a:rPr lang="en-GB" sz="600" dirty="0"/>
              <a:t>FAQ / GUIDE</a:t>
            </a:r>
          </a:p>
        </p:txBody>
      </p:sp>
      <p:sp>
        <p:nvSpPr>
          <p:cNvPr id="6" name="Textplatzhalter 1"/>
          <p:cNvSpPr>
            <a:spLocks noGrp="1"/>
          </p:cNvSpPr>
          <p:nvPr>
            <p:ph type="body" sz="quarter" idx="11"/>
          </p:nvPr>
        </p:nvSpPr>
        <p:spPr>
          <a:xfrm>
            <a:off x="539552" y="1059582"/>
            <a:ext cx="7992888" cy="2859087"/>
          </a:xfrm>
        </p:spPr>
        <p:txBody>
          <a:bodyPr/>
          <a:lstStyle/>
          <a:p>
            <a:pPr marL="0" indent="0">
              <a:buNone/>
            </a:pPr>
            <a:r>
              <a:rPr lang="en-GB" sz="1200" b="1" dirty="0"/>
              <a:t>What do the abbreviations GT and GS mean in the reference?</a:t>
            </a:r>
          </a:p>
          <a:p>
            <a:pPr marL="0" indent="0">
              <a:buNone/>
            </a:pPr>
            <a:r>
              <a:rPr lang="en-GB" sz="1200" dirty="0"/>
              <a:t>GT: glass transparent | GS: frosted glass</a:t>
            </a:r>
          </a:p>
          <a:p>
            <a:pPr marL="0" indent="0">
              <a:buNone/>
            </a:pPr>
            <a:endParaRPr lang="en-GB" sz="1200" dirty="0"/>
          </a:p>
          <a:p>
            <a:pPr marL="0" indent="0">
              <a:buNone/>
            </a:pPr>
            <a:r>
              <a:rPr lang="en-GB" sz="1200" b="1" dirty="0"/>
              <a:t>Which lighting technology combinations are available with the wall luminaires?</a:t>
            </a:r>
          </a:p>
          <a:p>
            <a:pPr marL="0" indent="0">
              <a:buNone/>
            </a:pPr>
            <a:r>
              <a:rPr lang="en-GB" sz="1200" dirty="0"/>
              <a:t>direct distribution: narrow and wide distribution</a:t>
            </a:r>
          </a:p>
          <a:p>
            <a:pPr marL="0" indent="0">
              <a:buNone/>
            </a:pPr>
            <a:r>
              <a:rPr lang="en-GB" sz="1200" dirty="0"/>
              <a:t>Direct/indirect distribution: narrow – narrow (Skeo Q-W1), narrow – wide (Skeo Q-W1) wide – wide (both sizes) </a:t>
            </a:r>
          </a:p>
          <a:p>
            <a:pPr marL="0" indent="0">
              <a:buNone/>
            </a:pPr>
            <a:endParaRPr lang="en-GB" sz="1200" dirty="0"/>
          </a:p>
          <a:p>
            <a:pPr marL="0" indent="0">
              <a:buNone/>
            </a:pPr>
            <a:r>
              <a:rPr lang="en-GB" sz="1200" b="1" dirty="0"/>
              <a:t>Can I use the luminaires indoors?</a:t>
            </a:r>
          </a:p>
          <a:p>
            <a:pPr marL="0" indent="0">
              <a:buNone/>
            </a:pPr>
            <a:r>
              <a:rPr lang="en-GB" sz="1200" dirty="0"/>
              <a:t>Yes, the luminaires can be used indoors.</a:t>
            </a:r>
          </a:p>
          <a:p>
            <a:pPr marL="0" indent="0">
              <a:buNone/>
            </a:pPr>
            <a:endParaRPr lang="en-GB" sz="1200" dirty="0"/>
          </a:p>
          <a:p>
            <a:pPr marL="0" indent="0">
              <a:buNone/>
            </a:pPr>
            <a:r>
              <a:rPr lang="en-GB" sz="1200" b="1" dirty="0"/>
              <a:t>Is the luminaire suitable for DC voltage, can can it therefore be connected to a central battery?</a:t>
            </a:r>
          </a:p>
          <a:p>
            <a:pPr marL="0" indent="0">
              <a:buNone/>
            </a:pPr>
            <a:r>
              <a:rPr lang="en-GB" sz="1200" dirty="0"/>
              <a:t>Yes, a large part of the range is DC-voltage compatible, so can be connected to a central battery. Please see the luminaire datasheet for the specific types in this regard.</a:t>
            </a:r>
          </a:p>
          <a:p>
            <a:pPr marL="0" indent="0">
              <a:buNone/>
            </a:pPr>
            <a:endParaRPr lang="en-GB" sz="1200" dirty="0"/>
          </a:p>
          <a:p>
            <a:pPr marL="0" indent="0">
              <a:buNone/>
            </a:pPr>
            <a:r>
              <a:rPr lang="en-GB" sz="1200" b="1" dirty="0"/>
              <a:t>Are DALI versions possible?</a:t>
            </a:r>
          </a:p>
          <a:p>
            <a:pPr marL="0" indent="0">
              <a:buNone/>
            </a:pPr>
            <a:r>
              <a:rPr lang="en-GB" sz="1200" dirty="0"/>
              <a:t>Construction size 2 of the wall and ceiling luminaire are DALI on request.</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10524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6151" t="54892" r="21050"/>
          <a:stretch/>
        </p:blipFill>
        <p:spPr>
          <a:xfrm>
            <a:off x="1" y="987574"/>
            <a:ext cx="9112154" cy="3764064"/>
          </a:xfrm>
          <a:prstGeom prst="rect">
            <a:avLst/>
          </a:prstGeom>
        </p:spPr>
      </p:pic>
      <p:sp>
        <p:nvSpPr>
          <p:cNvPr id="3" name="Titel 2"/>
          <p:cNvSpPr>
            <a:spLocks noGrp="1"/>
          </p:cNvSpPr>
          <p:nvPr>
            <p:ph type="title"/>
          </p:nvPr>
        </p:nvSpPr>
        <p:spPr/>
        <p:txBody>
          <a:bodyPr/>
          <a:lstStyle/>
          <a:p>
            <a:r>
              <a:rPr lang="en-GB" sz="1400" dirty="0"/>
              <a:t>PARKING LOTS</a:t>
            </a:r>
            <a:br/>
            <a:r>
              <a:rPr lang="en-GB" sz="1400" dirty="0">
                <a:solidFill>
                  <a:schemeClr val="bg1">
                    <a:lumMod val="50000"/>
                  </a:schemeClr>
                </a:solidFill>
              </a:rPr>
              <a:t>LUMENA STAR 40 | LUMENA STAR 70</a:t>
            </a:r>
          </a:p>
        </p:txBody>
      </p:sp>
      <p:sp>
        <p:nvSpPr>
          <p:cNvPr id="4" name="Textplatzhalter 3"/>
          <p:cNvSpPr>
            <a:spLocks noGrp="1"/>
          </p:cNvSpPr>
          <p:nvPr>
            <p:ph type="body" sz="quarter" idx="13"/>
          </p:nvPr>
        </p:nvSpPr>
        <p:spPr/>
        <p:txBody>
          <a:bodyPr/>
          <a:lstStyle/>
          <a:p>
            <a:r>
              <a:rPr lang="en-GB" sz="600" dirty="0"/>
              <a:t>PLANNING AIDS </a:t>
            </a:r>
          </a:p>
        </p:txBody>
      </p:sp>
      <p:sp>
        <p:nvSpPr>
          <p:cNvPr id="6" name="Rechteck 5"/>
          <p:cNvSpPr/>
          <p:nvPr/>
        </p:nvSpPr>
        <p:spPr>
          <a:xfrm>
            <a:off x="4343408" y="1275606"/>
            <a:ext cx="4621080" cy="2169825"/>
          </a:xfrm>
          <a:prstGeom prst="rect">
            <a:avLst/>
          </a:prstGeom>
        </p:spPr>
        <p:txBody>
          <a:bodyPr wrap="square">
            <a:spAutoFit/>
          </a:bodyPr>
          <a:lstStyle/>
          <a:p>
            <a:pPr>
              <a:lnSpc>
                <a:spcPct val="150000"/>
              </a:lnSpc>
            </a:pPr>
            <a:r>
              <a:rPr lang="en-GB" sz="1000" b="1" dirty="0"/>
              <a:t>Parking lot width </a:t>
            </a:r>
            <a:r>
              <a:rPr lang="en-US" sz="1000" dirty="0"/>
              <a:t>		</a:t>
            </a:r>
            <a:r>
              <a:rPr lang="en-GB" sz="1000" dirty="0"/>
              <a:t>16 m</a:t>
            </a:r>
          </a:p>
          <a:p>
            <a:pPr>
              <a:lnSpc>
                <a:spcPct val="150000"/>
              </a:lnSpc>
            </a:pPr>
            <a:r>
              <a:rPr lang="en-GB" sz="1000" b="1" dirty="0"/>
              <a:t>Parking lot width </a:t>
            </a:r>
            <a:r>
              <a:rPr lang="en-US" sz="1000" dirty="0"/>
              <a:t>		</a:t>
            </a:r>
            <a:r>
              <a:rPr lang="en-GB" sz="1000" dirty="0"/>
              <a:t>32 m</a:t>
            </a:r>
            <a:endParaRPr lang="en-GB" sz="1000" b="1" dirty="0"/>
          </a:p>
          <a:p>
            <a:pPr>
              <a:lnSpc>
                <a:spcPct val="150000"/>
              </a:lnSpc>
            </a:pPr>
            <a:r>
              <a:rPr lang="en-GB" sz="1000" b="1" dirty="0"/>
              <a:t>Post height</a:t>
            </a:r>
            <a:r>
              <a:rPr lang="en-US" sz="1000" b="1" dirty="0"/>
              <a:t>		</a:t>
            </a:r>
            <a:r>
              <a:rPr lang="en-GB" sz="1000" b="1" dirty="0"/>
              <a:t> </a:t>
            </a:r>
            <a:r>
              <a:rPr lang="en-US" sz="1000" b="1" dirty="0"/>
              <a:t>	</a:t>
            </a:r>
            <a:r>
              <a:rPr lang="en-GB" sz="1000" dirty="0"/>
              <a:t>8 m</a:t>
            </a:r>
          </a:p>
          <a:p>
            <a:pPr>
              <a:lnSpc>
                <a:spcPct val="150000"/>
              </a:lnSpc>
            </a:pPr>
            <a:r>
              <a:rPr lang="en-GB" sz="1000" b="1" dirty="0"/>
              <a:t>Inclination angle </a:t>
            </a:r>
            <a:r>
              <a:rPr lang="en-US" sz="1000" dirty="0"/>
              <a:t>		</a:t>
            </a:r>
            <a:r>
              <a:rPr lang="en-GB" sz="1000" dirty="0"/>
              <a:t>10°</a:t>
            </a:r>
          </a:p>
          <a:p>
            <a:pPr>
              <a:lnSpc>
                <a:spcPct val="150000"/>
              </a:lnSpc>
            </a:pPr>
            <a:r>
              <a:rPr lang="en-GB" sz="1000" b="1" dirty="0"/>
              <a:t>Luminaire for 5 Lux</a:t>
            </a:r>
            <a:r>
              <a:rPr lang="en-US" sz="1000" b="1" dirty="0"/>
              <a:t>		</a:t>
            </a:r>
            <a:r>
              <a:rPr lang="en-GB" sz="1000" dirty="0"/>
              <a:t>LnSTAR 40-AM2L/5600</a:t>
            </a:r>
          </a:p>
          <a:p>
            <a:pPr>
              <a:lnSpc>
                <a:spcPct val="150000"/>
              </a:lnSpc>
            </a:pPr>
            <a:r>
              <a:rPr lang="en-GB" sz="1000" b="1" dirty="0"/>
              <a:t>Luminaire for 10 Lux </a:t>
            </a:r>
            <a:r>
              <a:rPr lang="en-US" sz="1000" dirty="0"/>
              <a:t>		</a:t>
            </a:r>
            <a:r>
              <a:rPr lang="en-GB" sz="1000" dirty="0"/>
              <a:t>LnSTAR 70-AM1R/11000</a:t>
            </a:r>
          </a:p>
          <a:p>
            <a:pPr>
              <a:lnSpc>
                <a:spcPct val="150000"/>
              </a:lnSpc>
            </a:pPr>
            <a:r>
              <a:rPr lang="en-GB" sz="1000" b="1" dirty="0"/>
              <a:t>Luminaire for 20 Lux </a:t>
            </a:r>
            <a:r>
              <a:rPr lang="en-US" sz="1000" dirty="0"/>
              <a:t>		</a:t>
            </a:r>
            <a:r>
              <a:rPr lang="en-GB" sz="1000" dirty="0"/>
              <a:t>LnSTAR 70-AM1R/22000</a:t>
            </a:r>
          </a:p>
          <a:p>
            <a:pPr>
              <a:lnSpc>
                <a:spcPct val="150000"/>
              </a:lnSpc>
            </a:pPr>
            <a:r>
              <a:rPr lang="en-GB" sz="1000" b="1" dirty="0"/>
              <a:t>Distance of start of parking lot to 1st luminaire</a:t>
            </a:r>
            <a:r>
              <a:rPr lang="en-US" sz="1000" dirty="0"/>
              <a:t>  </a:t>
            </a:r>
            <a:r>
              <a:rPr lang="en-GB" sz="1000" dirty="0"/>
              <a:t>15 m</a:t>
            </a:r>
          </a:p>
          <a:p>
            <a:pPr>
              <a:lnSpc>
                <a:spcPct val="150000"/>
              </a:lnSpc>
            </a:pPr>
            <a:r>
              <a:rPr lang="en-GB" sz="1000" b="1" dirty="0"/>
              <a:t>Distance of luminaires between each other </a:t>
            </a:r>
            <a:r>
              <a:rPr lang="en-US" sz="1000" dirty="0"/>
              <a:t>	</a:t>
            </a:r>
            <a:r>
              <a:rPr lang="en-GB" sz="1000" dirty="0"/>
              <a:t>50 m</a:t>
            </a:r>
          </a:p>
        </p:txBody>
      </p:sp>
      <p:pic>
        <p:nvPicPr>
          <p:cNvPr id="2" name="Grafik 1"/>
          <p:cNvPicPr>
            <a:picLocks noChangeAspect="1"/>
          </p:cNvPicPr>
          <p:nvPr/>
        </p:nvPicPr>
        <p:blipFill>
          <a:blip r:embed="rId3" cstate="print"/>
          <a:stretch>
            <a:fillRect/>
          </a:stretch>
        </p:blipFill>
        <p:spPr>
          <a:xfrm>
            <a:off x="553867" y="1381399"/>
            <a:ext cx="3789541" cy="1954492"/>
          </a:xfrm>
          <a:prstGeom prst="rect">
            <a:avLst/>
          </a:prstGeom>
        </p:spPr>
      </p:pic>
    </p:spTree>
    <p:extLst>
      <p:ext uri="{BB962C8B-B14F-4D97-AF65-F5344CB8AC3E}">
        <p14:creationId xmlns:p14="http://schemas.microsoft.com/office/powerpoint/2010/main" val="1038790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SKEO R WALL AND CEILING SURFACE-MOUNTED LUMINAIRES</a:t>
            </a:r>
          </a:p>
        </p:txBody>
      </p:sp>
      <p:sp>
        <p:nvSpPr>
          <p:cNvPr id="4" name="Textplatzhalter 3"/>
          <p:cNvSpPr>
            <a:spLocks noGrp="1"/>
          </p:cNvSpPr>
          <p:nvPr>
            <p:ph type="body" sz="quarter" idx="13"/>
          </p:nvPr>
        </p:nvSpPr>
        <p:spPr/>
        <p:txBody>
          <a:bodyPr/>
          <a:lstStyle/>
          <a:p>
            <a:r>
              <a:rPr lang="en-GB" sz="600" dirty="0"/>
              <a:t>FAQ / GUIDE</a:t>
            </a:r>
          </a:p>
        </p:txBody>
      </p:sp>
      <p:sp>
        <p:nvSpPr>
          <p:cNvPr id="5" name="Textplatzhalter 1"/>
          <p:cNvSpPr>
            <a:spLocks noGrp="1"/>
          </p:cNvSpPr>
          <p:nvPr>
            <p:ph type="body" sz="quarter" idx="11"/>
          </p:nvPr>
        </p:nvSpPr>
        <p:spPr>
          <a:xfrm>
            <a:off x="539552" y="1059582"/>
            <a:ext cx="7992888" cy="2859087"/>
          </a:xfrm>
        </p:spPr>
        <p:txBody>
          <a:bodyPr/>
          <a:lstStyle/>
          <a:p>
            <a:pPr marL="0" indent="0">
              <a:buNone/>
            </a:pPr>
            <a:r>
              <a:rPr lang="en-GB" sz="1200" b="1" dirty="0"/>
              <a:t>What do the abbreviations GT and GS mean in the reference?</a:t>
            </a:r>
          </a:p>
          <a:p>
            <a:pPr marL="0" indent="0">
              <a:buNone/>
            </a:pPr>
            <a:r>
              <a:rPr lang="en-GB" sz="1200" dirty="0"/>
              <a:t>GT: glass transparent | GS: frosted glass</a:t>
            </a:r>
          </a:p>
          <a:p>
            <a:pPr marL="0" indent="0">
              <a:buNone/>
            </a:pPr>
            <a:endParaRPr lang="en-GB" sz="1200" dirty="0"/>
          </a:p>
          <a:p>
            <a:pPr marL="0" indent="0">
              <a:buNone/>
            </a:pPr>
            <a:r>
              <a:rPr lang="en-GB" sz="1200" b="1" dirty="0"/>
              <a:t>Which lighting technology combinations are available with the wall luminaires?</a:t>
            </a:r>
          </a:p>
          <a:p>
            <a:pPr marL="0" indent="0">
              <a:buNone/>
            </a:pPr>
            <a:r>
              <a:rPr lang="en-GB" sz="1200" dirty="0"/>
              <a:t>With both the large and small luminaire it is possible to select direct wide distribution and direct/indirect wide distribution.</a:t>
            </a:r>
          </a:p>
          <a:p>
            <a:pPr marL="0" indent="0">
              <a:buNone/>
            </a:pPr>
            <a:endParaRPr lang="en-GB" sz="1200" dirty="0"/>
          </a:p>
          <a:p>
            <a:pPr marL="0" indent="0">
              <a:buNone/>
            </a:pPr>
            <a:r>
              <a:rPr lang="en-GB" sz="1200" b="1" dirty="0"/>
              <a:t>Can I use the luminaires indoors?</a:t>
            </a:r>
          </a:p>
          <a:p>
            <a:pPr marL="0" indent="0">
              <a:buNone/>
            </a:pPr>
            <a:r>
              <a:rPr lang="en-GB" sz="1200" dirty="0"/>
              <a:t>Yes, the luminaires can be used indoors.</a:t>
            </a:r>
          </a:p>
          <a:p>
            <a:pPr marL="0" indent="0">
              <a:buNone/>
            </a:pPr>
            <a:endParaRPr lang="en-GB" sz="1200" dirty="0"/>
          </a:p>
          <a:p>
            <a:pPr marL="0" indent="0">
              <a:buNone/>
            </a:pPr>
            <a:r>
              <a:rPr lang="en-GB" sz="1200" b="1" dirty="0"/>
              <a:t>Is the luminaire suitable for DC voltage, can can it therefore be connected to a central battery?</a:t>
            </a:r>
          </a:p>
          <a:p>
            <a:pPr marL="0" indent="0">
              <a:buNone/>
            </a:pPr>
            <a:r>
              <a:rPr lang="en-GB" sz="1200" dirty="0"/>
              <a:t>Yes, a large part of the range is DC-voltage compatible, so can be connected to a central battery. Please see the luminaire datasheet for the specific types in this regard.</a:t>
            </a:r>
          </a:p>
          <a:p>
            <a:pPr marL="0" indent="0">
              <a:buNone/>
            </a:pPr>
            <a:endParaRPr lang="en-GB" sz="1200" dirty="0"/>
          </a:p>
          <a:p>
            <a:pPr marL="0" indent="0">
              <a:buNone/>
            </a:pPr>
            <a:r>
              <a:rPr lang="en-GB" sz="1200" b="1" dirty="0"/>
              <a:t>Are DALI versions possible?</a:t>
            </a:r>
          </a:p>
          <a:p>
            <a:pPr marL="0" indent="0">
              <a:buNone/>
            </a:pPr>
            <a:r>
              <a:rPr lang="en-GB" sz="1200" dirty="0"/>
              <a:t>Construction size 2 of the wall and ceiling luminaire are DALI on request.</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748139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ALTIGO G2 WALL SURFACE-MOUNTED LUMINAIRES</a:t>
            </a:r>
          </a:p>
        </p:txBody>
      </p:sp>
      <p:sp>
        <p:nvSpPr>
          <p:cNvPr id="4" name="Textplatzhalter 3"/>
          <p:cNvSpPr>
            <a:spLocks noGrp="1"/>
          </p:cNvSpPr>
          <p:nvPr>
            <p:ph type="body" sz="quarter" idx="13"/>
          </p:nvPr>
        </p:nvSpPr>
        <p:spPr/>
        <p:txBody>
          <a:bodyPr/>
          <a:lstStyle/>
          <a:p>
            <a:r>
              <a:rPr lang="en-GB" sz="600" dirty="0"/>
              <a:t>FAQ / GUIDE</a:t>
            </a:r>
          </a:p>
        </p:txBody>
      </p:sp>
      <p:sp>
        <p:nvSpPr>
          <p:cNvPr id="5" name="Textplatzhalter 1"/>
          <p:cNvSpPr>
            <a:spLocks noGrp="1"/>
          </p:cNvSpPr>
          <p:nvPr>
            <p:ph type="body" sz="quarter" idx="11"/>
          </p:nvPr>
        </p:nvSpPr>
        <p:spPr>
          <a:xfrm>
            <a:off x="539552" y="1059582"/>
            <a:ext cx="7992888" cy="2859087"/>
          </a:xfrm>
        </p:spPr>
        <p:txBody>
          <a:bodyPr/>
          <a:lstStyle/>
          <a:p>
            <a:pPr marL="0" indent="0">
              <a:buNone/>
            </a:pPr>
            <a:r>
              <a:rPr lang="en-GB" sz="1200" b="1" dirty="0"/>
              <a:t>Which sizes are available with the wall surface-mounted luminaires?</a:t>
            </a:r>
          </a:p>
          <a:p>
            <a:pPr marL="0" indent="0">
              <a:buNone/>
            </a:pPr>
            <a:r>
              <a:rPr lang="en-GB" sz="1200" dirty="0"/>
              <a:t>The wall surface-mounted luminaires are available in sizes 100mm, 300mm, 600mm, 900mm and 1,200mm. </a:t>
            </a:r>
          </a:p>
          <a:p>
            <a:pPr marL="0" indent="0">
              <a:buNone/>
            </a:pPr>
            <a:endParaRPr lang="en-GB" sz="1200" dirty="0"/>
          </a:p>
          <a:p>
            <a:pPr marL="0" indent="0">
              <a:buNone/>
            </a:pPr>
            <a:r>
              <a:rPr lang="en-GB" sz="1200" b="1" dirty="0"/>
              <a:t>Is the control gear unit external?</a:t>
            </a:r>
          </a:p>
          <a:p>
            <a:pPr marL="0" indent="0">
              <a:buNone/>
            </a:pPr>
            <a:r>
              <a:rPr lang="en-GB" sz="1200" dirty="0"/>
              <a:t>Yes, the control gear unit is always external and must be ordered in addition to the luminaire.</a:t>
            </a:r>
          </a:p>
          <a:p>
            <a:pPr marL="0" indent="0">
              <a:buNone/>
            </a:pPr>
            <a:endParaRPr lang="en-GB" sz="1200" dirty="0"/>
          </a:p>
          <a:p>
            <a:pPr marL="0" indent="0">
              <a:buNone/>
            </a:pPr>
            <a:r>
              <a:rPr lang="en-GB" sz="1200" b="1" dirty="0"/>
              <a:t>Is through-wiring possible?</a:t>
            </a:r>
          </a:p>
          <a:p>
            <a:pPr marL="0" indent="0">
              <a:buNone/>
            </a:pPr>
            <a:r>
              <a:rPr lang="en-GB" sz="1200" dirty="0"/>
              <a:t>No, through-wiring is not possible because of lack of space in the luminaire.</a:t>
            </a:r>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1202740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LUTERA C CEILING-RECESSED LUMINAIRES</a:t>
            </a:r>
          </a:p>
        </p:txBody>
      </p:sp>
      <p:sp>
        <p:nvSpPr>
          <p:cNvPr id="4" name="Textplatzhalter 3"/>
          <p:cNvSpPr>
            <a:spLocks noGrp="1"/>
          </p:cNvSpPr>
          <p:nvPr>
            <p:ph type="body" sz="quarter" idx="13"/>
          </p:nvPr>
        </p:nvSpPr>
        <p:spPr/>
        <p:txBody>
          <a:bodyPr/>
          <a:lstStyle/>
          <a:p>
            <a:r>
              <a:rPr lang="en-GB" sz="600" dirty="0"/>
              <a:t>FAQ / GUIDE</a:t>
            </a:r>
          </a:p>
        </p:txBody>
      </p:sp>
      <p:sp>
        <p:nvSpPr>
          <p:cNvPr id="6" name="Textplatzhalter 1"/>
          <p:cNvSpPr>
            <a:spLocks noGrp="1"/>
          </p:cNvSpPr>
          <p:nvPr>
            <p:ph type="body" sz="quarter" idx="11"/>
          </p:nvPr>
        </p:nvSpPr>
        <p:spPr>
          <a:xfrm>
            <a:off x="539552" y="1059582"/>
            <a:ext cx="7992888" cy="2859087"/>
          </a:xfrm>
        </p:spPr>
        <p:txBody>
          <a:bodyPr/>
          <a:lstStyle/>
          <a:p>
            <a:pPr marL="0" indent="0">
              <a:buNone/>
            </a:pPr>
            <a:r>
              <a:rPr lang="en-GB" sz="1200" b="1" dirty="0"/>
              <a:t>Which sizes are available with the ceiling-recessed luminaires?</a:t>
            </a:r>
          </a:p>
          <a:p>
            <a:pPr marL="0" indent="0">
              <a:buNone/>
            </a:pPr>
            <a:r>
              <a:rPr lang="en-GB" sz="1200" dirty="0"/>
              <a:t>Three construction sizes are available with the ceiling recessed version.</a:t>
            </a:r>
          </a:p>
          <a:p>
            <a:pPr marL="0" indent="0">
              <a:buNone/>
            </a:pPr>
            <a:endParaRPr lang="en-GB" sz="1200" dirty="0"/>
          </a:p>
          <a:p>
            <a:pPr marL="0" indent="0">
              <a:buNone/>
            </a:pPr>
            <a:r>
              <a:rPr lang="en-GB" sz="1200" b="1" dirty="0"/>
              <a:t>Is the control gear unit external?</a:t>
            </a:r>
          </a:p>
          <a:p>
            <a:pPr marL="0" indent="0">
              <a:buNone/>
            </a:pPr>
            <a:r>
              <a:rPr lang="en-GB" sz="1200" dirty="0"/>
              <a:t>No, the control gear unit is always in or on the luminaire and therefore must not be additionally ordered.</a:t>
            </a:r>
          </a:p>
          <a:p>
            <a:pPr marL="0" indent="0">
              <a:buNone/>
            </a:pPr>
            <a:endParaRPr lang="en-GB" sz="1200" dirty="0"/>
          </a:p>
          <a:p>
            <a:pPr marL="0" indent="0">
              <a:buNone/>
            </a:pPr>
            <a:r>
              <a:rPr lang="en-GB" sz="1200" b="1" dirty="0"/>
              <a:t>Which ceilings are suitable for installing the luminaires?</a:t>
            </a:r>
          </a:p>
          <a:p>
            <a:pPr marL="0" indent="0">
              <a:buNone/>
            </a:pPr>
            <a:r>
              <a:rPr lang="en-GB" sz="1200" dirty="0"/>
              <a:t>Luminaires must be recessed in cut / plasterboard apertures in suspended ceilings.</a:t>
            </a:r>
          </a:p>
          <a:p>
            <a:pPr marL="0" indent="0">
              <a:buNone/>
            </a:pPr>
            <a:endParaRPr lang="en-GB" sz="1200" dirty="0"/>
          </a:p>
          <a:p>
            <a:pPr marL="0" indent="0">
              <a:buNone/>
            </a:pPr>
            <a:r>
              <a:rPr lang="en-GB" sz="1200" b="1" dirty="0"/>
              <a:t>Are DALI versions possible?</a:t>
            </a:r>
          </a:p>
          <a:p>
            <a:pPr marL="0" indent="0">
              <a:buNone/>
            </a:pPr>
            <a:r>
              <a:rPr lang="en-GB" sz="1200" dirty="0"/>
              <a:t>DALI versions are possible on request with the Lutera 200 C.</a:t>
            </a:r>
          </a:p>
          <a:p>
            <a:pPr marL="0" indent="0">
              <a:buNone/>
            </a:pPr>
            <a:endParaRPr lang="en-GB" sz="1200" dirty="0"/>
          </a:p>
          <a:p>
            <a:pPr marL="0" indent="0">
              <a:buNone/>
            </a:pPr>
            <a:r>
              <a:rPr lang="en-GB" sz="1200" b="1" dirty="0"/>
              <a:t>Are accessories available for the ceiling-recessed luminaires?</a:t>
            </a:r>
          </a:p>
          <a:p>
            <a:pPr marL="0" indent="0">
              <a:buNone/>
            </a:pPr>
            <a:r>
              <a:rPr lang="en-GB" sz="1200" dirty="0"/>
              <a:t>No.</a:t>
            </a:r>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2142027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2" y="418356"/>
            <a:ext cx="7992888" cy="663537"/>
          </a:xfrm>
        </p:spPr>
        <p:txBody>
          <a:bodyPr/>
          <a:lstStyle/>
          <a:p>
            <a:r>
              <a:rPr lang="en-GB" sz="1400" dirty="0"/>
              <a:t>FAQ</a:t>
            </a:r>
            <a:br/>
            <a:r>
              <a:rPr lang="en-GB" sz="1400" dirty="0">
                <a:solidFill>
                  <a:schemeClr val="bg1">
                    <a:lumMod val="50000"/>
                  </a:schemeClr>
                </a:solidFill>
              </a:rPr>
              <a:t>Delivery times</a:t>
            </a:r>
            <a:br/>
            <a:endParaRPr lang="en-GB" sz="1400" dirty="0">
              <a:solidFill>
                <a:schemeClr val="bg1">
                  <a:lumMod val="50000"/>
                </a:schemeClr>
              </a:solidFill>
            </a:endParaRPr>
          </a:p>
        </p:txBody>
      </p:sp>
      <p:sp>
        <p:nvSpPr>
          <p:cNvPr id="4" name="Textplatzhalter 3"/>
          <p:cNvSpPr>
            <a:spLocks noGrp="1"/>
          </p:cNvSpPr>
          <p:nvPr>
            <p:ph type="body" sz="quarter" idx="13"/>
          </p:nvPr>
        </p:nvSpPr>
        <p:spPr/>
        <p:txBody>
          <a:bodyPr/>
          <a:lstStyle/>
          <a:p>
            <a:r>
              <a:rPr lang="en-GB" sz="600" dirty="0"/>
              <a:t>FAQ / GUIDE</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64985" cy="5164038"/>
          </a:xfrm>
          <a:prstGeom prst="rect">
            <a:avLst/>
          </a:prstGeom>
        </p:spPr>
      </p:pic>
      <p:sp>
        <p:nvSpPr>
          <p:cNvPr id="5" name="Rechteck 4"/>
          <p:cNvSpPr/>
          <p:nvPr/>
        </p:nvSpPr>
        <p:spPr>
          <a:xfrm>
            <a:off x="0" y="4227934"/>
            <a:ext cx="9144000" cy="576064"/>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Defined high-seller types are in stock</a:t>
            </a:r>
          </a:p>
        </p:txBody>
      </p:sp>
    </p:spTree>
    <p:extLst>
      <p:ext uri="{BB962C8B-B14F-4D97-AF65-F5344CB8AC3E}">
        <p14:creationId xmlns:p14="http://schemas.microsoft.com/office/powerpoint/2010/main" val="1745499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SERIES:</a:t>
            </a:r>
            <a:br/>
            <a:r>
              <a:rPr lang="en-GB" sz="1400" dirty="0">
                <a:solidFill>
                  <a:schemeClr val="bg1">
                    <a:lumMod val="50000"/>
                  </a:schemeClr>
                </a:solidFill>
              </a:rPr>
              <a:t>FACIELLA, LUTERA, LUTERA C, SKEO Q, SKEO R, ALTIGO G2</a:t>
            </a:r>
          </a:p>
        </p:txBody>
      </p:sp>
      <p:sp>
        <p:nvSpPr>
          <p:cNvPr id="4" name="Textplatzhalter 3"/>
          <p:cNvSpPr>
            <a:spLocks noGrp="1"/>
          </p:cNvSpPr>
          <p:nvPr>
            <p:ph type="body" sz="quarter" idx="13"/>
          </p:nvPr>
        </p:nvSpPr>
        <p:spPr/>
        <p:txBody>
          <a:bodyPr/>
          <a:lstStyle/>
          <a:p>
            <a:r>
              <a:rPr lang="en-GB" sz="600" dirty="0"/>
              <a:t>FAQ / GUIDE</a:t>
            </a:r>
          </a:p>
        </p:txBody>
      </p:sp>
      <p:pic>
        <p:nvPicPr>
          <p:cNvPr id="7" name="Grafik 6"/>
          <p:cNvPicPr>
            <a:picLocks noChangeAspect="1"/>
          </p:cNvPicPr>
          <p:nvPr/>
        </p:nvPicPr>
        <p:blipFill>
          <a:blip r:embed="rId2" cstate="print"/>
          <a:stretch>
            <a:fillRect/>
          </a:stretch>
        </p:blipFill>
        <p:spPr>
          <a:xfrm>
            <a:off x="611560" y="1452721"/>
            <a:ext cx="1080120" cy="1068752"/>
          </a:xfrm>
          <a:prstGeom prst="rect">
            <a:avLst/>
          </a:prstGeom>
        </p:spPr>
      </p:pic>
      <p:pic>
        <p:nvPicPr>
          <p:cNvPr id="8" name="Grafik 7"/>
          <p:cNvPicPr>
            <a:picLocks noChangeAspect="1"/>
          </p:cNvPicPr>
          <p:nvPr/>
        </p:nvPicPr>
        <p:blipFill>
          <a:blip r:embed="rId3" cstate="print"/>
          <a:stretch>
            <a:fillRect/>
          </a:stretch>
        </p:blipFill>
        <p:spPr>
          <a:xfrm>
            <a:off x="1835696" y="1457888"/>
            <a:ext cx="1080120" cy="1059123"/>
          </a:xfrm>
          <a:prstGeom prst="rect">
            <a:avLst/>
          </a:prstGeom>
        </p:spPr>
      </p:pic>
      <p:pic>
        <p:nvPicPr>
          <p:cNvPr id="9" name="Grafik 8"/>
          <p:cNvPicPr>
            <a:picLocks noChangeAspect="1"/>
          </p:cNvPicPr>
          <p:nvPr/>
        </p:nvPicPr>
        <p:blipFill>
          <a:blip r:embed="rId4" cstate="print"/>
          <a:stretch>
            <a:fillRect/>
          </a:stretch>
        </p:blipFill>
        <p:spPr>
          <a:xfrm>
            <a:off x="3059832" y="1452721"/>
            <a:ext cx="1080120" cy="1068752"/>
          </a:xfrm>
          <a:prstGeom prst="rect">
            <a:avLst/>
          </a:prstGeom>
        </p:spPr>
      </p:pic>
      <p:pic>
        <p:nvPicPr>
          <p:cNvPr id="10" name="Grafik 9"/>
          <p:cNvPicPr>
            <a:picLocks noChangeAspect="1"/>
          </p:cNvPicPr>
          <p:nvPr/>
        </p:nvPicPr>
        <p:blipFill>
          <a:blip r:embed="rId5" cstate="print"/>
          <a:stretch>
            <a:fillRect/>
          </a:stretch>
        </p:blipFill>
        <p:spPr>
          <a:xfrm>
            <a:off x="4283968" y="1447554"/>
            <a:ext cx="1080120" cy="1078381"/>
          </a:xfrm>
          <a:prstGeom prst="rect">
            <a:avLst/>
          </a:prstGeom>
        </p:spPr>
      </p:pic>
      <p:sp>
        <p:nvSpPr>
          <p:cNvPr id="11" name="Rechteck 10"/>
          <p:cNvSpPr/>
          <p:nvPr/>
        </p:nvSpPr>
        <p:spPr>
          <a:xfrm>
            <a:off x="539377" y="2748865"/>
            <a:ext cx="4572000" cy="830997"/>
          </a:xfrm>
          <a:prstGeom prst="rect">
            <a:avLst/>
          </a:prstGeom>
        </p:spPr>
        <p:txBody>
          <a:bodyPr>
            <a:spAutoFit/>
          </a:bodyPr>
          <a:lstStyle/>
          <a:p>
            <a:r>
              <a:rPr lang="en-GB" sz="1200" i="1" dirty="0">
                <a:latin typeface="Calibri" panose="020F0502020204030204" pitchFamily="34" charset="0"/>
              </a:rPr>
              <a:t>01 black textured (Akzo Nobel 8118669 - similar to RAL 9005)</a:t>
            </a:r>
          </a:p>
          <a:p>
            <a:r>
              <a:rPr lang="en-GB" sz="1200" i="1" dirty="0">
                <a:latin typeface="Calibri" panose="020F0502020204030204" pitchFamily="34" charset="0"/>
              </a:rPr>
              <a:t>02 white textured (Akzo Nobel 8158870 - similar to RAL 9016)</a:t>
            </a:r>
          </a:p>
          <a:p>
            <a:r>
              <a:rPr lang="en-GB" sz="1200" i="1" dirty="0">
                <a:latin typeface="Calibri" panose="020F0502020204030204" pitchFamily="34" charset="0"/>
              </a:rPr>
              <a:t>06 grey textured (Akzo Nobel 8129595 - similar to RAL 9006)</a:t>
            </a:r>
          </a:p>
          <a:p>
            <a:r>
              <a:rPr lang="en-GB" sz="1200" i="1" dirty="0">
                <a:latin typeface="Calibri" panose="020F0502020204030204" pitchFamily="34" charset="0"/>
              </a:rPr>
              <a:t>08 anthracite textured (Akzo Nobel 8026052 - 900 Sablé)</a:t>
            </a:r>
            <a:endParaRPr lang="en-GB" sz="1200" dirty="0">
              <a:latin typeface="Calibri" panose="020F0502020204030204" pitchFamily="34" charset="0"/>
            </a:endParaRPr>
          </a:p>
        </p:txBody>
      </p:sp>
      <p:sp>
        <p:nvSpPr>
          <p:cNvPr id="12" name="Textfeld 11"/>
          <p:cNvSpPr txBox="1"/>
          <p:nvPr/>
        </p:nvSpPr>
        <p:spPr>
          <a:xfrm>
            <a:off x="611560" y="1298094"/>
            <a:ext cx="468052" cy="215444"/>
          </a:xfrm>
          <a:prstGeom prst="rect">
            <a:avLst/>
          </a:prstGeom>
          <a:noFill/>
        </p:spPr>
        <p:txBody>
          <a:bodyPr wrap="square" rtlCol="0">
            <a:spAutoFit/>
          </a:bodyPr>
          <a:lstStyle/>
          <a:p>
            <a:r>
              <a:rPr lang="en-GB" sz="800" dirty="0"/>
              <a:t>01</a:t>
            </a:r>
          </a:p>
        </p:txBody>
      </p:sp>
      <p:sp>
        <p:nvSpPr>
          <p:cNvPr id="13" name="Textfeld 12"/>
          <p:cNvSpPr txBox="1"/>
          <p:nvPr/>
        </p:nvSpPr>
        <p:spPr>
          <a:xfrm>
            <a:off x="1845620" y="1309285"/>
            <a:ext cx="468052" cy="215444"/>
          </a:xfrm>
          <a:prstGeom prst="rect">
            <a:avLst/>
          </a:prstGeom>
          <a:noFill/>
        </p:spPr>
        <p:txBody>
          <a:bodyPr wrap="square" rtlCol="0">
            <a:spAutoFit/>
          </a:bodyPr>
          <a:lstStyle/>
          <a:p>
            <a:r>
              <a:rPr lang="en-GB" sz="800" dirty="0"/>
              <a:t>02</a:t>
            </a:r>
          </a:p>
        </p:txBody>
      </p:sp>
      <p:sp>
        <p:nvSpPr>
          <p:cNvPr id="14" name="Textfeld 13"/>
          <p:cNvSpPr txBox="1"/>
          <p:nvPr/>
        </p:nvSpPr>
        <p:spPr>
          <a:xfrm>
            <a:off x="3069756" y="1308705"/>
            <a:ext cx="468052" cy="215444"/>
          </a:xfrm>
          <a:prstGeom prst="rect">
            <a:avLst/>
          </a:prstGeom>
          <a:noFill/>
        </p:spPr>
        <p:txBody>
          <a:bodyPr wrap="square" rtlCol="0">
            <a:spAutoFit/>
          </a:bodyPr>
          <a:lstStyle/>
          <a:p>
            <a:r>
              <a:rPr lang="en-GB" sz="800" dirty="0"/>
              <a:t>03</a:t>
            </a:r>
          </a:p>
        </p:txBody>
      </p:sp>
      <p:sp>
        <p:nvSpPr>
          <p:cNvPr id="15" name="Textfeld 14"/>
          <p:cNvSpPr txBox="1"/>
          <p:nvPr/>
        </p:nvSpPr>
        <p:spPr>
          <a:xfrm>
            <a:off x="4221884" y="1309285"/>
            <a:ext cx="468052" cy="215444"/>
          </a:xfrm>
          <a:prstGeom prst="rect">
            <a:avLst/>
          </a:prstGeom>
          <a:noFill/>
        </p:spPr>
        <p:txBody>
          <a:bodyPr wrap="square" rtlCol="0">
            <a:spAutoFit/>
          </a:bodyPr>
          <a:lstStyle/>
          <a:p>
            <a:r>
              <a:rPr lang="en-GB" sz="800" dirty="0"/>
              <a:t>04</a:t>
            </a:r>
          </a:p>
        </p:txBody>
      </p:sp>
      <p:sp>
        <p:nvSpPr>
          <p:cNvPr id="16" name="Rechteck 15"/>
          <p:cNvSpPr/>
          <p:nvPr/>
        </p:nvSpPr>
        <p:spPr>
          <a:xfrm>
            <a:off x="5463125" y="1401679"/>
            <a:ext cx="3638198" cy="1169551"/>
          </a:xfrm>
          <a:prstGeom prst="rect">
            <a:avLst/>
          </a:prstGeom>
        </p:spPr>
        <p:txBody>
          <a:bodyPr wrap="square">
            <a:spAutoFit/>
          </a:bodyPr>
          <a:lstStyle/>
          <a:p>
            <a:r>
              <a:rPr lang="en-GB" sz="1000" dirty="0">
                <a:latin typeface="Calibri" panose="020F0502020204030204" pitchFamily="34" charset="0"/>
              </a:rPr>
              <a:t>For protection from oxidation and corrosion, the above-specified series are produced from alloys with low copper content and are given three-step surface treatment:</a:t>
            </a:r>
          </a:p>
          <a:p>
            <a:r>
              <a:rPr lang="en-GB" sz="1000" dirty="0">
                <a:latin typeface="Calibri" panose="020F0502020204030204" pitchFamily="34" charset="0"/>
              </a:rPr>
              <a:t>1. IRIDITE pre-preparation</a:t>
            </a:r>
          </a:p>
          <a:p>
            <a:r>
              <a:rPr lang="en-GB" sz="1000" dirty="0">
                <a:latin typeface="Calibri" panose="020F0502020204030204" pitchFamily="34" charset="0"/>
              </a:rPr>
              <a:t>2. Epoxy powder primer</a:t>
            </a:r>
          </a:p>
          <a:p>
            <a:r>
              <a:rPr lang="en-GB" sz="1000" dirty="0">
                <a:latin typeface="Calibri" panose="020F0502020204030204" pitchFamily="34" charset="0"/>
              </a:rPr>
              <a:t>3. Polyester powder coating</a:t>
            </a:r>
          </a:p>
        </p:txBody>
      </p:sp>
      <p:cxnSp>
        <p:nvCxnSpPr>
          <p:cNvPr id="18" name="Gerade Verbindung mit Pfeil 17"/>
          <p:cNvCxnSpPr/>
          <p:nvPr/>
        </p:nvCxnSpPr>
        <p:spPr>
          <a:xfrm>
            <a:off x="5004048" y="3108905"/>
            <a:ext cx="72008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5940152" y="2924239"/>
            <a:ext cx="2952328" cy="369332"/>
          </a:xfrm>
          <a:prstGeom prst="rect">
            <a:avLst/>
          </a:prstGeom>
          <a:noFill/>
        </p:spPr>
        <p:txBody>
          <a:bodyPr wrap="square" rtlCol="0">
            <a:spAutoFit/>
          </a:bodyPr>
          <a:lstStyle/>
          <a:p>
            <a:r>
              <a:rPr lang="en-GB" dirty="0"/>
              <a:t>no additional price</a:t>
            </a:r>
          </a:p>
        </p:txBody>
      </p:sp>
    </p:spTree>
    <p:extLst>
      <p:ext uri="{BB962C8B-B14F-4D97-AF65-F5344CB8AC3E}">
        <p14:creationId xmlns:p14="http://schemas.microsoft.com/office/powerpoint/2010/main" val="3265096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SKEO PURA – FLAT SQUARES FOR ATTRACTIVE FACADE LIGHTING</a:t>
            </a:r>
            <a:br/>
            <a:r>
              <a:rPr lang="en-GB" sz="1400" dirty="0"/>
              <a:t>THE CHALLENGE</a:t>
            </a:r>
            <a:endParaRPr lang="en-GB" sz="1400" dirty="0">
              <a:solidFill>
                <a:schemeClr val="bg1">
                  <a:lumMod val="50000"/>
                </a:schemeClr>
              </a:solidFill>
            </a:endParaRPr>
          </a:p>
        </p:txBody>
      </p:sp>
      <p:sp>
        <p:nvSpPr>
          <p:cNvPr id="4" name="Textplatzhalter 3"/>
          <p:cNvSpPr>
            <a:spLocks noGrp="1"/>
          </p:cNvSpPr>
          <p:nvPr>
            <p:ph type="body" sz="quarter" idx="13"/>
          </p:nvPr>
        </p:nvSpPr>
        <p:spPr/>
        <p:txBody>
          <a:bodyPr/>
          <a:lstStyle/>
          <a:p>
            <a:r>
              <a:rPr lang="en-GB" sz="600" dirty="0"/>
              <a:t>SKEO PURA – FLAT SQUARES FOR ATTRACTIVE FACADE LIGHTING</a:t>
            </a:r>
          </a:p>
        </p:txBody>
      </p:sp>
      <p:sp>
        <p:nvSpPr>
          <p:cNvPr id="9" name="Rechteck 8"/>
          <p:cNvSpPr/>
          <p:nvPr/>
        </p:nvSpPr>
        <p:spPr>
          <a:xfrm>
            <a:off x="539552" y="1059582"/>
            <a:ext cx="8244408" cy="646331"/>
          </a:xfrm>
          <a:prstGeom prst="rect">
            <a:avLst/>
          </a:prstGeom>
        </p:spPr>
        <p:txBody>
          <a:bodyPr wrap="square">
            <a:spAutoFit/>
          </a:bodyPr>
          <a:lstStyle/>
          <a:p>
            <a:pPr lvl="0" algn="just"/>
            <a:r>
              <a:rPr lang="en-GB" sz="1200" dirty="0"/>
              <a:t>When illuminating exterior surfaces, it's often a matter of "the more stable the better". The challenge lies in the fact that the required high levels of resistance usually lead to tough, functional luminaires but often neglects the design aspects. After all, tough outdoor lighting should also look good – even if the light has been switched off. </a:t>
            </a:r>
            <a:endParaRPr lang="en-GB" sz="1200" dirty="0">
              <a:cs typeface="Arial" pitchFamily="34" charset="0"/>
            </a:endParaRPr>
          </a:p>
        </p:txBody>
      </p:sp>
      <p:pic>
        <p:nvPicPr>
          <p:cNvPr id="6" name="Picture 2" descr="http://img0.de.gtsstatic.com/wallpapers/c2cf4e419c961ab5b64aaaa705bd4433_large.jpeg"/>
          <p:cNvPicPr>
            <a:picLocks noChangeAspect="1" noChangeArrowheads="1"/>
          </p:cNvPicPr>
          <p:nvPr/>
        </p:nvPicPr>
        <p:blipFill>
          <a:blip r:embed="rId2" cstate="print"/>
          <a:srcRect t="26399" b="22141"/>
          <a:stretch>
            <a:fillRect/>
          </a:stretch>
        </p:blipFill>
        <p:spPr bwMode="auto">
          <a:xfrm>
            <a:off x="611560" y="1995686"/>
            <a:ext cx="8280920" cy="2664296"/>
          </a:xfrm>
          <a:prstGeom prst="rect">
            <a:avLst/>
          </a:prstGeom>
          <a:noFill/>
        </p:spPr>
      </p:pic>
      <p:sp>
        <p:nvSpPr>
          <p:cNvPr id="7" name="Rechteck 6"/>
          <p:cNvSpPr/>
          <p:nvPr/>
        </p:nvSpPr>
        <p:spPr>
          <a:xfrm>
            <a:off x="0" y="4062260"/>
            <a:ext cx="9144000" cy="576064"/>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LAUNCHING PRESENTATIONS ON THE SHAREPOINT</a:t>
            </a:r>
          </a:p>
        </p:txBody>
      </p:sp>
    </p:spTree>
    <p:extLst>
      <p:ext uri="{BB962C8B-B14F-4D97-AF65-F5344CB8AC3E}">
        <p14:creationId xmlns:p14="http://schemas.microsoft.com/office/powerpoint/2010/main" val="3438660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6151" t="54892" r="21050"/>
          <a:stretch/>
        </p:blipFill>
        <p:spPr>
          <a:xfrm>
            <a:off x="1" y="987574"/>
            <a:ext cx="9112154" cy="3764064"/>
          </a:xfrm>
          <a:prstGeom prst="rect">
            <a:avLst/>
          </a:prstGeom>
        </p:spPr>
      </p:pic>
      <p:sp>
        <p:nvSpPr>
          <p:cNvPr id="3" name="Titel 2"/>
          <p:cNvSpPr>
            <a:spLocks noGrp="1"/>
          </p:cNvSpPr>
          <p:nvPr>
            <p:ph type="title"/>
          </p:nvPr>
        </p:nvSpPr>
        <p:spPr/>
        <p:txBody>
          <a:bodyPr/>
          <a:lstStyle/>
          <a:p>
            <a:r>
              <a:rPr lang="en-GB" sz="1400" dirty="0"/>
              <a:t>PARKING LOTS</a:t>
            </a:r>
            <a:br/>
            <a:r>
              <a:rPr lang="en-GB" sz="1400" dirty="0">
                <a:solidFill>
                  <a:schemeClr val="bg1">
                    <a:lumMod val="50000"/>
                  </a:schemeClr>
                </a:solidFill>
              </a:rPr>
              <a:t>LUMENA STAR 40 </a:t>
            </a:r>
          </a:p>
        </p:txBody>
      </p:sp>
      <p:sp>
        <p:nvSpPr>
          <p:cNvPr id="4" name="Textplatzhalter 3"/>
          <p:cNvSpPr>
            <a:spLocks noGrp="1"/>
          </p:cNvSpPr>
          <p:nvPr>
            <p:ph type="body" sz="quarter" idx="13"/>
          </p:nvPr>
        </p:nvSpPr>
        <p:spPr/>
        <p:txBody>
          <a:bodyPr/>
          <a:lstStyle/>
          <a:p>
            <a:r>
              <a:rPr lang="en-GB" sz="600" dirty="0"/>
              <a:t>PLANNING AIDS </a:t>
            </a:r>
          </a:p>
        </p:txBody>
      </p:sp>
      <p:pic>
        <p:nvPicPr>
          <p:cNvPr id="5" name="Grafik 4"/>
          <p:cNvPicPr>
            <a:picLocks noChangeAspect="1"/>
          </p:cNvPicPr>
          <p:nvPr/>
        </p:nvPicPr>
        <p:blipFill>
          <a:blip r:embed="rId3" cstate="print"/>
          <a:stretch>
            <a:fillRect/>
          </a:stretch>
        </p:blipFill>
        <p:spPr>
          <a:xfrm>
            <a:off x="539377" y="1381399"/>
            <a:ext cx="3952641" cy="1334367"/>
          </a:xfrm>
          <a:prstGeom prst="rect">
            <a:avLst/>
          </a:prstGeom>
        </p:spPr>
      </p:pic>
      <p:sp>
        <p:nvSpPr>
          <p:cNvPr id="6" name="Rechteck 5"/>
          <p:cNvSpPr/>
          <p:nvPr/>
        </p:nvSpPr>
        <p:spPr>
          <a:xfrm>
            <a:off x="4675290" y="1282799"/>
            <a:ext cx="4320480" cy="1938992"/>
          </a:xfrm>
          <a:prstGeom prst="rect">
            <a:avLst/>
          </a:prstGeom>
        </p:spPr>
        <p:txBody>
          <a:bodyPr wrap="square">
            <a:spAutoFit/>
          </a:bodyPr>
          <a:lstStyle/>
          <a:p>
            <a:pPr>
              <a:lnSpc>
                <a:spcPct val="150000"/>
              </a:lnSpc>
            </a:pPr>
            <a:r>
              <a:rPr lang="en-GB" sz="1000" b="1" dirty="0"/>
              <a:t>Parking lot width </a:t>
            </a:r>
            <a:r>
              <a:rPr lang="en-US" sz="1000" dirty="0"/>
              <a:t>		</a:t>
            </a:r>
            <a:r>
              <a:rPr lang="en-GB" sz="1000" dirty="0"/>
              <a:t>16 m</a:t>
            </a:r>
          </a:p>
          <a:p>
            <a:pPr>
              <a:lnSpc>
                <a:spcPct val="150000"/>
              </a:lnSpc>
            </a:pPr>
            <a:r>
              <a:rPr lang="en-GB" sz="1000" b="1" dirty="0"/>
              <a:t>Post height</a:t>
            </a:r>
            <a:r>
              <a:rPr lang="en-US" sz="1000" b="1" dirty="0"/>
              <a:t>		</a:t>
            </a:r>
            <a:r>
              <a:rPr lang="en-GB" sz="1000" b="1" dirty="0"/>
              <a:t> </a:t>
            </a:r>
            <a:r>
              <a:rPr lang="en-US" sz="1000" b="1" dirty="0"/>
              <a:t>	</a:t>
            </a:r>
            <a:r>
              <a:rPr lang="en-GB" sz="1000" dirty="0"/>
              <a:t>6 m</a:t>
            </a:r>
          </a:p>
          <a:p>
            <a:pPr>
              <a:lnSpc>
                <a:spcPct val="150000"/>
              </a:lnSpc>
            </a:pPr>
            <a:r>
              <a:rPr lang="en-GB" sz="1000" b="1" dirty="0"/>
              <a:t>Inclination angle </a:t>
            </a:r>
            <a:r>
              <a:rPr lang="en-US" sz="1000" dirty="0"/>
              <a:t>		</a:t>
            </a:r>
            <a:r>
              <a:rPr lang="en-GB" sz="1000" dirty="0"/>
              <a:t>10°</a:t>
            </a:r>
          </a:p>
          <a:p>
            <a:pPr>
              <a:lnSpc>
                <a:spcPct val="150000"/>
              </a:lnSpc>
            </a:pPr>
            <a:r>
              <a:rPr lang="en-GB" sz="1000" b="1" dirty="0"/>
              <a:t>Luminaire for 5 Lux</a:t>
            </a:r>
            <a:r>
              <a:rPr lang="en-US" sz="1000" b="1" dirty="0"/>
              <a:t>		</a:t>
            </a:r>
            <a:r>
              <a:rPr lang="en-GB" sz="1000" dirty="0"/>
              <a:t>LnSTAR 40-AM2L/2200</a:t>
            </a:r>
          </a:p>
          <a:p>
            <a:pPr>
              <a:lnSpc>
                <a:spcPct val="150000"/>
              </a:lnSpc>
            </a:pPr>
            <a:r>
              <a:rPr lang="en-GB" sz="1000" b="1" dirty="0"/>
              <a:t>Luminaire for 10 Lux </a:t>
            </a:r>
            <a:r>
              <a:rPr lang="en-US" sz="1000" dirty="0"/>
              <a:t>		</a:t>
            </a:r>
            <a:r>
              <a:rPr lang="en-GB" sz="1000" dirty="0"/>
              <a:t>LnSTAR 40-AM2L/4200</a:t>
            </a:r>
          </a:p>
          <a:p>
            <a:pPr>
              <a:lnSpc>
                <a:spcPct val="150000"/>
              </a:lnSpc>
            </a:pPr>
            <a:r>
              <a:rPr lang="en-GB" sz="1000" b="1" dirty="0"/>
              <a:t>Luminaire for 20 Lux</a:t>
            </a:r>
            <a:r>
              <a:rPr lang="en-US" sz="1000" b="1" dirty="0"/>
              <a:t>		</a:t>
            </a:r>
            <a:r>
              <a:rPr lang="en-GB" sz="1000" dirty="0"/>
              <a:t>LnSTAR 40-AM2L/8200</a:t>
            </a:r>
          </a:p>
          <a:p>
            <a:pPr>
              <a:lnSpc>
                <a:spcPct val="150000"/>
              </a:lnSpc>
            </a:pPr>
            <a:r>
              <a:rPr lang="en-GB" sz="1000" b="1" dirty="0"/>
              <a:t>Distance of start of parking lot to 1st luminaire</a:t>
            </a:r>
            <a:r>
              <a:rPr lang="en-US" sz="1000" dirty="0"/>
              <a:t> </a:t>
            </a:r>
            <a:r>
              <a:rPr lang="en-GB" sz="1000" dirty="0"/>
              <a:t>12.5 m</a:t>
            </a:r>
          </a:p>
          <a:p>
            <a:pPr>
              <a:lnSpc>
                <a:spcPct val="150000"/>
              </a:lnSpc>
            </a:pPr>
            <a:r>
              <a:rPr lang="en-GB" sz="1000" b="1" dirty="0"/>
              <a:t>Distance of luminaires between each other </a:t>
            </a:r>
            <a:r>
              <a:rPr lang="en-US" sz="1000" dirty="0"/>
              <a:t>	</a:t>
            </a:r>
            <a:r>
              <a:rPr lang="en-GB" sz="1000" dirty="0"/>
              <a:t>37.5 m</a:t>
            </a:r>
          </a:p>
        </p:txBody>
      </p:sp>
      <p:sp>
        <p:nvSpPr>
          <p:cNvPr id="7" name="Rechteck 6"/>
          <p:cNvSpPr/>
          <p:nvPr/>
        </p:nvSpPr>
        <p:spPr>
          <a:xfrm>
            <a:off x="0" y="4062260"/>
            <a:ext cx="9144000" cy="576064"/>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FAQs, COMPETITIVE COMPARISONS, PLANNING AIDS ON THE SHAREPOINT</a:t>
            </a:r>
          </a:p>
        </p:txBody>
      </p:sp>
    </p:spTree>
    <p:extLst>
      <p:ext uri="{BB962C8B-B14F-4D97-AF65-F5344CB8AC3E}">
        <p14:creationId xmlns:p14="http://schemas.microsoft.com/office/powerpoint/2010/main" val="3532333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COMPARISON OF COMPETITION</a:t>
            </a:r>
          </a:p>
        </p:txBody>
      </p:sp>
      <p:sp>
        <p:nvSpPr>
          <p:cNvPr id="4" name="Textplatzhalter 3"/>
          <p:cNvSpPr>
            <a:spLocks noGrp="1"/>
          </p:cNvSpPr>
          <p:nvPr>
            <p:ph type="body" sz="quarter" idx="13"/>
          </p:nvPr>
        </p:nvSpPr>
        <p:spPr/>
        <p:txBody>
          <a:bodyPr/>
          <a:lstStyle/>
          <a:p>
            <a:r>
              <a:rPr lang="en-GB" sz="600" dirty="0"/>
              <a:t>PLANNING AIDS </a:t>
            </a:r>
          </a:p>
          <a:p>
            <a:endParaRPr lang="en-GB" sz="600" dirty="0"/>
          </a:p>
        </p:txBody>
      </p:sp>
      <p:pic>
        <p:nvPicPr>
          <p:cNvPr id="5" name="Grafik 4"/>
          <p:cNvPicPr>
            <a:picLocks noChangeAspect="1"/>
          </p:cNvPicPr>
          <p:nvPr/>
        </p:nvPicPr>
        <p:blipFill rotWithShape="1">
          <a:blip r:embed="rId2" cstate="print"/>
          <a:srcRect t="1983"/>
          <a:stretch/>
        </p:blipFill>
        <p:spPr>
          <a:xfrm>
            <a:off x="179512" y="915566"/>
            <a:ext cx="8856984" cy="2743440"/>
          </a:xfrm>
          <a:prstGeom prst="rect">
            <a:avLst/>
          </a:prstGeom>
        </p:spPr>
      </p:pic>
    </p:spTree>
    <p:extLst>
      <p:ext uri="{BB962C8B-B14F-4D97-AF65-F5344CB8AC3E}">
        <p14:creationId xmlns:p14="http://schemas.microsoft.com/office/powerpoint/2010/main" val="312244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SPECIAL PRODUCTIONS</a:t>
            </a:r>
          </a:p>
        </p:txBody>
      </p:sp>
      <p:sp>
        <p:nvSpPr>
          <p:cNvPr id="4" name="Textplatzhalter 3"/>
          <p:cNvSpPr>
            <a:spLocks noGrp="1"/>
          </p:cNvSpPr>
          <p:nvPr>
            <p:ph type="body" sz="quarter" idx="13"/>
          </p:nvPr>
        </p:nvSpPr>
        <p:spPr/>
        <p:txBody>
          <a:bodyPr/>
          <a:lstStyle/>
          <a:p>
            <a:r>
              <a:rPr lang="en-GB" sz="600" dirty="0"/>
              <a:t>PLANNING AIDS </a:t>
            </a:r>
          </a:p>
          <a:p>
            <a:endParaRPr lang="en-GB" sz="600" dirty="0"/>
          </a:p>
        </p:txBody>
      </p:sp>
      <p:pic>
        <p:nvPicPr>
          <p:cNvPr id="5" name="Grafik 4"/>
          <p:cNvPicPr>
            <a:picLocks noChangeAspect="1"/>
          </p:cNvPicPr>
          <p:nvPr/>
        </p:nvPicPr>
        <p:blipFill>
          <a:blip r:embed="rId2" cstate="print"/>
          <a:stretch>
            <a:fillRect/>
          </a:stretch>
        </p:blipFill>
        <p:spPr>
          <a:xfrm>
            <a:off x="539377" y="1419622"/>
            <a:ext cx="8013829" cy="2376264"/>
          </a:xfrm>
          <a:prstGeom prst="rect">
            <a:avLst/>
          </a:prstGeom>
        </p:spPr>
      </p:pic>
      <p:sp>
        <p:nvSpPr>
          <p:cNvPr id="7" name="Rechteck 6"/>
          <p:cNvSpPr/>
          <p:nvPr/>
        </p:nvSpPr>
        <p:spPr>
          <a:xfrm>
            <a:off x="0" y="4062260"/>
            <a:ext cx="9144000" cy="576064"/>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OVERVIEW ON THE SHAREPOINT</a:t>
            </a:r>
          </a:p>
        </p:txBody>
      </p:sp>
    </p:spTree>
    <p:extLst>
      <p:ext uri="{BB962C8B-B14F-4D97-AF65-F5344CB8AC3E}">
        <p14:creationId xmlns:p14="http://schemas.microsoft.com/office/powerpoint/2010/main" val="3522604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SKEO PURA – FLAT SQUARES FOR ATTRACTIVE FACADE LIGHTING</a:t>
            </a:r>
            <a:br/>
            <a:r>
              <a:rPr lang="en-GB" sz="1400" dirty="0"/>
              <a:t>WALL AND CEILING LUMINAIRE</a:t>
            </a:r>
            <a:endParaRPr lang="en-GB" sz="1400" dirty="0">
              <a:solidFill>
                <a:schemeClr val="bg1">
                  <a:lumMod val="50000"/>
                </a:schemeClr>
              </a:solidFill>
            </a:endParaRPr>
          </a:p>
        </p:txBody>
      </p:sp>
      <p:sp>
        <p:nvSpPr>
          <p:cNvPr id="4" name="Textplatzhalter 3"/>
          <p:cNvSpPr>
            <a:spLocks noGrp="1"/>
          </p:cNvSpPr>
          <p:nvPr>
            <p:ph type="body" sz="quarter" idx="13"/>
          </p:nvPr>
        </p:nvSpPr>
        <p:spPr/>
        <p:txBody>
          <a:bodyPr/>
          <a:lstStyle/>
          <a:p>
            <a:r>
              <a:rPr lang="en-GB" sz="600" dirty="0"/>
              <a:t>SKEO PURA – FLAT SQUARES FOR ATTRACTIVE FACADE LIGHTING</a:t>
            </a:r>
          </a:p>
        </p:txBody>
      </p:sp>
      <p:pic>
        <p:nvPicPr>
          <p:cNvPr id="12290" name="Picture 2" descr="https://guide.trilux.com/fileadmin/content/outdoor/Skeo_Pura_head_vorab.jpg"/>
          <p:cNvPicPr>
            <a:picLocks noChangeAspect="1" noChangeArrowheads="1"/>
          </p:cNvPicPr>
          <p:nvPr/>
        </p:nvPicPr>
        <p:blipFill>
          <a:blip r:embed="rId2" cstate="print"/>
          <a:srcRect/>
          <a:stretch>
            <a:fillRect/>
          </a:stretch>
        </p:blipFill>
        <p:spPr bwMode="auto">
          <a:xfrm>
            <a:off x="611560" y="1131590"/>
            <a:ext cx="8295323" cy="3456384"/>
          </a:xfrm>
          <a:prstGeom prst="rect">
            <a:avLst/>
          </a:prstGeom>
          <a:noFill/>
        </p:spPr>
      </p:pic>
      <p:sp>
        <p:nvSpPr>
          <p:cNvPr id="5" name="Rechteck 4"/>
          <p:cNvSpPr/>
          <p:nvPr/>
        </p:nvSpPr>
        <p:spPr>
          <a:xfrm>
            <a:off x="0" y="4062260"/>
            <a:ext cx="9144000" cy="576064"/>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DISPATCH OF SALES SAMPLES IN WEEK 11</a:t>
            </a:r>
          </a:p>
        </p:txBody>
      </p:sp>
    </p:spTree>
    <p:extLst>
      <p:ext uri="{BB962C8B-B14F-4D97-AF65-F5344CB8AC3E}">
        <p14:creationId xmlns:p14="http://schemas.microsoft.com/office/powerpoint/2010/main" val="251053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6151" t="54892" r="21050"/>
          <a:stretch/>
        </p:blipFill>
        <p:spPr>
          <a:xfrm>
            <a:off x="1" y="987574"/>
            <a:ext cx="9112154" cy="3764064"/>
          </a:xfrm>
          <a:prstGeom prst="rect">
            <a:avLst/>
          </a:prstGeom>
        </p:spPr>
      </p:pic>
      <p:sp>
        <p:nvSpPr>
          <p:cNvPr id="3" name="Titel 2"/>
          <p:cNvSpPr>
            <a:spLocks noGrp="1"/>
          </p:cNvSpPr>
          <p:nvPr>
            <p:ph type="title"/>
          </p:nvPr>
        </p:nvSpPr>
        <p:spPr/>
        <p:txBody>
          <a:bodyPr/>
          <a:lstStyle/>
          <a:p>
            <a:r>
              <a:rPr lang="en-GB" sz="1400" dirty="0"/>
              <a:t>PARKING LOTS</a:t>
            </a:r>
            <a:br/>
            <a:r>
              <a:rPr lang="en-GB" sz="1400" dirty="0">
                <a:solidFill>
                  <a:schemeClr val="bg1">
                    <a:lumMod val="50000"/>
                  </a:schemeClr>
                </a:solidFill>
              </a:rPr>
              <a:t>LUMENA STAR 40</a:t>
            </a:r>
          </a:p>
        </p:txBody>
      </p:sp>
      <p:sp>
        <p:nvSpPr>
          <p:cNvPr id="4" name="Textplatzhalter 3"/>
          <p:cNvSpPr>
            <a:spLocks noGrp="1"/>
          </p:cNvSpPr>
          <p:nvPr>
            <p:ph type="body" sz="quarter" idx="13"/>
          </p:nvPr>
        </p:nvSpPr>
        <p:spPr/>
        <p:txBody>
          <a:bodyPr/>
          <a:lstStyle/>
          <a:p>
            <a:r>
              <a:rPr lang="en-GB" sz="600" dirty="0"/>
              <a:t>PLANNING AIDS </a:t>
            </a:r>
          </a:p>
        </p:txBody>
      </p:sp>
      <p:sp>
        <p:nvSpPr>
          <p:cNvPr id="6" name="Rechteck 5"/>
          <p:cNvSpPr/>
          <p:nvPr/>
        </p:nvSpPr>
        <p:spPr>
          <a:xfrm>
            <a:off x="4641845" y="1216132"/>
            <a:ext cx="4430145" cy="1938992"/>
          </a:xfrm>
          <a:prstGeom prst="rect">
            <a:avLst/>
          </a:prstGeom>
        </p:spPr>
        <p:txBody>
          <a:bodyPr wrap="square">
            <a:spAutoFit/>
          </a:bodyPr>
          <a:lstStyle/>
          <a:p>
            <a:pPr>
              <a:lnSpc>
                <a:spcPct val="150000"/>
              </a:lnSpc>
            </a:pPr>
            <a:r>
              <a:rPr lang="en-GB" sz="1000" b="1" dirty="0"/>
              <a:t>Parking lot width </a:t>
            </a:r>
            <a:r>
              <a:rPr lang="en-US" sz="1000" dirty="0"/>
              <a:t>		</a:t>
            </a:r>
            <a:r>
              <a:rPr lang="en-GB" sz="1000" dirty="0"/>
              <a:t>16 m</a:t>
            </a:r>
            <a:endParaRPr lang="en-GB" sz="1000" b="1" dirty="0"/>
          </a:p>
          <a:p>
            <a:pPr>
              <a:lnSpc>
                <a:spcPct val="150000"/>
              </a:lnSpc>
            </a:pPr>
            <a:r>
              <a:rPr lang="en-GB" sz="1000" b="1" dirty="0"/>
              <a:t>Post height</a:t>
            </a:r>
            <a:r>
              <a:rPr lang="en-US" sz="1000" b="1" dirty="0"/>
              <a:t>		</a:t>
            </a:r>
            <a:r>
              <a:rPr lang="en-GB" sz="1000" b="1" dirty="0"/>
              <a:t> </a:t>
            </a:r>
            <a:r>
              <a:rPr lang="en-US" sz="1000" b="1" dirty="0"/>
              <a:t>	</a:t>
            </a:r>
            <a:r>
              <a:rPr lang="en-GB" sz="1000" dirty="0"/>
              <a:t>8 m</a:t>
            </a:r>
          </a:p>
          <a:p>
            <a:pPr>
              <a:lnSpc>
                <a:spcPct val="150000"/>
              </a:lnSpc>
            </a:pPr>
            <a:r>
              <a:rPr lang="en-GB" sz="1000" b="1" dirty="0"/>
              <a:t>Inclination angle </a:t>
            </a:r>
            <a:r>
              <a:rPr lang="en-US" sz="1000" dirty="0"/>
              <a:t>		</a:t>
            </a:r>
            <a:r>
              <a:rPr lang="en-GB" sz="1000" dirty="0"/>
              <a:t>10°</a:t>
            </a:r>
          </a:p>
          <a:p>
            <a:pPr>
              <a:lnSpc>
                <a:spcPct val="150000"/>
              </a:lnSpc>
            </a:pPr>
            <a:r>
              <a:rPr lang="en-GB" sz="1000" b="1" dirty="0"/>
              <a:t>Luminaire for 5 Lux</a:t>
            </a:r>
            <a:r>
              <a:rPr lang="en-US" sz="1000" b="1" dirty="0"/>
              <a:t>		</a:t>
            </a:r>
            <a:r>
              <a:rPr lang="en-GB" sz="1000" dirty="0"/>
              <a:t>LnSTAR 40-AM2L/6200</a:t>
            </a:r>
          </a:p>
          <a:p>
            <a:pPr>
              <a:lnSpc>
                <a:spcPct val="150000"/>
              </a:lnSpc>
            </a:pPr>
            <a:r>
              <a:rPr lang="en-GB" sz="1000" b="1" dirty="0"/>
              <a:t>Luminaire for 10 Lux </a:t>
            </a:r>
            <a:r>
              <a:rPr lang="en-US" sz="1000" dirty="0"/>
              <a:t>		</a:t>
            </a:r>
            <a:r>
              <a:rPr lang="en-GB" sz="1000" dirty="0"/>
              <a:t>LnSTAR 70-AM1R/12000</a:t>
            </a:r>
          </a:p>
          <a:p>
            <a:pPr>
              <a:lnSpc>
                <a:spcPct val="150000"/>
              </a:lnSpc>
            </a:pPr>
            <a:r>
              <a:rPr lang="en-GB" sz="1000" b="1" dirty="0"/>
              <a:t>Luminaire for 20 Lux </a:t>
            </a:r>
            <a:r>
              <a:rPr lang="en-US" sz="1000" dirty="0"/>
              <a:t>		</a:t>
            </a:r>
            <a:r>
              <a:rPr lang="en-GB" sz="1000" dirty="0"/>
              <a:t>LnSTAR 70-AM1R/24000</a:t>
            </a:r>
          </a:p>
          <a:p>
            <a:pPr>
              <a:lnSpc>
                <a:spcPct val="150000"/>
              </a:lnSpc>
            </a:pPr>
            <a:r>
              <a:rPr lang="en-GB" sz="1000" b="1" dirty="0"/>
              <a:t>Distance of start of parking lot to 1st luminaire</a:t>
            </a:r>
            <a:r>
              <a:rPr lang="en-US" sz="1000" dirty="0"/>
              <a:t>  </a:t>
            </a:r>
            <a:r>
              <a:rPr lang="en-GB" sz="1000" dirty="0"/>
              <a:t>10 m</a:t>
            </a:r>
          </a:p>
          <a:p>
            <a:pPr>
              <a:lnSpc>
                <a:spcPct val="150000"/>
              </a:lnSpc>
            </a:pPr>
            <a:r>
              <a:rPr lang="en-GB" sz="1000" b="1" dirty="0"/>
              <a:t>Distance of luminaires between each other </a:t>
            </a:r>
            <a:r>
              <a:rPr lang="en-US" sz="1000" dirty="0"/>
              <a:t>	</a:t>
            </a:r>
            <a:r>
              <a:rPr lang="en-GB" sz="1000" dirty="0"/>
              <a:t>50 m</a:t>
            </a:r>
          </a:p>
        </p:txBody>
      </p:sp>
      <p:pic>
        <p:nvPicPr>
          <p:cNvPr id="5" name="Grafik 4"/>
          <p:cNvPicPr>
            <a:picLocks noChangeAspect="1"/>
          </p:cNvPicPr>
          <p:nvPr/>
        </p:nvPicPr>
        <p:blipFill>
          <a:blip r:embed="rId3" cstate="print"/>
          <a:stretch>
            <a:fillRect/>
          </a:stretch>
        </p:blipFill>
        <p:spPr>
          <a:xfrm>
            <a:off x="539376" y="1290264"/>
            <a:ext cx="3952641" cy="1290776"/>
          </a:xfrm>
          <a:prstGeom prst="rect">
            <a:avLst/>
          </a:prstGeom>
        </p:spPr>
      </p:pic>
    </p:spTree>
    <p:extLst>
      <p:ext uri="{BB962C8B-B14F-4D97-AF65-F5344CB8AC3E}">
        <p14:creationId xmlns:p14="http://schemas.microsoft.com/office/powerpoint/2010/main" val="3878686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p:cNvSpPr>
            <a:spLocks noGrp="1"/>
          </p:cNvSpPr>
          <p:nvPr>
            <p:ph type="title"/>
          </p:nvPr>
        </p:nvSpPr>
        <p:spPr>
          <a:xfrm>
            <a:off x="539552" y="418356"/>
            <a:ext cx="7992888" cy="857250"/>
          </a:xfrm>
        </p:spPr>
        <p:txBody>
          <a:bodyPr/>
          <a:lstStyle/>
          <a:p>
            <a:r>
              <a:rPr lang="en-GB" sz="1400" dirty="0"/>
              <a:t>SKEO PURA</a:t>
            </a:r>
            <a:br/>
            <a:r>
              <a:rPr lang="en-GB" sz="1400" dirty="0"/>
              <a:t>FLAT SQUARES FOR ATTRACTIVE FACADE LIGHTING</a:t>
            </a:r>
          </a:p>
        </p:txBody>
      </p:sp>
      <p:sp>
        <p:nvSpPr>
          <p:cNvPr id="6" name="Textplatzhalter 3"/>
          <p:cNvSpPr>
            <a:spLocks noGrp="1"/>
          </p:cNvSpPr>
          <p:nvPr>
            <p:ph type="body" sz="quarter" idx="13"/>
          </p:nvPr>
        </p:nvSpPr>
        <p:spPr>
          <a:xfrm>
            <a:off x="539379" y="195263"/>
            <a:ext cx="7993063" cy="215900"/>
          </a:xfrm>
        </p:spPr>
        <p:txBody>
          <a:bodyPr/>
          <a:lstStyle/>
          <a:p>
            <a:r>
              <a:rPr lang="en-GB" sz="600" dirty="0"/>
              <a:t>SKEO PURA – FLAT SQUARES FOR ATTRACTIVE FACADE LIGHTING</a:t>
            </a:r>
          </a:p>
        </p:txBody>
      </p:sp>
      <p:graphicFrame>
        <p:nvGraphicFramePr>
          <p:cNvPr id="7" name="Tabelle 6"/>
          <p:cNvGraphicFramePr>
            <a:graphicFrameLocks noGrp="1"/>
          </p:cNvGraphicFramePr>
          <p:nvPr>
            <p:extLst/>
          </p:nvPr>
        </p:nvGraphicFramePr>
        <p:xfrm>
          <a:off x="4283968" y="987575"/>
          <a:ext cx="4607387" cy="1440040"/>
        </p:xfrm>
        <a:graphic>
          <a:graphicData uri="http://schemas.openxmlformats.org/drawingml/2006/table">
            <a:tbl>
              <a:tblPr firstRow="1" firstCol="1" bandRow="1"/>
              <a:tblGrid>
                <a:gridCol w="2370766">
                  <a:extLst>
                    <a:ext uri="{9D8B030D-6E8A-4147-A177-3AD203B41FA5}">
                      <a16:colId xmlns:a16="http://schemas.microsoft.com/office/drawing/2014/main" val="20000"/>
                    </a:ext>
                  </a:extLst>
                </a:gridCol>
                <a:gridCol w="2236621">
                  <a:extLst>
                    <a:ext uri="{9D8B030D-6E8A-4147-A177-3AD203B41FA5}">
                      <a16:colId xmlns:a16="http://schemas.microsoft.com/office/drawing/2014/main" val="20001"/>
                    </a:ext>
                  </a:extLst>
                </a:gridCol>
              </a:tblGrid>
              <a:tr h="18000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dirty="0">
                          <a:effectLst/>
                          <a:latin typeface="Arial" panose="020B0604020202020204" pitchFamily="34" charset="0"/>
                        </a:rPr>
                        <a:t>Luminaire luminous flux</a:t>
                      </a:r>
                      <a:endParaRPr lang="en-GB" sz="800" b="1" baseline="0" dirty="0">
                        <a:effectLst/>
                        <a:latin typeface="Arial" panose="020B0604020202020204" pitchFamily="34" charset="0"/>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dirty="0">
                          <a:effectLst/>
                          <a:latin typeface="Arial" panose="020B0604020202020204" pitchFamily="34" charset="0"/>
                        </a:rPr>
                        <a:t>500lm – 1,650lm</a:t>
                      </a: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004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dirty="0">
                          <a:effectLst/>
                          <a:latin typeface="Arial" panose="020B0604020202020204" pitchFamily="34" charset="0"/>
                        </a:rPr>
                        <a:t>Connected load/efficiency</a:t>
                      </a:r>
                      <a:endParaRPr lang="en-GB" sz="800" b="1" baseline="0" dirty="0">
                        <a:effectLst/>
                        <a:latin typeface="Arial" panose="020B0604020202020204" pitchFamily="34" charset="0"/>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marL="0" marR="0" indent="0" algn="l" defTabSz="1300460" rtl="0" eaLnBrk="1" fontAlgn="auto" latinLnBrk="0" hangingPunct="1">
                        <a:lnSpc>
                          <a:spcPct val="100000"/>
                        </a:lnSpc>
                        <a:spcBef>
                          <a:spcPts val="0"/>
                        </a:spcBef>
                        <a:spcAft>
                          <a:spcPts val="0"/>
                        </a:spcAft>
                        <a:buClrTx/>
                        <a:buSzTx/>
                        <a:buFontTx/>
                        <a:buNone/>
                        <a:tabLst/>
                        <a:defRPr/>
                      </a:pPr>
                      <a:r>
                        <a:rPr lang="en-GB" sz="800" baseline="0" dirty="0">
                          <a:effectLst/>
                          <a:latin typeface="Arial" panose="020B0604020202020204" pitchFamily="34" charset="0"/>
                        </a:rPr>
                        <a:t>10W – 25W | max. 75 lm/W</a:t>
                      </a:r>
                      <a:endParaRPr lang="en-GB" sz="800"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00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dirty="0">
                          <a:effectLst/>
                          <a:latin typeface="Arial" panose="020B0604020202020204" pitchFamily="34" charset="0"/>
                        </a:rPr>
                        <a:t>Service life</a:t>
                      </a:r>
                      <a:endParaRPr lang="en-GB" sz="800" b="1" i="1"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dirty="0">
                          <a:effectLst/>
                          <a:latin typeface="Arial" panose="020B0604020202020204" pitchFamily="34" charset="0"/>
                        </a:rPr>
                        <a:t>L80  B10 50;000 h</a:t>
                      </a:r>
                      <a:endParaRPr lang="en-GB" sz="800"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000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dirty="0">
                          <a:effectLst/>
                          <a:latin typeface="Arial" panose="020B0604020202020204" pitchFamily="34" charset="0"/>
                        </a:rPr>
                        <a:t>Colour temperature</a:t>
                      </a:r>
                      <a:endParaRPr lang="en-GB" sz="800" b="1" i="1"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dirty="0">
                          <a:effectLst/>
                          <a:latin typeface="Arial" panose="020B0604020202020204" pitchFamily="34" charset="0"/>
                        </a:rPr>
                        <a:t>3000K, 4000K</a:t>
                      </a:r>
                      <a:r>
                        <a:rPr sz="800"/>
                        <a:t> </a:t>
                      </a:r>
                      <a:endParaRPr lang="en-GB" sz="800"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000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dirty="0">
                          <a:effectLst/>
                          <a:latin typeface="Arial" panose="020B0604020202020204" pitchFamily="34" charset="0"/>
                        </a:rPr>
                        <a:t>Electrical version</a:t>
                      </a:r>
                      <a:endParaRPr lang="en-GB" sz="800" b="1" i="1"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dirty="0">
                          <a:effectLst/>
                          <a:latin typeface="Arial" panose="020B0604020202020204" pitchFamily="34" charset="0"/>
                        </a:rPr>
                        <a:t>ET</a:t>
                      </a: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000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i="0" dirty="0">
                          <a:effectLst/>
                          <a:latin typeface="Arial" panose="020B0604020202020204" pitchFamily="34" charset="0"/>
                        </a:rPr>
                        <a:t>Impact resistance</a:t>
                      </a:r>
                      <a:endParaRPr lang="en-GB" sz="800" b="1" i="1"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dirty="0">
                          <a:effectLst/>
                          <a:latin typeface="Arial" panose="020B0604020202020204" pitchFamily="34" charset="0"/>
                        </a:rPr>
                        <a:t>IK07</a:t>
                      </a: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000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dirty="0">
                          <a:effectLst/>
                          <a:latin typeface="Arial" panose="020B0604020202020204" pitchFamily="34" charset="0"/>
                        </a:rPr>
                        <a:t>Protection rating | safety class</a:t>
                      </a: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dirty="0">
                          <a:effectLst/>
                          <a:latin typeface="Arial" panose="020B0604020202020204" pitchFamily="34" charset="0"/>
                        </a:rPr>
                        <a:t>IP65 / safety class II</a:t>
                      </a:r>
                      <a:endParaRPr lang="en-GB" sz="800"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000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dirty="0">
                          <a:effectLst/>
                          <a:latin typeface="Arial" panose="020B0604020202020204" pitchFamily="34" charset="0"/>
                        </a:rPr>
                        <a:t>Light distribution</a:t>
                      </a:r>
                      <a:endParaRPr lang="en-GB" sz="800" b="1" i="1"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i="0" dirty="0">
                          <a:effectLst/>
                          <a:latin typeface="Arial" panose="020B0604020202020204" pitchFamily="34" charset="0"/>
                        </a:rPr>
                        <a:t>asymmetric wide distribution</a:t>
                      </a:r>
                      <a:endParaRPr lang="en-GB" sz="800" i="1"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Rechteck 9"/>
          <p:cNvSpPr/>
          <p:nvPr/>
        </p:nvSpPr>
        <p:spPr>
          <a:xfrm>
            <a:off x="611560" y="2571751"/>
            <a:ext cx="8208912" cy="253125"/>
          </a:xfrm>
          <a:prstGeom prst="rect">
            <a:avLst/>
          </a:prstGeom>
          <a:solidFill>
            <a:schemeClr val="tx1"/>
          </a:solidFill>
          <a:ln w="25400" cap="flat" cmpd="sng" algn="ctr">
            <a:solidFill>
              <a:schemeClr val="tx1"/>
            </a:solidFill>
            <a:prstDash val="solid"/>
          </a:ln>
          <a:effectLst/>
        </p:spPr>
        <p:txBody>
          <a:bodyPr lIns="64281" tIns="32140" rIns="64281" bIns="32140" rtlCol="0" anchor="ctr"/>
          <a:lstStyle/>
          <a:p>
            <a:pPr defTabSz="642816">
              <a:defRPr/>
            </a:pPr>
            <a:r>
              <a:rPr lang="en-GB" sz="1300" b="1" kern="0" dirty="0">
                <a:solidFill>
                  <a:prstClr val="white"/>
                </a:solidFill>
                <a:latin typeface="Calibri"/>
              </a:rPr>
              <a:t>Additional information</a:t>
            </a:r>
            <a:endParaRPr lang="en-GB" sz="1300" b="1" i="1" kern="0" dirty="0">
              <a:solidFill>
                <a:prstClr val="white"/>
              </a:solidFill>
              <a:latin typeface="Calibri"/>
            </a:endParaRPr>
          </a:p>
        </p:txBody>
      </p:sp>
      <p:sp>
        <p:nvSpPr>
          <p:cNvPr id="14" name="Rechteck 13"/>
          <p:cNvSpPr/>
          <p:nvPr/>
        </p:nvSpPr>
        <p:spPr>
          <a:xfrm>
            <a:off x="611560" y="4371950"/>
            <a:ext cx="1944216" cy="288032"/>
          </a:xfrm>
          <a:prstGeom prst="rect">
            <a:avLst/>
          </a:prstGeom>
          <a:gradFill>
            <a:gsLst>
              <a:gs pos="100000">
                <a:srgbClr val="005193"/>
              </a:gs>
              <a:gs pos="13000">
                <a:srgbClr val="0070C0">
                  <a:alpha val="27000"/>
                </a:srgbClr>
              </a:gs>
              <a:gs pos="100000">
                <a:schemeClr val="accent1">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en-GB" sz="1000" b="1" dirty="0">
                <a:solidFill>
                  <a:schemeClr val="tx1"/>
                </a:solidFill>
                <a:latin typeface="Arial" pitchFamily="34" charset="0"/>
              </a:rPr>
              <a:t>FOR OUTDOOR APPLICATIONS</a:t>
            </a:r>
            <a:endParaRPr lang="en-GB" sz="1000" b="1" dirty="0">
              <a:solidFill>
                <a:schemeClr val="tx1"/>
              </a:solidFill>
              <a:latin typeface="Arial" pitchFamily="34" charset="0"/>
              <a:cs typeface="Arial" pitchFamily="34" charset="0"/>
            </a:endParaRPr>
          </a:p>
        </p:txBody>
      </p:sp>
      <p:sp>
        <p:nvSpPr>
          <p:cNvPr id="15" name="Rechteck 14"/>
          <p:cNvSpPr/>
          <p:nvPr/>
        </p:nvSpPr>
        <p:spPr>
          <a:xfrm>
            <a:off x="2699792" y="4371950"/>
            <a:ext cx="1944216" cy="288032"/>
          </a:xfrm>
          <a:prstGeom prst="rect">
            <a:avLst/>
          </a:prstGeom>
          <a:gradFill>
            <a:gsLst>
              <a:gs pos="100000">
                <a:srgbClr val="005193"/>
              </a:gs>
              <a:gs pos="13000">
                <a:srgbClr val="0070C0">
                  <a:alpha val="27000"/>
                </a:srgbClr>
              </a:gs>
              <a:gs pos="100000">
                <a:schemeClr val="accent1">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en-GB" sz="1000" b="1" dirty="0">
                <a:solidFill>
                  <a:schemeClr val="tx1"/>
                </a:solidFill>
                <a:latin typeface="Arial" pitchFamily="34" charset="0"/>
              </a:rPr>
              <a:t>TWO CONSTRUCTION SIZES</a:t>
            </a:r>
            <a:endParaRPr lang="en-GB" sz="1000" b="1" dirty="0">
              <a:solidFill>
                <a:schemeClr val="tx1"/>
              </a:solidFill>
              <a:latin typeface="Arial" pitchFamily="34" charset="0"/>
              <a:cs typeface="Arial" pitchFamily="34" charset="0"/>
            </a:endParaRPr>
          </a:p>
        </p:txBody>
      </p:sp>
      <p:sp>
        <p:nvSpPr>
          <p:cNvPr id="16" name="Rechteck 15"/>
          <p:cNvSpPr/>
          <p:nvPr/>
        </p:nvSpPr>
        <p:spPr>
          <a:xfrm>
            <a:off x="4788024" y="4371950"/>
            <a:ext cx="1944216" cy="288032"/>
          </a:xfrm>
          <a:prstGeom prst="rect">
            <a:avLst/>
          </a:prstGeom>
          <a:gradFill>
            <a:gsLst>
              <a:gs pos="100000">
                <a:srgbClr val="005193"/>
              </a:gs>
              <a:gs pos="13000">
                <a:srgbClr val="0070C0">
                  <a:alpha val="27000"/>
                </a:srgbClr>
              </a:gs>
              <a:gs pos="100000">
                <a:schemeClr val="accent1">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en-GB" sz="1000" b="1" dirty="0">
                <a:solidFill>
                  <a:schemeClr val="tx1"/>
                </a:solidFill>
                <a:latin typeface="Arial" pitchFamily="34" charset="0"/>
              </a:rPr>
              <a:t>WALL/CEILING LUMINAIRE</a:t>
            </a:r>
            <a:endParaRPr lang="en-GB" sz="1000" b="1" dirty="0">
              <a:solidFill>
                <a:schemeClr val="tx1"/>
              </a:solidFill>
              <a:latin typeface="Arial" pitchFamily="34" charset="0"/>
              <a:cs typeface="Arial" pitchFamily="34" charset="0"/>
            </a:endParaRPr>
          </a:p>
        </p:txBody>
      </p:sp>
      <p:sp>
        <p:nvSpPr>
          <p:cNvPr id="17" name="Rechteck 16"/>
          <p:cNvSpPr/>
          <p:nvPr/>
        </p:nvSpPr>
        <p:spPr>
          <a:xfrm>
            <a:off x="6876256" y="4371950"/>
            <a:ext cx="1944216" cy="288032"/>
          </a:xfrm>
          <a:prstGeom prst="rect">
            <a:avLst/>
          </a:prstGeom>
          <a:gradFill>
            <a:gsLst>
              <a:gs pos="100000">
                <a:srgbClr val="005193"/>
              </a:gs>
              <a:gs pos="13000">
                <a:srgbClr val="0070C0">
                  <a:alpha val="27000"/>
                </a:srgbClr>
              </a:gs>
              <a:gs pos="100000">
                <a:schemeClr val="accent1">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en-GB" sz="1000" b="1" dirty="0">
                <a:solidFill>
                  <a:schemeClr val="tx1"/>
                </a:solidFill>
                <a:latin typeface="Arial" pitchFamily="34" charset="0"/>
              </a:rPr>
              <a:t>DELIVERABLE</a:t>
            </a:r>
            <a:endParaRPr lang="en-GB" sz="1000" b="1" dirty="0">
              <a:solidFill>
                <a:schemeClr val="tx1"/>
              </a:solidFill>
              <a:latin typeface="Arial" pitchFamily="34" charset="0"/>
              <a:cs typeface="Arial" pitchFamily="34" charset="0"/>
            </a:endParaRPr>
          </a:p>
        </p:txBody>
      </p:sp>
      <p:pic>
        <p:nvPicPr>
          <p:cNvPr id="19" name="Picture 2"/>
          <p:cNvPicPr>
            <a:picLocks noChangeAspect="1" noChangeArrowheads="1"/>
          </p:cNvPicPr>
          <p:nvPr/>
        </p:nvPicPr>
        <p:blipFill>
          <a:blip r:embed="rId3" cstate="print"/>
          <a:srcRect/>
          <a:stretch>
            <a:fillRect/>
          </a:stretch>
        </p:blipFill>
        <p:spPr bwMode="auto">
          <a:xfrm>
            <a:off x="611560" y="2931791"/>
            <a:ext cx="1944216" cy="1296144"/>
          </a:xfrm>
          <a:prstGeom prst="rect">
            <a:avLst/>
          </a:prstGeom>
          <a:ln>
            <a:noFill/>
          </a:ln>
          <a:effectLst>
            <a:outerShdw blurRad="292100" dist="139700" dir="2700000" algn="tl" rotWithShape="0">
              <a:srgbClr val="333333">
                <a:alpha val="65000"/>
              </a:srgbClr>
            </a:outerShdw>
          </a:effectLst>
        </p:spPr>
      </p:pic>
      <p:pic>
        <p:nvPicPr>
          <p:cNvPr id="20" name="Picture 3"/>
          <p:cNvPicPr>
            <a:picLocks noChangeAspect="1" noChangeArrowheads="1"/>
          </p:cNvPicPr>
          <p:nvPr/>
        </p:nvPicPr>
        <p:blipFill>
          <a:blip r:embed="rId4" cstate="print"/>
          <a:srcRect/>
          <a:stretch>
            <a:fillRect/>
          </a:stretch>
        </p:blipFill>
        <p:spPr bwMode="auto">
          <a:xfrm>
            <a:off x="2699792" y="2931791"/>
            <a:ext cx="1944216" cy="1296144"/>
          </a:xfrm>
          <a:prstGeom prst="rect">
            <a:avLst/>
          </a:prstGeom>
          <a:ln>
            <a:noFill/>
          </a:ln>
          <a:effectLst>
            <a:outerShdw blurRad="292100" dist="139700" dir="2700000" algn="tl" rotWithShape="0">
              <a:srgbClr val="333333">
                <a:alpha val="65000"/>
              </a:srgbClr>
            </a:outerShdw>
          </a:effectLst>
        </p:spPr>
      </p:pic>
      <p:pic>
        <p:nvPicPr>
          <p:cNvPr id="21" name="Picture 4"/>
          <p:cNvPicPr>
            <a:picLocks noChangeAspect="1" noChangeArrowheads="1"/>
          </p:cNvPicPr>
          <p:nvPr/>
        </p:nvPicPr>
        <p:blipFill>
          <a:blip r:embed="rId5" cstate="print"/>
          <a:srcRect/>
          <a:stretch>
            <a:fillRect/>
          </a:stretch>
        </p:blipFill>
        <p:spPr bwMode="auto">
          <a:xfrm>
            <a:off x="4788024" y="2931791"/>
            <a:ext cx="1944216" cy="1345077"/>
          </a:xfrm>
          <a:prstGeom prst="rect">
            <a:avLst/>
          </a:prstGeom>
          <a:ln>
            <a:noFill/>
          </a:ln>
          <a:effectLst>
            <a:outerShdw blurRad="292100" dist="139700" dir="2700000" algn="tl" rotWithShape="0">
              <a:srgbClr val="333333">
                <a:alpha val="65000"/>
              </a:srgbClr>
            </a:outerShdw>
          </a:effectLst>
        </p:spPr>
      </p:pic>
      <p:pic>
        <p:nvPicPr>
          <p:cNvPr id="22" name="Picture 6" descr="https://media.trilux.com/Sites/T/TRILUX/99669?encoding=UTF-8"/>
          <p:cNvPicPr>
            <a:picLocks noChangeAspect="1" noChangeArrowheads="1"/>
          </p:cNvPicPr>
          <p:nvPr/>
        </p:nvPicPr>
        <p:blipFill>
          <a:blip r:embed="rId6" cstate="print"/>
          <a:srcRect/>
          <a:stretch>
            <a:fillRect/>
          </a:stretch>
        </p:blipFill>
        <p:spPr bwMode="auto">
          <a:xfrm>
            <a:off x="611560" y="987575"/>
            <a:ext cx="3600400" cy="1512168"/>
          </a:xfrm>
          <a:prstGeom prst="rect">
            <a:avLst/>
          </a:prstGeom>
          <a:noFill/>
        </p:spPr>
      </p:pic>
      <p:pic>
        <p:nvPicPr>
          <p:cNvPr id="18" name="Grafik 17"/>
          <p:cNvPicPr/>
          <p:nvPr/>
        </p:nvPicPr>
        <p:blipFill>
          <a:blip r:embed="rId7" cstate="print"/>
          <a:srcRect/>
          <a:stretch>
            <a:fillRect/>
          </a:stretch>
        </p:blipFill>
        <p:spPr bwMode="auto">
          <a:xfrm>
            <a:off x="6876256" y="2931790"/>
            <a:ext cx="1872208" cy="1368152"/>
          </a:xfrm>
          <a:prstGeom prst="rect">
            <a:avLst/>
          </a:prstGeom>
          <a:noFill/>
          <a:ln w="9525">
            <a:noFill/>
            <a:miter lim="800000"/>
            <a:headEnd/>
            <a:tailEnd/>
          </a:ln>
        </p:spPr>
      </p:pic>
      <p:sp>
        <p:nvSpPr>
          <p:cNvPr id="23" name="Rechteck 22"/>
          <p:cNvSpPr/>
          <p:nvPr/>
        </p:nvSpPr>
        <p:spPr>
          <a:xfrm>
            <a:off x="0" y="4062260"/>
            <a:ext cx="9144000" cy="576064"/>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DATASHEETS IN SALES FORCE: WEEK 11</a:t>
            </a:r>
          </a:p>
        </p:txBody>
      </p:sp>
    </p:spTree>
    <p:extLst>
      <p:ext uri="{BB962C8B-B14F-4D97-AF65-F5344CB8AC3E}">
        <p14:creationId xmlns:p14="http://schemas.microsoft.com/office/powerpoint/2010/main" val="2496650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KNOWLEDGE TEST</a:t>
            </a:r>
          </a:p>
        </p:txBody>
      </p:sp>
      <p:sp>
        <p:nvSpPr>
          <p:cNvPr id="4" name="Textplatzhalter 3"/>
          <p:cNvSpPr>
            <a:spLocks noGrp="1"/>
          </p:cNvSpPr>
          <p:nvPr>
            <p:ph type="body" sz="quarter" idx="13"/>
          </p:nvPr>
        </p:nvSpPr>
        <p:spPr/>
        <p:txBody>
          <a:bodyPr/>
          <a:lstStyle/>
          <a:p>
            <a:r>
              <a:rPr lang="en-GB" sz="600" dirty="0"/>
              <a:t>AKADEMIE</a:t>
            </a:r>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t="24400"/>
          <a:stretch/>
        </p:blipFill>
        <p:spPr>
          <a:xfrm>
            <a:off x="0" y="699542"/>
            <a:ext cx="9177479" cy="4015905"/>
          </a:xfrm>
          <a:prstGeom prst="rect">
            <a:avLst/>
          </a:prstGeom>
        </p:spPr>
      </p:pic>
      <p:sp>
        <p:nvSpPr>
          <p:cNvPr id="7" name="Rechteck 6"/>
          <p:cNvSpPr/>
          <p:nvPr/>
        </p:nvSpPr>
        <p:spPr>
          <a:xfrm>
            <a:off x="0" y="4062260"/>
            <a:ext cx="9144000" cy="576064"/>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E-LEARNING WITH KNOWLEDGE TEST: WEEK 13</a:t>
            </a:r>
          </a:p>
        </p:txBody>
      </p:sp>
    </p:spTree>
    <p:extLst>
      <p:ext uri="{BB962C8B-B14F-4D97-AF65-F5344CB8AC3E}">
        <p14:creationId xmlns:p14="http://schemas.microsoft.com/office/powerpoint/2010/main" val="173764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6151" t="54892" r="21050"/>
          <a:stretch/>
        </p:blipFill>
        <p:spPr>
          <a:xfrm>
            <a:off x="1" y="987574"/>
            <a:ext cx="9112154" cy="3764064"/>
          </a:xfrm>
          <a:prstGeom prst="rect">
            <a:avLst/>
          </a:prstGeom>
        </p:spPr>
      </p:pic>
      <p:sp>
        <p:nvSpPr>
          <p:cNvPr id="3" name="Titel 2"/>
          <p:cNvSpPr>
            <a:spLocks noGrp="1"/>
          </p:cNvSpPr>
          <p:nvPr>
            <p:ph type="title"/>
          </p:nvPr>
        </p:nvSpPr>
        <p:spPr/>
        <p:txBody>
          <a:bodyPr/>
          <a:lstStyle/>
          <a:p>
            <a:r>
              <a:rPr lang="en-GB" sz="1400" dirty="0"/>
              <a:t>PARKING LOTS</a:t>
            </a:r>
            <a:br/>
            <a:r>
              <a:rPr lang="en-GB" sz="1400" dirty="0">
                <a:solidFill>
                  <a:schemeClr val="bg1">
                    <a:lumMod val="50000"/>
                  </a:schemeClr>
                </a:solidFill>
              </a:rPr>
              <a:t>LUMENA STAR 40 | LUMENA STAR 70</a:t>
            </a:r>
          </a:p>
        </p:txBody>
      </p:sp>
      <p:sp>
        <p:nvSpPr>
          <p:cNvPr id="4" name="Textplatzhalter 3"/>
          <p:cNvSpPr>
            <a:spLocks noGrp="1"/>
          </p:cNvSpPr>
          <p:nvPr>
            <p:ph type="body" sz="quarter" idx="13"/>
          </p:nvPr>
        </p:nvSpPr>
        <p:spPr/>
        <p:txBody>
          <a:bodyPr/>
          <a:lstStyle/>
          <a:p>
            <a:r>
              <a:rPr lang="en-GB" sz="600" dirty="0"/>
              <a:t>PLANNING AIDS </a:t>
            </a:r>
          </a:p>
        </p:txBody>
      </p:sp>
      <p:sp>
        <p:nvSpPr>
          <p:cNvPr id="6" name="Rechteck 5"/>
          <p:cNvSpPr/>
          <p:nvPr/>
        </p:nvSpPr>
        <p:spPr>
          <a:xfrm>
            <a:off x="4427983" y="1264950"/>
            <a:ext cx="4644007" cy="1938992"/>
          </a:xfrm>
          <a:prstGeom prst="rect">
            <a:avLst/>
          </a:prstGeom>
        </p:spPr>
        <p:txBody>
          <a:bodyPr wrap="square">
            <a:spAutoFit/>
          </a:bodyPr>
          <a:lstStyle/>
          <a:p>
            <a:pPr>
              <a:lnSpc>
                <a:spcPct val="150000"/>
              </a:lnSpc>
            </a:pPr>
            <a:r>
              <a:rPr lang="en-GB" sz="1000" b="1" dirty="0"/>
              <a:t>Parking lot width </a:t>
            </a:r>
            <a:r>
              <a:rPr lang="en-US" sz="1000" dirty="0"/>
              <a:t>		</a:t>
            </a:r>
            <a:r>
              <a:rPr lang="en-GB" sz="1000" dirty="0"/>
              <a:t>32 m</a:t>
            </a:r>
            <a:endParaRPr lang="en-GB" sz="1000" b="1" dirty="0"/>
          </a:p>
          <a:p>
            <a:pPr>
              <a:lnSpc>
                <a:spcPct val="150000"/>
              </a:lnSpc>
            </a:pPr>
            <a:r>
              <a:rPr lang="en-GB" sz="1000" b="1" dirty="0"/>
              <a:t>Post height</a:t>
            </a:r>
            <a:r>
              <a:rPr lang="en-US" sz="1000" b="1" dirty="0"/>
              <a:t>		</a:t>
            </a:r>
            <a:r>
              <a:rPr lang="en-GB" sz="1000" b="1" dirty="0"/>
              <a:t> </a:t>
            </a:r>
            <a:r>
              <a:rPr lang="en-US" sz="1000" b="1" dirty="0"/>
              <a:t>	</a:t>
            </a:r>
            <a:r>
              <a:rPr lang="en-GB" sz="1000" dirty="0"/>
              <a:t>8 m</a:t>
            </a:r>
          </a:p>
          <a:p>
            <a:pPr>
              <a:lnSpc>
                <a:spcPct val="150000"/>
              </a:lnSpc>
            </a:pPr>
            <a:r>
              <a:rPr lang="en-GB" sz="1000" b="1" dirty="0"/>
              <a:t>Inclination angle </a:t>
            </a:r>
            <a:r>
              <a:rPr lang="en-US" sz="1000" dirty="0"/>
              <a:t>		</a:t>
            </a:r>
            <a:r>
              <a:rPr lang="en-GB" sz="1000" dirty="0"/>
              <a:t>10°</a:t>
            </a:r>
          </a:p>
          <a:p>
            <a:pPr>
              <a:lnSpc>
                <a:spcPct val="150000"/>
              </a:lnSpc>
            </a:pPr>
            <a:r>
              <a:rPr lang="en-GB" sz="1000" b="1" dirty="0"/>
              <a:t>Luminaire for 5 Lux</a:t>
            </a:r>
            <a:r>
              <a:rPr lang="en-US" sz="1000" b="1" dirty="0"/>
              <a:t>		</a:t>
            </a:r>
            <a:r>
              <a:rPr lang="en-GB" sz="1000" dirty="0"/>
              <a:t>LnSTAR 40-AM2L/5600</a:t>
            </a:r>
          </a:p>
          <a:p>
            <a:pPr>
              <a:lnSpc>
                <a:spcPct val="150000"/>
              </a:lnSpc>
            </a:pPr>
            <a:r>
              <a:rPr lang="en-GB" sz="1000" b="1" dirty="0"/>
              <a:t>Luminaire for 10 Lux </a:t>
            </a:r>
            <a:r>
              <a:rPr lang="en-US" sz="1000" dirty="0"/>
              <a:t>		</a:t>
            </a:r>
            <a:r>
              <a:rPr lang="en-GB" sz="1000" dirty="0"/>
              <a:t>LnSTAR 70-AM1R/11000</a:t>
            </a:r>
          </a:p>
          <a:p>
            <a:pPr>
              <a:lnSpc>
                <a:spcPct val="150000"/>
              </a:lnSpc>
            </a:pPr>
            <a:r>
              <a:rPr lang="en-GB" sz="1000" b="1" dirty="0"/>
              <a:t>Luminaire for 20 Lux </a:t>
            </a:r>
            <a:r>
              <a:rPr lang="en-US" sz="1000" dirty="0"/>
              <a:t>		</a:t>
            </a:r>
            <a:r>
              <a:rPr lang="en-GB" sz="1000" dirty="0"/>
              <a:t>LnSTAR 70-AM1R/22000</a:t>
            </a:r>
          </a:p>
          <a:p>
            <a:pPr>
              <a:lnSpc>
                <a:spcPct val="150000"/>
              </a:lnSpc>
            </a:pPr>
            <a:r>
              <a:rPr lang="en-GB" sz="1000" b="1" dirty="0"/>
              <a:t>Distance of start of parking lot to 1st luminaire</a:t>
            </a:r>
            <a:r>
              <a:rPr lang="en-US" sz="1000" dirty="0"/>
              <a:t>  </a:t>
            </a:r>
            <a:r>
              <a:rPr lang="en-GB" sz="1000" dirty="0"/>
              <a:t>12.5 m</a:t>
            </a:r>
          </a:p>
          <a:p>
            <a:pPr>
              <a:lnSpc>
                <a:spcPct val="150000"/>
              </a:lnSpc>
            </a:pPr>
            <a:r>
              <a:rPr lang="en-GB" sz="1000" b="1" dirty="0"/>
              <a:t>Distance of luminaires between each other </a:t>
            </a:r>
            <a:r>
              <a:rPr lang="en-US" sz="1000" dirty="0"/>
              <a:t>	</a:t>
            </a:r>
            <a:r>
              <a:rPr lang="en-GB" sz="1000" dirty="0"/>
              <a:t>52.5 m</a:t>
            </a:r>
          </a:p>
        </p:txBody>
      </p:sp>
      <p:pic>
        <p:nvPicPr>
          <p:cNvPr id="5" name="Grafik 4"/>
          <p:cNvPicPr>
            <a:picLocks noChangeAspect="1"/>
          </p:cNvPicPr>
          <p:nvPr/>
        </p:nvPicPr>
        <p:blipFill>
          <a:blip r:embed="rId3" cstate="print"/>
          <a:stretch>
            <a:fillRect/>
          </a:stretch>
        </p:blipFill>
        <p:spPr>
          <a:xfrm>
            <a:off x="539377" y="1307618"/>
            <a:ext cx="3772015" cy="1912203"/>
          </a:xfrm>
          <a:prstGeom prst="rect">
            <a:avLst/>
          </a:prstGeom>
        </p:spPr>
      </p:pic>
    </p:spTree>
    <p:extLst>
      <p:ext uri="{BB962C8B-B14F-4D97-AF65-F5344CB8AC3E}">
        <p14:creationId xmlns:p14="http://schemas.microsoft.com/office/powerpoint/2010/main" val="3619085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2" y="418356"/>
            <a:ext cx="7992888" cy="857250"/>
          </a:xfrm>
        </p:spPr>
        <p:txBody>
          <a:bodyPr/>
          <a:lstStyle/>
          <a:p>
            <a:r>
              <a:rPr lang="en-GB" sz="1400" dirty="0"/>
              <a:t>REFURBISHMENT EXAMPLE</a:t>
            </a:r>
            <a:br/>
            <a:r>
              <a:rPr lang="en-GB" sz="1400" dirty="0">
                <a:solidFill>
                  <a:schemeClr val="bg1">
                    <a:lumMod val="50000"/>
                  </a:schemeClr>
                </a:solidFill>
              </a:rPr>
              <a:t>OLD SYSTEM WITH 150W</a:t>
            </a:r>
            <a:endParaRPr lang="en-GB" sz="1400" dirty="0"/>
          </a:p>
        </p:txBody>
      </p:sp>
      <p:sp>
        <p:nvSpPr>
          <p:cNvPr id="4" name="Textplatzhalter 3"/>
          <p:cNvSpPr>
            <a:spLocks noGrp="1"/>
          </p:cNvSpPr>
          <p:nvPr>
            <p:ph type="body" sz="quarter" idx="13"/>
          </p:nvPr>
        </p:nvSpPr>
        <p:spPr/>
        <p:txBody>
          <a:bodyPr/>
          <a:lstStyle/>
          <a:p>
            <a:r>
              <a:rPr lang="en-GB" sz="600" dirty="0"/>
              <a:t>Planning aids</a:t>
            </a:r>
          </a:p>
        </p:txBody>
      </p:sp>
      <p:graphicFrame>
        <p:nvGraphicFramePr>
          <p:cNvPr id="9" name="Tabelle 8"/>
          <p:cNvGraphicFramePr>
            <a:graphicFrameLocks noGrp="1"/>
          </p:cNvGraphicFramePr>
          <p:nvPr>
            <p:extLst>
              <p:ext uri="{D42A27DB-BD31-4B8C-83A1-F6EECF244321}">
                <p14:modId xmlns:p14="http://schemas.microsoft.com/office/powerpoint/2010/main" val="3677109700"/>
              </p:ext>
            </p:extLst>
          </p:nvPr>
        </p:nvGraphicFramePr>
        <p:xfrm>
          <a:off x="539377" y="1059582"/>
          <a:ext cx="8137080" cy="2894480"/>
        </p:xfrm>
        <a:graphic>
          <a:graphicData uri="http://schemas.openxmlformats.org/drawingml/2006/table">
            <a:tbl>
              <a:tblPr firstRow="1" bandRow="1">
                <a:tableStyleId>{7DF18680-E054-41AD-8BC1-D1AEF772440D}</a:tableStyleId>
              </a:tblPr>
              <a:tblGrid>
                <a:gridCol w="417664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944215">
                  <a:extLst>
                    <a:ext uri="{9D8B030D-6E8A-4147-A177-3AD203B41FA5}">
                      <a16:colId xmlns:a16="http://schemas.microsoft.com/office/drawing/2014/main" val="20002"/>
                    </a:ext>
                  </a:extLst>
                </a:gridCol>
              </a:tblGrid>
              <a:tr h="259898">
                <a:tc>
                  <a:txBody>
                    <a:bodyPr/>
                    <a:lstStyle/>
                    <a:p>
                      <a:endParaRPr lang="de-DE" sz="1000" dirty="0"/>
                    </a:p>
                  </a:txBody>
                  <a:tcPr/>
                </a:tc>
                <a:tc>
                  <a:txBody>
                    <a:bodyPr/>
                    <a:lstStyle/>
                    <a:p>
                      <a:pPr algn="ctr"/>
                      <a:r>
                        <a:rPr lang="de-DE" sz="1000" dirty="0"/>
                        <a:t>OLD SYSTEM 150W</a:t>
                      </a:r>
                      <a:endParaRPr lang="en-GB" sz="1000" dirty="0"/>
                    </a:p>
                  </a:txBody>
                  <a:tcPr/>
                </a:tc>
                <a:tc>
                  <a:txBody>
                    <a:bodyPr/>
                    <a:lstStyle/>
                    <a:p>
                      <a:pPr algn="ctr"/>
                      <a:r>
                        <a:rPr lang="de-DE" sz="1000" dirty="0"/>
                        <a:t>LnStar 40 10,000lm</a:t>
                      </a:r>
                      <a:endParaRPr lang="en-GB" sz="1000" dirty="0"/>
                    </a:p>
                  </a:txBody>
                  <a:tcPr/>
                </a:tc>
                <a:extLst>
                  <a:ext uri="{0D108BD9-81ED-4DB2-BD59-A6C34878D82A}">
                    <a16:rowId xmlns:a16="http://schemas.microsoft.com/office/drawing/2014/main" val="10000"/>
                  </a:ext>
                </a:extLst>
              </a:tr>
              <a:tr h="259898">
                <a:tc>
                  <a:txBody>
                    <a:bodyPr/>
                    <a:lstStyle/>
                    <a:p>
                      <a:r>
                        <a:rPr lang="de-DE" sz="1000" dirty="0"/>
                        <a:t>Number of luminaires</a:t>
                      </a:r>
                      <a:endParaRPr lang="en-GB" sz="1000" dirty="0"/>
                    </a:p>
                  </a:txBody>
                  <a:tcPr/>
                </a:tc>
                <a:tc>
                  <a:txBody>
                    <a:bodyPr/>
                    <a:lstStyle/>
                    <a:p>
                      <a:pPr algn="ctr"/>
                      <a:r>
                        <a:rPr lang="de-DE" sz="1000" dirty="0"/>
                        <a:t>25</a:t>
                      </a:r>
                      <a:endParaRPr lang="en-GB" sz="1000" dirty="0"/>
                    </a:p>
                  </a:txBody>
                  <a:tcPr/>
                </a:tc>
                <a:tc>
                  <a:txBody>
                    <a:bodyPr/>
                    <a:lstStyle/>
                    <a:p>
                      <a:pPr algn="ctr"/>
                      <a:r>
                        <a:rPr lang="de-DE" sz="1000" dirty="0"/>
                        <a:t>25</a:t>
                      </a:r>
                      <a:endParaRPr lang="en-GB" sz="1000" dirty="0"/>
                    </a:p>
                  </a:txBody>
                  <a:tcPr/>
                </a:tc>
                <a:extLst>
                  <a:ext uri="{0D108BD9-81ED-4DB2-BD59-A6C34878D82A}">
                    <a16:rowId xmlns:a16="http://schemas.microsoft.com/office/drawing/2014/main" val="10001"/>
                  </a:ext>
                </a:extLst>
              </a:tr>
              <a:tr h="259898">
                <a:tc>
                  <a:txBody>
                    <a:bodyPr/>
                    <a:lstStyle/>
                    <a:p>
                      <a:r>
                        <a:rPr lang="de-DE" sz="1000" dirty="0"/>
                        <a:t>Control gear unit</a:t>
                      </a:r>
                      <a:endParaRPr lang="en-GB" sz="1000" dirty="0"/>
                    </a:p>
                  </a:txBody>
                  <a:tcPr/>
                </a:tc>
                <a:tc>
                  <a:txBody>
                    <a:bodyPr/>
                    <a:lstStyle/>
                    <a:p>
                      <a:pPr algn="ctr"/>
                      <a:r>
                        <a:rPr lang="de-DE" sz="1000" dirty="0"/>
                        <a:t>CCG</a:t>
                      </a:r>
                      <a:endParaRPr lang="en-GB" sz="1000" dirty="0"/>
                    </a:p>
                  </a:txBody>
                  <a:tcPr/>
                </a:tc>
                <a:tc>
                  <a:txBody>
                    <a:bodyPr/>
                    <a:lstStyle/>
                    <a:p>
                      <a:pPr algn="ctr"/>
                      <a:r>
                        <a:rPr lang="de-DE" sz="1000" dirty="0"/>
                        <a:t>ET</a:t>
                      </a:r>
                      <a:endParaRPr lang="en-GB" sz="1000" dirty="0"/>
                    </a:p>
                  </a:txBody>
                  <a:tcPr/>
                </a:tc>
                <a:extLst>
                  <a:ext uri="{0D108BD9-81ED-4DB2-BD59-A6C34878D82A}">
                    <a16:rowId xmlns:a16="http://schemas.microsoft.com/office/drawing/2014/main" val="10002"/>
                  </a:ext>
                </a:extLst>
              </a:tr>
              <a:tr h="259898">
                <a:tc>
                  <a:txBody>
                    <a:bodyPr/>
                    <a:lstStyle/>
                    <a:p>
                      <a:r>
                        <a:rPr lang="de-DE" sz="1000" dirty="0"/>
                        <a:t>Connected load of luminaires</a:t>
                      </a:r>
                      <a:endParaRPr lang="en-GB" sz="1000" dirty="0"/>
                    </a:p>
                  </a:txBody>
                  <a:tcPr/>
                </a:tc>
                <a:tc>
                  <a:txBody>
                    <a:bodyPr/>
                    <a:lstStyle/>
                    <a:p>
                      <a:pPr algn="ctr"/>
                      <a:r>
                        <a:rPr lang="de-DE" sz="1000" dirty="0"/>
                        <a:t>175W</a:t>
                      </a:r>
                      <a:endParaRPr lang="en-GB" sz="1000" dirty="0"/>
                    </a:p>
                  </a:txBody>
                  <a:tcPr/>
                </a:tc>
                <a:tc>
                  <a:txBody>
                    <a:bodyPr/>
                    <a:lstStyle/>
                    <a:p>
                      <a:pPr algn="ctr"/>
                      <a:r>
                        <a:rPr lang="de-DE" sz="1000" dirty="0"/>
                        <a:t>70W</a:t>
                      </a:r>
                      <a:endParaRPr lang="en-GB" sz="1000" dirty="0"/>
                    </a:p>
                  </a:txBody>
                  <a:tcPr/>
                </a:tc>
                <a:extLst>
                  <a:ext uri="{0D108BD9-81ED-4DB2-BD59-A6C34878D82A}">
                    <a16:rowId xmlns:a16="http://schemas.microsoft.com/office/drawing/2014/main" val="10003"/>
                  </a:ext>
                </a:extLst>
              </a:tr>
              <a:tr h="259898">
                <a:tc>
                  <a:txBody>
                    <a:bodyPr/>
                    <a:lstStyle/>
                    <a:p>
                      <a:r>
                        <a:rPr lang="de-DE" sz="1000" dirty="0"/>
                        <a:t>Luminaire luminous flux</a:t>
                      </a:r>
                      <a:endParaRPr lang="en-GB" sz="1000" dirty="0"/>
                    </a:p>
                  </a:txBody>
                  <a:tcPr/>
                </a:tc>
                <a:tc>
                  <a:txBody>
                    <a:bodyPr/>
                    <a:lstStyle/>
                    <a:p>
                      <a:pPr algn="ctr"/>
                      <a:r>
                        <a:rPr lang="de-DE" sz="1000" dirty="0"/>
                        <a:t>9,600lm</a:t>
                      </a:r>
                      <a:endParaRPr lang="en-GB" sz="1000" dirty="0"/>
                    </a:p>
                  </a:txBody>
                  <a:tcPr/>
                </a:tc>
                <a:tc>
                  <a:txBody>
                    <a:bodyPr/>
                    <a:lstStyle/>
                    <a:p>
                      <a:pPr algn="ctr"/>
                      <a:r>
                        <a:rPr lang="de-DE" sz="1000" dirty="0"/>
                        <a:t>10,000lm</a:t>
                      </a:r>
                      <a:endParaRPr lang="en-GB" sz="1000" dirty="0"/>
                    </a:p>
                  </a:txBody>
                  <a:tcPr/>
                </a:tc>
                <a:extLst>
                  <a:ext uri="{0D108BD9-81ED-4DB2-BD59-A6C34878D82A}">
                    <a16:rowId xmlns:a16="http://schemas.microsoft.com/office/drawing/2014/main" val="10004"/>
                  </a:ext>
                </a:extLst>
              </a:tr>
              <a:tr h="277699">
                <a:tc>
                  <a:txBody>
                    <a:bodyPr/>
                    <a:lstStyle/>
                    <a:p>
                      <a:r>
                        <a:rPr lang="de-DE" sz="1000" dirty="0"/>
                        <a:t>Total connected load of lighting system</a:t>
                      </a:r>
                      <a:endParaRPr lang="en-GB" sz="1000" dirty="0"/>
                    </a:p>
                  </a:txBody>
                  <a:tcPr/>
                </a:tc>
                <a:tc>
                  <a:txBody>
                    <a:bodyPr/>
                    <a:lstStyle/>
                    <a:p>
                      <a:pPr algn="ctr"/>
                      <a:r>
                        <a:rPr lang="de-DE" sz="1000" dirty="0"/>
                        <a:t>4,375W</a:t>
                      </a:r>
                      <a:endParaRPr lang="en-GB" sz="1000" dirty="0"/>
                    </a:p>
                  </a:txBody>
                  <a:tcPr/>
                </a:tc>
                <a:tc>
                  <a:txBody>
                    <a:bodyPr/>
                    <a:lstStyle/>
                    <a:p>
                      <a:pPr algn="ctr"/>
                      <a:r>
                        <a:rPr lang="de-DE" sz="1000" dirty="0"/>
                        <a:t>1,750W</a:t>
                      </a:r>
                      <a:endParaRPr lang="en-GB" sz="1000" dirty="0"/>
                    </a:p>
                  </a:txBody>
                  <a:tcPr/>
                </a:tc>
                <a:extLst>
                  <a:ext uri="{0D108BD9-81ED-4DB2-BD59-A6C34878D82A}">
                    <a16:rowId xmlns:a16="http://schemas.microsoft.com/office/drawing/2014/main" val="10005"/>
                  </a:ext>
                </a:extLst>
              </a:tr>
              <a:tr h="259898">
                <a:tc>
                  <a:txBody>
                    <a:bodyPr/>
                    <a:lstStyle/>
                    <a:p>
                      <a:r>
                        <a:rPr lang="de-DE" sz="1000" kern="1200" dirty="0"/>
                        <a:t>Yearly energy consumption</a:t>
                      </a:r>
                      <a:endParaRPr lang="en-GB" sz="1000" kern="1200" dirty="0">
                        <a:solidFill>
                          <a:schemeClr val="dk1"/>
                        </a:solidFill>
                        <a:latin typeface="+mn-lt"/>
                        <a:ea typeface="+mn-ea"/>
                        <a:cs typeface="+mn-cs"/>
                      </a:endParaRPr>
                    </a:p>
                  </a:txBody>
                  <a:tcPr/>
                </a:tc>
                <a:tc>
                  <a:txBody>
                    <a:bodyPr/>
                    <a:lstStyle/>
                    <a:p>
                      <a:pPr algn="ctr"/>
                      <a:r>
                        <a:rPr lang="de-DE" sz="1000" dirty="0"/>
                        <a:t>17,500 kWh</a:t>
                      </a:r>
                      <a:endParaRPr lang="en-GB" sz="1000" dirty="0"/>
                    </a:p>
                  </a:txBody>
                  <a:tcPr/>
                </a:tc>
                <a:tc>
                  <a:txBody>
                    <a:bodyPr/>
                    <a:lstStyle/>
                    <a:p>
                      <a:pPr algn="ctr"/>
                      <a:r>
                        <a:rPr lang="de-DE" sz="1000" dirty="0"/>
                        <a:t>7,000 kWh</a:t>
                      </a:r>
                      <a:endParaRPr lang="en-GB" sz="1000" dirty="0"/>
                    </a:p>
                  </a:txBody>
                  <a:tcPr/>
                </a:tc>
                <a:extLst>
                  <a:ext uri="{0D108BD9-81ED-4DB2-BD59-A6C34878D82A}">
                    <a16:rowId xmlns:a16="http://schemas.microsoft.com/office/drawing/2014/main" val="10006"/>
                  </a:ext>
                </a:extLst>
              </a:tr>
              <a:tr h="259898">
                <a:tc>
                  <a:txBody>
                    <a:bodyPr/>
                    <a:lstStyle/>
                    <a:p>
                      <a:r>
                        <a:rPr lang="de-DE" sz="1000" kern="1200" dirty="0"/>
                        <a:t>Nominal energy costs p.a. </a:t>
                      </a:r>
                      <a:endParaRPr lang="en-GB" sz="1000" kern="1200" dirty="0">
                        <a:solidFill>
                          <a:schemeClr val="dk1"/>
                        </a:solidFill>
                        <a:latin typeface="+mn-lt"/>
                        <a:ea typeface="+mn-ea"/>
                        <a:cs typeface="+mn-cs"/>
                      </a:endParaRPr>
                    </a:p>
                  </a:txBody>
                  <a:tcPr/>
                </a:tc>
                <a:tc>
                  <a:txBody>
                    <a:bodyPr/>
                    <a:lstStyle/>
                    <a:p>
                      <a:pPr algn="ctr"/>
                      <a:r>
                        <a:rPr lang="de-DE" sz="1000" dirty="0"/>
                        <a:t>3,675 €</a:t>
                      </a:r>
                      <a:endParaRPr lang="en-GB" sz="1000" dirty="0"/>
                    </a:p>
                  </a:txBody>
                  <a:tcPr/>
                </a:tc>
                <a:tc>
                  <a:txBody>
                    <a:bodyPr/>
                    <a:lstStyle/>
                    <a:p>
                      <a:pPr algn="ctr"/>
                      <a:r>
                        <a:rPr lang="de-DE" sz="1000" dirty="0"/>
                        <a:t>1,470 €</a:t>
                      </a:r>
                      <a:endParaRPr lang="en-GB" sz="1000" dirty="0"/>
                    </a:p>
                  </a:txBody>
                  <a:tcPr/>
                </a:tc>
                <a:extLst>
                  <a:ext uri="{0D108BD9-81ED-4DB2-BD59-A6C34878D82A}">
                    <a16:rowId xmlns:a16="http://schemas.microsoft.com/office/drawing/2014/main" val="10007"/>
                  </a:ext>
                </a:extLst>
              </a:tr>
              <a:tr h="259898">
                <a:tc>
                  <a:txBody>
                    <a:bodyPr/>
                    <a:lstStyle/>
                    <a:p>
                      <a:r>
                        <a:rPr lang="de-DE" sz="1000" kern="1200" dirty="0"/>
                        <a:t>Savings potential</a:t>
                      </a:r>
                      <a:endParaRPr lang="en-GB" sz="1000" kern="1200" dirty="0">
                        <a:solidFill>
                          <a:schemeClr val="dk1"/>
                        </a:solidFill>
                        <a:latin typeface="+mn-lt"/>
                        <a:ea typeface="+mn-ea"/>
                        <a:cs typeface="+mn-cs"/>
                      </a:endParaRPr>
                    </a:p>
                  </a:txBody>
                  <a:tcPr/>
                </a:tc>
                <a:tc>
                  <a:txBody>
                    <a:bodyPr/>
                    <a:lstStyle/>
                    <a:p>
                      <a:pPr algn="ctr"/>
                      <a:r>
                        <a:rPr lang="de-DE" sz="1000" b="1" dirty="0"/>
                        <a:t>60%</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08"/>
                  </a:ext>
                </a:extLst>
              </a:tr>
              <a:tr h="277699">
                <a:tc>
                  <a:txBody>
                    <a:bodyPr/>
                    <a:lstStyle/>
                    <a:p>
                      <a:r>
                        <a:rPr lang="de-DE" sz="1000" kern="1200" dirty="0"/>
                        <a:t>Savings potential in kilowatt hours p.a.</a:t>
                      </a:r>
                      <a:endParaRPr lang="en-GB" sz="1000" kern="1200" dirty="0">
                        <a:solidFill>
                          <a:schemeClr val="dk1"/>
                        </a:solidFill>
                        <a:latin typeface="+mn-lt"/>
                        <a:ea typeface="+mn-ea"/>
                        <a:cs typeface="+mn-cs"/>
                      </a:endParaRPr>
                    </a:p>
                  </a:txBody>
                  <a:tcPr/>
                </a:tc>
                <a:tc>
                  <a:txBody>
                    <a:bodyPr/>
                    <a:lstStyle/>
                    <a:p>
                      <a:pPr algn="ctr"/>
                      <a:r>
                        <a:rPr lang="de-DE" sz="1000" b="1" dirty="0"/>
                        <a:t>2,205 kWh</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09"/>
                  </a:ext>
                </a:extLst>
              </a:tr>
              <a:tr h="259898">
                <a:tc>
                  <a:txBody>
                    <a:bodyPr/>
                    <a:lstStyle/>
                    <a:p>
                      <a:r>
                        <a:rPr lang="de-DE" sz="1000" kern="1200" dirty="0"/>
                        <a:t>Cost savings p. a.</a:t>
                      </a:r>
                      <a:endParaRPr lang="en-GB" sz="1000" kern="1200" dirty="0">
                        <a:solidFill>
                          <a:schemeClr val="dk1"/>
                        </a:solidFill>
                        <a:latin typeface="+mn-lt"/>
                        <a:ea typeface="+mn-ea"/>
                        <a:cs typeface="+mn-cs"/>
                      </a:endParaRPr>
                    </a:p>
                  </a:txBody>
                  <a:tcPr/>
                </a:tc>
                <a:tc>
                  <a:txBody>
                    <a:bodyPr/>
                    <a:lstStyle/>
                    <a:p>
                      <a:pPr algn="ctr"/>
                      <a:r>
                        <a:rPr lang="de-DE" sz="1000" b="1" dirty="0"/>
                        <a:t>463.05 €</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348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REFURBISHMENT EXAMPLE</a:t>
            </a:r>
            <a:br/>
            <a:r>
              <a:rPr lang="en-GB" sz="1400" dirty="0">
                <a:solidFill>
                  <a:schemeClr val="bg1">
                    <a:lumMod val="50000"/>
                  </a:schemeClr>
                </a:solidFill>
              </a:rPr>
              <a:t>OLD SYSTEM WITH 250W</a:t>
            </a:r>
            <a:endParaRPr lang="en-GB" sz="1400" dirty="0"/>
          </a:p>
        </p:txBody>
      </p:sp>
      <p:sp>
        <p:nvSpPr>
          <p:cNvPr id="4" name="Textplatzhalter 3"/>
          <p:cNvSpPr>
            <a:spLocks noGrp="1"/>
          </p:cNvSpPr>
          <p:nvPr>
            <p:ph type="body" sz="quarter" idx="13"/>
          </p:nvPr>
        </p:nvSpPr>
        <p:spPr/>
        <p:txBody>
          <a:bodyPr/>
          <a:lstStyle/>
          <a:p>
            <a:r>
              <a:rPr lang="en-GB" sz="600" dirty="0"/>
              <a:t>Planning aids</a:t>
            </a:r>
          </a:p>
          <a:p>
            <a:endParaRPr lang="en-GB" sz="600" dirty="0"/>
          </a:p>
        </p:txBody>
      </p:sp>
      <p:graphicFrame>
        <p:nvGraphicFramePr>
          <p:cNvPr id="9" name="Tabelle 8"/>
          <p:cNvGraphicFramePr>
            <a:graphicFrameLocks noGrp="1"/>
          </p:cNvGraphicFramePr>
          <p:nvPr>
            <p:extLst>
              <p:ext uri="{D42A27DB-BD31-4B8C-83A1-F6EECF244321}">
                <p14:modId xmlns:p14="http://schemas.microsoft.com/office/powerpoint/2010/main" val="3877574917"/>
              </p:ext>
            </p:extLst>
          </p:nvPr>
        </p:nvGraphicFramePr>
        <p:xfrm>
          <a:off x="539377" y="1059582"/>
          <a:ext cx="8137080" cy="2894480"/>
        </p:xfrm>
        <a:graphic>
          <a:graphicData uri="http://schemas.openxmlformats.org/drawingml/2006/table">
            <a:tbl>
              <a:tblPr firstRow="1" bandRow="1">
                <a:tableStyleId>{7DF18680-E054-41AD-8BC1-D1AEF772440D}</a:tableStyleId>
              </a:tblPr>
              <a:tblGrid>
                <a:gridCol w="417664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944215">
                  <a:extLst>
                    <a:ext uri="{9D8B030D-6E8A-4147-A177-3AD203B41FA5}">
                      <a16:colId xmlns:a16="http://schemas.microsoft.com/office/drawing/2014/main" val="20002"/>
                    </a:ext>
                  </a:extLst>
                </a:gridCol>
              </a:tblGrid>
              <a:tr h="259898">
                <a:tc>
                  <a:txBody>
                    <a:bodyPr/>
                    <a:lstStyle/>
                    <a:p>
                      <a:endParaRPr lang="de-DE" sz="1000" dirty="0"/>
                    </a:p>
                  </a:txBody>
                  <a:tcPr/>
                </a:tc>
                <a:tc>
                  <a:txBody>
                    <a:bodyPr/>
                    <a:lstStyle/>
                    <a:p>
                      <a:pPr algn="ctr"/>
                      <a:r>
                        <a:rPr lang="de-DE" sz="1000" dirty="0"/>
                        <a:t>OLD SYSTEM 250W</a:t>
                      </a:r>
                      <a:endParaRPr lang="en-GB" sz="1000" dirty="0"/>
                    </a:p>
                  </a:txBody>
                  <a:tcPr/>
                </a:tc>
                <a:tc>
                  <a:txBody>
                    <a:bodyPr/>
                    <a:lstStyle/>
                    <a:p>
                      <a:pPr algn="ctr"/>
                      <a:r>
                        <a:rPr lang="de-DE" sz="1000" dirty="0"/>
                        <a:t>LnStar 70 18,000lm</a:t>
                      </a:r>
                      <a:endParaRPr lang="en-GB" sz="1000" dirty="0"/>
                    </a:p>
                  </a:txBody>
                  <a:tcPr/>
                </a:tc>
                <a:extLst>
                  <a:ext uri="{0D108BD9-81ED-4DB2-BD59-A6C34878D82A}">
                    <a16:rowId xmlns:a16="http://schemas.microsoft.com/office/drawing/2014/main" val="10000"/>
                  </a:ext>
                </a:extLst>
              </a:tr>
              <a:tr h="259898">
                <a:tc>
                  <a:txBody>
                    <a:bodyPr/>
                    <a:lstStyle/>
                    <a:p>
                      <a:r>
                        <a:rPr lang="de-DE" sz="1000" dirty="0"/>
                        <a:t>Number of luminaires</a:t>
                      </a:r>
                      <a:endParaRPr lang="en-GB" sz="1000" dirty="0"/>
                    </a:p>
                  </a:txBody>
                  <a:tcPr/>
                </a:tc>
                <a:tc>
                  <a:txBody>
                    <a:bodyPr/>
                    <a:lstStyle/>
                    <a:p>
                      <a:pPr algn="ctr"/>
                      <a:r>
                        <a:rPr lang="de-DE" sz="1000" dirty="0"/>
                        <a:t>25</a:t>
                      </a:r>
                      <a:endParaRPr lang="en-GB" sz="1000" dirty="0"/>
                    </a:p>
                  </a:txBody>
                  <a:tcPr/>
                </a:tc>
                <a:tc>
                  <a:txBody>
                    <a:bodyPr/>
                    <a:lstStyle/>
                    <a:p>
                      <a:pPr algn="ctr"/>
                      <a:r>
                        <a:rPr lang="de-DE" sz="1000" dirty="0"/>
                        <a:t>25</a:t>
                      </a:r>
                      <a:endParaRPr lang="en-GB" sz="1000" dirty="0"/>
                    </a:p>
                  </a:txBody>
                  <a:tcPr/>
                </a:tc>
                <a:extLst>
                  <a:ext uri="{0D108BD9-81ED-4DB2-BD59-A6C34878D82A}">
                    <a16:rowId xmlns:a16="http://schemas.microsoft.com/office/drawing/2014/main" val="10001"/>
                  </a:ext>
                </a:extLst>
              </a:tr>
              <a:tr h="259898">
                <a:tc>
                  <a:txBody>
                    <a:bodyPr/>
                    <a:lstStyle/>
                    <a:p>
                      <a:r>
                        <a:rPr lang="de-DE" sz="1000" dirty="0"/>
                        <a:t>Control gear unit</a:t>
                      </a:r>
                      <a:endParaRPr lang="en-GB" sz="1000" dirty="0"/>
                    </a:p>
                  </a:txBody>
                  <a:tcPr/>
                </a:tc>
                <a:tc>
                  <a:txBody>
                    <a:bodyPr/>
                    <a:lstStyle/>
                    <a:p>
                      <a:pPr algn="ctr"/>
                      <a:r>
                        <a:rPr lang="de-DE" sz="1000" dirty="0"/>
                        <a:t>CCG</a:t>
                      </a:r>
                      <a:endParaRPr lang="en-GB" sz="1000" dirty="0"/>
                    </a:p>
                  </a:txBody>
                  <a:tcPr/>
                </a:tc>
                <a:tc>
                  <a:txBody>
                    <a:bodyPr/>
                    <a:lstStyle/>
                    <a:p>
                      <a:pPr algn="ctr"/>
                      <a:r>
                        <a:rPr lang="de-DE" sz="1000" dirty="0"/>
                        <a:t>ET</a:t>
                      </a:r>
                      <a:endParaRPr lang="en-GB" sz="1000" dirty="0"/>
                    </a:p>
                  </a:txBody>
                  <a:tcPr/>
                </a:tc>
                <a:extLst>
                  <a:ext uri="{0D108BD9-81ED-4DB2-BD59-A6C34878D82A}">
                    <a16:rowId xmlns:a16="http://schemas.microsoft.com/office/drawing/2014/main" val="10002"/>
                  </a:ext>
                </a:extLst>
              </a:tr>
              <a:tr h="259898">
                <a:tc>
                  <a:txBody>
                    <a:bodyPr/>
                    <a:lstStyle/>
                    <a:p>
                      <a:r>
                        <a:rPr lang="de-DE" sz="1000" dirty="0"/>
                        <a:t>Connected load of luminaires</a:t>
                      </a:r>
                      <a:endParaRPr lang="en-GB" sz="1000" dirty="0"/>
                    </a:p>
                  </a:txBody>
                  <a:tcPr/>
                </a:tc>
                <a:tc>
                  <a:txBody>
                    <a:bodyPr/>
                    <a:lstStyle/>
                    <a:p>
                      <a:pPr algn="ctr"/>
                      <a:r>
                        <a:rPr lang="de-DE" sz="1000" dirty="0"/>
                        <a:t>275W</a:t>
                      </a:r>
                      <a:endParaRPr lang="en-GB" sz="1000" dirty="0"/>
                    </a:p>
                  </a:txBody>
                  <a:tcPr/>
                </a:tc>
                <a:tc>
                  <a:txBody>
                    <a:bodyPr/>
                    <a:lstStyle/>
                    <a:p>
                      <a:pPr algn="ctr"/>
                      <a:r>
                        <a:rPr lang="de-DE" sz="1000" dirty="0"/>
                        <a:t>128W</a:t>
                      </a:r>
                      <a:endParaRPr lang="en-GB" sz="1000" dirty="0"/>
                    </a:p>
                  </a:txBody>
                  <a:tcPr/>
                </a:tc>
                <a:extLst>
                  <a:ext uri="{0D108BD9-81ED-4DB2-BD59-A6C34878D82A}">
                    <a16:rowId xmlns:a16="http://schemas.microsoft.com/office/drawing/2014/main" val="10003"/>
                  </a:ext>
                </a:extLst>
              </a:tr>
              <a:tr h="259898">
                <a:tc>
                  <a:txBody>
                    <a:bodyPr/>
                    <a:lstStyle/>
                    <a:p>
                      <a:r>
                        <a:rPr lang="de-DE" sz="1000" dirty="0"/>
                        <a:t>Luminaire luminous flux</a:t>
                      </a:r>
                      <a:endParaRPr lang="en-GB" sz="1000" dirty="0"/>
                    </a:p>
                  </a:txBody>
                  <a:tcPr/>
                </a:tc>
                <a:tc>
                  <a:txBody>
                    <a:bodyPr/>
                    <a:lstStyle/>
                    <a:p>
                      <a:pPr algn="ctr"/>
                      <a:r>
                        <a:rPr lang="de-DE" sz="1000" dirty="0"/>
                        <a:t>17,920lm</a:t>
                      </a:r>
                      <a:endParaRPr lang="en-GB" sz="1000" dirty="0"/>
                    </a:p>
                  </a:txBody>
                  <a:tcPr/>
                </a:tc>
                <a:tc>
                  <a:txBody>
                    <a:bodyPr/>
                    <a:lstStyle/>
                    <a:p>
                      <a:pPr algn="ctr"/>
                      <a:r>
                        <a:rPr lang="de-DE" sz="1000" dirty="0"/>
                        <a:t>18,000lm</a:t>
                      </a:r>
                      <a:endParaRPr lang="en-GB" sz="1000" dirty="0"/>
                    </a:p>
                  </a:txBody>
                  <a:tcPr/>
                </a:tc>
                <a:extLst>
                  <a:ext uri="{0D108BD9-81ED-4DB2-BD59-A6C34878D82A}">
                    <a16:rowId xmlns:a16="http://schemas.microsoft.com/office/drawing/2014/main" val="10004"/>
                  </a:ext>
                </a:extLst>
              </a:tr>
              <a:tr h="277699">
                <a:tc>
                  <a:txBody>
                    <a:bodyPr/>
                    <a:lstStyle/>
                    <a:p>
                      <a:r>
                        <a:rPr lang="de-DE" sz="1000" dirty="0"/>
                        <a:t>Total connected load of lighting system</a:t>
                      </a:r>
                      <a:endParaRPr lang="en-GB" sz="1000" dirty="0"/>
                    </a:p>
                  </a:txBody>
                  <a:tcPr/>
                </a:tc>
                <a:tc>
                  <a:txBody>
                    <a:bodyPr/>
                    <a:lstStyle/>
                    <a:p>
                      <a:pPr algn="ctr"/>
                      <a:r>
                        <a:rPr lang="de-DE" sz="1000" dirty="0"/>
                        <a:t>6,875W</a:t>
                      </a:r>
                      <a:endParaRPr lang="en-GB" sz="1000" dirty="0"/>
                    </a:p>
                  </a:txBody>
                  <a:tcPr/>
                </a:tc>
                <a:tc>
                  <a:txBody>
                    <a:bodyPr/>
                    <a:lstStyle/>
                    <a:p>
                      <a:pPr algn="ctr"/>
                      <a:r>
                        <a:rPr lang="de-DE" sz="1000" dirty="0"/>
                        <a:t>3,200W</a:t>
                      </a:r>
                      <a:endParaRPr lang="en-GB" sz="1000" dirty="0"/>
                    </a:p>
                  </a:txBody>
                  <a:tcPr/>
                </a:tc>
                <a:extLst>
                  <a:ext uri="{0D108BD9-81ED-4DB2-BD59-A6C34878D82A}">
                    <a16:rowId xmlns:a16="http://schemas.microsoft.com/office/drawing/2014/main" val="10005"/>
                  </a:ext>
                </a:extLst>
              </a:tr>
              <a:tr h="259898">
                <a:tc>
                  <a:txBody>
                    <a:bodyPr/>
                    <a:lstStyle/>
                    <a:p>
                      <a:r>
                        <a:rPr lang="de-DE" sz="1000" kern="1200" dirty="0"/>
                        <a:t>Yearly energy consumption</a:t>
                      </a:r>
                      <a:endParaRPr lang="en-GB" sz="1000" kern="1200" dirty="0">
                        <a:solidFill>
                          <a:schemeClr val="dk1"/>
                        </a:solidFill>
                        <a:latin typeface="+mn-lt"/>
                        <a:ea typeface="+mn-ea"/>
                        <a:cs typeface="+mn-cs"/>
                      </a:endParaRPr>
                    </a:p>
                  </a:txBody>
                  <a:tcPr/>
                </a:tc>
                <a:tc>
                  <a:txBody>
                    <a:bodyPr/>
                    <a:lstStyle/>
                    <a:p>
                      <a:pPr algn="ctr"/>
                      <a:r>
                        <a:rPr lang="de-DE" sz="1000" dirty="0"/>
                        <a:t>27,500 kWh</a:t>
                      </a:r>
                      <a:endParaRPr lang="en-GB" sz="1000" dirty="0"/>
                    </a:p>
                  </a:txBody>
                  <a:tcPr/>
                </a:tc>
                <a:tc>
                  <a:txBody>
                    <a:bodyPr/>
                    <a:lstStyle/>
                    <a:p>
                      <a:pPr algn="ctr"/>
                      <a:r>
                        <a:rPr lang="de-DE" sz="1000" dirty="0"/>
                        <a:t>12,800 kWh</a:t>
                      </a:r>
                      <a:endParaRPr lang="en-GB" sz="1000" dirty="0"/>
                    </a:p>
                  </a:txBody>
                  <a:tcPr/>
                </a:tc>
                <a:extLst>
                  <a:ext uri="{0D108BD9-81ED-4DB2-BD59-A6C34878D82A}">
                    <a16:rowId xmlns:a16="http://schemas.microsoft.com/office/drawing/2014/main" val="10006"/>
                  </a:ext>
                </a:extLst>
              </a:tr>
              <a:tr h="259898">
                <a:tc>
                  <a:txBody>
                    <a:bodyPr/>
                    <a:lstStyle/>
                    <a:p>
                      <a:r>
                        <a:rPr lang="de-DE" sz="1000" kern="1200" dirty="0"/>
                        <a:t>Nominal energy costs p.a. </a:t>
                      </a:r>
                      <a:endParaRPr lang="en-GB" sz="1000" kern="1200" dirty="0">
                        <a:solidFill>
                          <a:schemeClr val="dk1"/>
                        </a:solidFill>
                        <a:latin typeface="+mn-lt"/>
                        <a:ea typeface="+mn-ea"/>
                        <a:cs typeface="+mn-cs"/>
                      </a:endParaRPr>
                    </a:p>
                  </a:txBody>
                  <a:tcPr/>
                </a:tc>
                <a:tc>
                  <a:txBody>
                    <a:bodyPr/>
                    <a:lstStyle/>
                    <a:p>
                      <a:pPr algn="ctr"/>
                      <a:r>
                        <a:rPr lang="de-DE" sz="1000" dirty="0"/>
                        <a:t>5,775 €</a:t>
                      </a:r>
                      <a:endParaRPr lang="en-GB" sz="1000" dirty="0"/>
                    </a:p>
                  </a:txBody>
                  <a:tcPr/>
                </a:tc>
                <a:tc>
                  <a:txBody>
                    <a:bodyPr/>
                    <a:lstStyle/>
                    <a:p>
                      <a:pPr algn="ctr"/>
                      <a:r>
                        <a:rPr lang="de-DE" sz="1000" dirty="0"/>
                        <a:t>2,688 €</a:t>
                      </a:r>
                      <a:endParaRPr lang="en-GB" sz="1000" dirty="0"/>
                    </a:p>
                  </a:txBody>
                  <a:tcPr/>
                </a:tc>
                <a:extLst>
                  <a:ext uri="{0D108BD9-81ED-4DB2-BD59-A6C34878D82A}">
                    <a16:rowId xmlns:a16="http://schemas.microsoft.com/office/drawing/2014/main" val="10007"/>
                  </a:ext>
                </a:extLst>
              </a:tr>
              <a:tr h="259898">
                <a:tc>
                  <a:txBody>
                    <a:bodyPr/>
                    <a:lstStyle/>
                    <a:p>
                      <a:r>
                        <a:rPr lang="de-DE" sz="1000" kern="1200" dirty="0"/>
                        <a:t>Savings potential</a:t>
                      </a:r>
                      <a:endParaRPr lang="en-GB" sz="1000" kern="1200" dirty="0">
                        <a:solidFill>
                          <a:schemeClr val="dk1"/>
                        </a:solidFill>
                        <a:latin typeface="+mn-lt"/>
                        <a:ea typeface="+mn-ea"/>
                        <a:cs typeface="+mn-cs"/>
                      </a:endParaRPr>
                    </a:p>
                  </a:txBody>
                  <a:tcPr/>
                </a:tc>
                <a:tc>
                  <a:txBody>
                    <a:bodyPr/>
                    <a:lstStyle/>
                    <a:p>
                      <a:pPr algn="ctr"/>
                      <a:r>
                        <a:rPr lang="de-DE" sz="1000" b="1" dirty="0"/>
                        <a:t>53%</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08"/>
                  </a:ext>
                </a:extLst>
              </a:tr>
              <a:tr h="277699">
                <a:tc>
                  <a:txBody>
                    <a:bodyPr/>
                    <a:lstStyle/>
                    <a:p>
                      <a:r>
                        <a:rPr lang="de-DE" sz="1000" kern="1200" dirty="0"/>
                        <a:t>Savings potential in kilowatt hours p.a.</a:t>
                      </a:r>
                      <a:endParaRPr lang="en-GB" sz="1000" kern="1200" dirty="0">
                        <a:solidFill>
                          <a:schemeClr val="dk1"/>
                        </a:solidFill>
                        <a:latin typeface="+mn-lt"/>
                        <a:ea typeface="+mn-ea"/>
                        <a:cs typeface="+mn-cs"/>
                      </a:endParaRPr>
                    </a:p>
                  </a:txBody>
                  <a:tcPr/>
                </a:tc>
                <a:tc>
                  <a:txBody>
                    <a:bodyPr/>
                    <a:lstStyle/>
                    <a:p>
                      <a:pPr algn="ctr"/>
                      <a:r>
                        <a:rPr lang="de-DE" sz="1000" b="1" dirty="0"/>
                        <a:t>3,087 kWh</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09"/>
                  </a:ext>
                </a:extLst>
              </a:tr>
              <a:tr h="259898">
                <a:tc>
                  <a:txBody>
                    <a:bodyPr/>
                    <a:lstStyle/>
                    <a:p>
                      <a:r>
                        <a:rPr lang="de-DE" sz="1000" kern="1200" dirty="0"/>
                        <a:t>Cost savings p. a.</a:t>
                      </a:r>
                      <a:endParaRPr lang="en-GB" sz="1000" kern="1200" dirty="0">
                        <a:solidFill>
                          <a:schemeClr val="dk1"/>
                        </a:solidFill>
                        <a:latin typeface="+mn-lt"/>
                        <a:ea typeface="+mn-ea"/>
                        <a:cs typeface="+mn-cs"/>
                      </a:endParaRPr>
                    </a:p>
                  </a:txBody>
                  <a:tcPr/>
                </a:tc>
                <a:tc>
                  <a:txBody>
                    <a:bodyPr/>
                    <a:lstStyle/>
                    <a:p>
                      <a:pPr algn="ctr"/>
                      <a:r>
                        <a:rPr lang="de-DE" sz="1000" b="1" dirty="0"/>
                        <a:t>648.27 €</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7061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REFURBISHMENT EXAMPLE</a:t>
            </a:r>
            <a:br/>
            <a:r>
              <a:rPr lang="en-GB" sz="1400" dirty="0">
                <a:solidFill>
                  <a:schemeClr val="bg1">
                    <a:lumMod val="50000"/>
                  </a:schemeClr>
                </a:solidFill>
              </a:rPr>
              <a:t>OLD SYSTEM WITH 400W</a:t>
            </a:r>
          </a:p>
        </p:txBody>
      </p:sp>
      <p:sp>
        <p:nvSpPr>
          <p:cNvPr id="4" name="Textplatzhalter 3"/>
          <p:cNvSpPr>
            <a:spLocks noGrp="1"/>
          </p:cNvSpPr>
          <p:nvPr>
            <p:ph type="body" sz="quarter" idx="13"/>
          </p:nvPr>
        </p:nvSpPr>
        <p:spPr/>
        <p:txBody>
          <a:bodyPr/>
          <a:lstStyle/>
          <a:p>
            <a:r>
              <a:rPr lang="en-GB" sz="600" dirty="0"/>
              <a:t>Planning aids</a:t>
            </a:r>
          </a:p>
          <a:p>
            <a:endParaRPr lang="en-GB" sz="600" dirty="0"/>
          </a:p>
        </p:txBody>
      </p:sp>
      <p:graphicFrame>
        <p:nvGraphicFramePr>
          <p:cNvPr id="6" name="Tabelle 5"/>
          <p:cNvGraphicFramePr>
            <a:graphicFrameLocks noGrp="1"/>
          </p:cNvGraphicFramePr>
          <p:nvPr>
            <p:extLst>
              <p:ext uri="{D42A27DB-BD31-4B8C-83A1-F6EECF244321}">
                <p14:modId xmlns:p14="http://schemas.microsoft.com/office/powerpoint/2010/main" val="1219653359"/>
              </p:ext>
            </p:extLst>
          </p:nvPr>
        </p:nvGraphicFramePr>
        <p:xfrm>
          <a:off x="539377" y="1059582"/>
          <a:ext cx="8137080" cy="2894480"/>
        </p:xfrm>
        <a:graphic>
          <a:graphicData uri="http://schemas.openxmlformats.org/drawingml/2006/table">
            <a:tbl>
              <a:tblPr firstRow="1" bandRow="1">
                <a:tableStyleId>{7DF18680-E054-41AD-8BC1-D1AEF772440D}</a:tableStyleId>
              </a:tblPr>
              <a:tblGrid>
                <a:gridCol w="417664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944215">
                  <a:extLst>
                    <a:ext uri="{9D8B030D-6E8A-4147-A177-3AD203B41FA5}">
                      <a16:colId xmlns:a16="http://schemas.microsoft.com/office/drawing/2014/main" val="20002"/>
                    </a:ext>
                  </a:extLst>
                </a:gridCol>
              </a:tblGrid>
              <a:tr h="259898">
                <a:tc>
                  <a:txBody>
                    <a:bodyPr/>
                    <a:lstStyle/>
                    <a:p>
                      <a:endParaRPr lang="de-DE" sz="1000" dirty="0"/>
                    </a:p>
                  </a:txBody>
                  <a:tcPr/>
                </a:tc>
                <a:tc>
                  <a:txBody>
                    <a:bodyPr/>
                    <a:lstStyle/>
                    <a:p>
                      <a:pPr algn="ctr"/>
                      <a:r>
                        <a:rPr lang="de-DE" sz="1000" dirty="0"/>
                        <a:t>OLD SYSTEM 400W</a:t>
                      </a:r>
                      <a:endParaRPr lang="en-GB" sz="1000" dirty="0"/>
                    </a:p>
                  </a:txBody>
                  <a:tcPr/>
                </a:tc>
                <a:tc>
                  <a:txBody>
                    <a:bodyPr/>
                    <a:lstStyle/>
                    <a:p>
                      <a:pPr algn="ctr"/>
                      <a:r>
                        <a:rPr lang="de-DE" sz="1000" dirty="0"/>
                        <a:t>LnStar 70 32,000lm</a:t>
                      </a:r>
                      <a:endParaRPr lang="en-GB" sz="1000" dirty="0"/>
                    </a:p>
                  </a:txBody>
                  <a:tcPr/>
                </a:tc>
                <a:extLst>
                  <a:ext uri="{0D108BD9-81ED-4DB2-BD59-A6C34878D82A}">
                    <a16:rowId xmlns:a16="http://schemas.microsoft.com/office/drawing/2014/main" val="10000"/>
                  </a:ext>
                </a:extLst>
              </a:tr>
              <a:tr h="259898">
                <a:tc>
                  <a:txBody>
                    <a:bodyPr/>
                    <a:lstStyle/>
                    <a:p>
                      <a:r>
                        <a:rPr lang="de-DE" sz="1000" dirty="0"/>
                        <a:t>Number of luminaires</a:t>
                      </a:r>
                      <a:endParaRPr lang="en-GB" sz="1000" dirty="0"/>
                    </a:p>
                  </a:txBody>
                  <a:tcPr/>
                </a:tc>
                <a:tc>
                  <a:txBody>
                    <a:bodyPr/>
                    <a:lstStyle/>
                    <a:p>
                      <a:pPr algn="ctr"/>
                      <a:r>
                        <a:rPr lang="de-DE" sz="1000" dirty="0"/>
                        <a:t>25</a:t>
                      </a:r>
                      <a:endParaRPr lang="en-GB" sz="1000" dirty="0"/>
                    </a:p>
                  </a:txBody>
                  <a:tcPr/>
                </a:tc>
                <a:tc>
                  <a:txBody>
                    <a:bodyPr/>
                    <a:lstStyle/>
                    <a:p>
                      <a:pPr algn="ctr"/>
                      <a:r>
                        <a:rPr lang="de-DE" sz="1000" dirty="0"/>
                        <a:t>25</a:t>
                      </a:r>
                      <a:endParaRPr lang="en-GB" sz="1000" dirty="0"/>
                    </a:p>
                  </a:txBody>
                  <a:tcPr/>
                </a:tc>
                <a:extLst>
                  <a:ext uri="{0D108BD9-81ED-4DB2-BD59-A6C34878D82A}">
                    <a16:rowId xmlns:a16="http://schemas.microsoft.com/office/drawing/2014/main" val="10001"/>
                  </a:ext>
                </a:extLst>
              </a:tr>
              <a:tr h="259898">
                <a:tc>
                  <a:txBody>
                    <a:bodyPr/>
                    <a:lstStyle/>
                    <a:p>
                      <a:r>
                        <a:rPr lang="de-DE" sz="1000" dirty="0"/>
                        <a:t>Control gear unit</a:t>
                      </a:r>
                      <a:endParaRPr lang="en-GB" sz="1000" dirty="0"/>
                    </a:p>
                  </a:txBody>
                  <a:tcPr/>
                </a:tc>
                <a:tc>
                  <a:txBody>
                    <a:bodyPr/>
                    <a:lstStyle/>
                    <a:p>
                      <a:pPr algn="ctr"/>
                      <a:r>
                        <a:rPr lang="de-DE" sz="1000" dirty="0"/>
                        <a:t>CCG</a:t>
                      </a:r>
                      <a:endParaRPr lang="en-GB" sz="1000" dirty="0"/>
                    </a:p>
                  </a:txBody>
                  <a:tcPr/>
                </a:tc>
                <a:tc>
                  <a:txBody>
                    <a:bodyPr/>
                    <a:lstStyle/>
                    <a:p>
                      <a:pPr algn="ctr"/>
                      <a:r>
                        <a:rPr lang="de-DE" sz="1000" dirty="0"/>
                        <a:t>ET</a:t>
                      </a:r>
                      <a:endParaRPr lang="en-GB" sz="1000" dirty="0"/>
                    </a:p>
                  </a:txBody>
                  <a:tcPr/>
                </a:tc>
                <a:extLst>
                  <a:ext uri="{0D108BD9-81ED-4DB2-BD59-A6C34878D82A}">
                    <a16:rowId xmlns:a16="http://schemas.microsoft.com/office/drawing/2014/main" val="10002"/>
                  </a:ext>
                </a:extLst>
              </a:tr>
              <a:tr h="259898">
                <a:tc>
                  <a:txBody>
                    <a:bodyPr/>
                    <a:lstStyle/>
                    <a:p>
                      <a:r>
                        <a:rPr lang="de-DE" sz="1000" dirty="0"/>
                        <a:t>Connected load of luminaires</a:t>
                      </a:r>
                      <a:endParaRPr lang="en-GB" sz="1000" dirty="0"/>
                    </a:p>
                  </a:txBody>
                  <a:tcPr/>
                </a:tc>
                <a:tc>
                  <a:txBody>
                    <a:bodyPr/>
                    <a:lstStyle/>
                    <a:p>
                      <a:pPr algn="ctr"/>
                      <a:r>
                        <a:rPr lang="de-DE" sz="1000" dirty="0"/>
                        <a:t>440W</a:t>
                      </a:r>
                      <a:endParaRPr lang="en-GB" sz="1000" dirty="0"/>
                    </a:p>
                  </a:txBody>
                  <a:tcPr/>
                </a:tc>
                <a:tc>
                  <a:txBody>
                    <a:bodyPr/>
                    <a:lstStyle/>
                    <a:p>
                      <a:pPr algn="ctr"/>
                      <a:r>
                        <a:rPr lang="de-DE" sz="1000" dirty="0"/>
                        <a:t>259W</a:t>
                      </a:r>
                      <a:endParaRPr lang="en-GB" sz="1000" dirty="0"/>
                    </a:p>
                  </a:txBody>
                  <a:tcPr/>
                </a:tc>
                <a:extLst>
                  <a:ext uri="{0D108BD9-81ED-4DB2-BD59-A6C34878D82A}">
                    <a16:rowId xmlns:a16="http://schemas.microsoft.com/office/drawing/2014/main" val="10003"/>
                  </a:ext>
                </a:extLst>
              </a:tr>
              <a:tr h="259898">
                <a:tc>
                  <a:txBody>
                    <a:bodyPr/>
                    <a:lstStyle/>
                    <a:p>
                      <a:r>
                        <a:rPr lang="de-DE" sz="1000" dirty="0"/>
                        <a:t>Luminaire luminous flux</a:t>
                      </a:r>
                      <a:endParaRPr lang="en-GB" sz="1000" dirty="0"/>
                    </a:p>
                  </a:txBody>
                  <a:tcPr/>
                </a:tc>
                <a:tc>
                  <a:txBody>
                    <a:bodyPr/>
                    <a:lstStyle/>
                    <a:p>
                      <a:pPr algn="ctr"/>
                      <a:r>
                        <a:rPr lang="de-DE" sz="1000" dirty="0"/>
                        <a:t>30,720lm</a:t>
                      </a:r>
                      <a:endParaRPr lang="en-GB" sz="1000" dirty="0"/>
                    </a:p>
                  </a:txBody>
                  <a:tcPr/>
                </a:tc>
                <a:tc>
                  <a:txBody>
                    <a:bodyPr/>
                    <a:lstStyle/>
                    <a:p>
                      <a:pPr algn="ctr"/>
                      <a:r>
                        <a:rPr lang="de-DE" sz="1000" dirty="0"/>
                        <a:t>32,000lm</a:t>
                      </a:r>
                      <a:endParaRPr lang="en-GB" sz="1000" dirty="0"/>
                    </a:p>
                  </a:txBody>
                  <a:tcPr/>
                </a:tc>
                <a:extLst>
                  <a:ext uri="{0D108BD9-81ED-4DB2-BD59-A6C34878D82A}">
                    <a16:rowId xmlns:a16="http://schemas.microsoft.com/office/drawing/2014/main" val="10004"/>
                  </a:ext>
                </a:extLst>
              </a:tr>
              <a:tr h="277699">
                <a:tc>
                  <a:txBody>
                    <a:bodyPr/>
                    <a:lstStyle/>
                    <a:p>
                      <a:r>
                        <a:rPr lang="de-DE" sz="1000" dirty="0"/>
                        <a:t>Total connected load of lighting system</a:t>
                      </a:r>
                      <a:endParaRPr lang="en-GB" sz="1000" dirty="0"/>
                    </a:p>
                  </a:txBody>
                  <a:tcPr/>
                </a:tc>
                <a:tc>
                  <a:txBody>
                    <a:bodyPr/>
                    <a:lstStyle/>
                    <a:p>
                      <a:pPr algn="ctr"/>
                      <a:r>
                        <a:rPr lang="de-DE" sz="1000" dirty="0"/>
                        <a:t>11,000lm</a:t>
                      </a:r>
                      <a:endParaRPr lang="en-GB" sz="1000" dirty="0"/>
                    </a:p>
                  </a:txBody>
                  <a:tcPr/>
                </a:tc>
                <a:tc>
                  <a:txBody>
                    <a:bodyPr/>
                    <a:lstStyle/>
                    <a:p>
                      <a:pPr algn="ctr"/>
                      <a:r>
                        <a:rPr lang="de-DE" sz="1000" dirty="0"/>
                        <a:t>6,475lm</a:t>
                      </a:r>
                      <a:endParaRPr lang="en-GB" sz="1000" dirty="0"/>
                    </a:p>
                  </a:txBody>
                  <a:tcPr/>
                </a:tc>
                <a:extLst>
                  <a:ext uri="{0D108BD9-81ED-4DB2-BD59-A6C34878D82A}">
                    <a16:rowId xmlns:a16="http://schemas.microsoft.com/office/drawing/2014/main" val="10005"/>
                  </a:ext>
                </a:extLst>
              </a:tr>
              <a:tr h="259898">
                <a:tc>
                  <a:txBody>
                    <a:bodyPr/>
                    <a:lstStyle/>
                    <a:p>
                      <a:r>
                        <a:rPr lang="de-DE" sz="1000" kern="1200" dirty="0"/>
                        <a:t>Yearly energy consumption</a:t>
                      </a:r>
                      <a:endParaRPr lang="en-GB" sz="1000" kern="1200" dirty="0">
                        <a:solidFill>
                          <a:schemeClr val="dk1"/>
                        </a:solidFill>
                        <a:latin typeface="+mn-lt"/>
                        <a:ea typeface="+mn-ea"/>
                        <a:cs typeface="+mn-cs"/>
                      </a:endParaRPr>
                    </a:p>
                  </a:txBody>
                  <a:tcPr/>
                </a:tc>
                <a:tc>
                  <a:txBody>
                    <a:bodyPr/>
                    <a:lstStyle/>
                    <a:p>
                      <a:pPr algn="ctr"/>
                      <a:r>
                        <a:rPr lang="de-DE" sz="1000" dirty="0"/>
                        <a:t>44,000 kWh</a:t>
                      </a:r>
                      <a:endParaRPr lang="en-GB" sz="1000" dirty="0"/>
                    </a:p>
                  </a:txBody>
                  <a:tcPr/>
                </a:tc>
                <a:tc>
                  <a:txBody>
                    <a:bodyPr/>
                    <a:lstStyle/>
                    <a:p>
                      <a:pPr algn="ctr"/>
                      <a:r>
                        <a:rPr lang="de-DE" sz="1000" dirty="0"/>
                        <a:t>25,900 kWh</a:t>
                      </a:r>
                      <a:endParaRPr lang="en-GB" sz="1000" dirty="0"/>
                    </a:p>
                  </a:txBody>
                  <a:tcPr/>
                </a:tc>
                <a:extLst>
                  <a:ext uri="{0D108BD9-81ED-4DB2-BD59-A6C34878D82A}">
                    <a16:rowId xmlns:a16="http://schemas.microsoft.com/office/drawing/2014/main" val="10006"/>
                  </a:ext>
                </a:extLst>
              </a:tr>
              <a:tr h="259898">
                <a:tc>
                  <a:txBody>
                    <a:bodyPr/>
                    <a:lstStyle/>
                    <a:p>
                      <a:r>
                        <a:rPr lang="de-DE" sz="1000" kern="1200" dirty="0"/>
                        <a:t>Nominal energy costs p.a. </a:t>
                      </a:r>
                      <a:endParaRPr lang="en-GB" sz="1000" kern="1200" dirty="0">
                        <a:solidFill>
                          <a:schemeClr val="dk1"/>
                        </a:solidFill>
                        <a:latin typeface="+mn-lt"/>
                        <a:ea typeface="+mn-ea"/>
                        <a:cs typeface="+mn-cs"/>
                      </a:endParaRPr>
                    </a:p>
                  </a:txBody>
                  <a:tcPr/>
                </a:tc>
                <a:tc>
                  <a:txBody>
                    <a:bodyPr/>
                    <a:lstStyle/>
                    <a:p>
                      <a:pPr algn="ctr"/>
                      <a:r>
                        <a:rPr lang="de-DE" sz="1000" dirty="0"/>
                        <a:t>9,240 €</a:t>
                      </a:r>
                      <a:endParaRPr lang="en-GB" sz="1000" dirty="0"/>
                    </a:p>
                  </a:txBody>
                  <a:tcPr/>
                </a:tc>
                <a:tc>
                  <a:txBody>
                    <a:bodyPr/>
                    <a:lstStyle/>
                    <a:p>
                      <a:pPr algn="ctr"/>
                      <a:r>
                        <a:rPr lang="de-DE" sz="1000" dirty="0"/>
                        <a:t>5,439 €</a:t>
                      </a:r>
                      <a:endParaRPr lang="en-GB" sz="1000" dirty="0"/>
                    </a:p>
                  </a:txBody>
                  <a:tcPr/>
                </a:tc>
                <a:extLst>
                  <a:ext uri="{0D108BD9-81ED-4DB2-BD59-A6C34878D82A}">
                    <a16:rowId xmlns:a16="http://schemas.microsoft.com/office/drawing/2014/main" val="10007"/>
                  </a:ext>
                </a:extLst>
              </a:tr>
              <a:tr h="259898">
                <a:tc>
                  <a:txBody>
                    <a:bodyPr/>
                    <a:lstStyle/>
                    <a:p>
                      <a:r>
                        <a:rPr lang="de-DE" sz="1000" kern="1200" dirty="0"/>
                        <a:t>Savings potential</a:t>
                      </a:r>
                      <a:endParaRPr lang="en-GB" sz="1000" kern="1200" dirty="0">
                        <a:solidFill>
                          <a:schemeClr val="dk1"/>
                        </a:solidFill>
                        <a:latin typeface="+mn-lt"/>
                        <a:ea typeface="+mn-ea"/>
                        <a:cs typeface="+mn-cs"/>
                      </a:endParaRPr>
                    </a:p>
                  </a:txBody>
                  <a:tcPr/>
                </a:tc>
                <a:tc>
                  <a:txBody>
                    <a:bodyPr/>
                    <a:lstStyle/>
                    <a:p>
                      <a:pPr algn="ctr"/>
                      <a:r>
                        <a:rPr lang="de-DE" sz="1000" b="1" dirty="0"/>
                        <a:t>42%</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08"/>
                  </a:ext>
                </a:extLst>
              </a:tr>
              <a:tr h="277699">
                <a:tc>
                  <a:txBody>
                    <a:bodyPr/>
                    <a:lstStyle/>
                    <a:p>
                      <a:r>
                        <a:rPr lang="de-DE" sz="1000" kern="1200" dirty="0"/>
                        <a:t>Savings potential in kilowatt hours p.a.</a:t>
                      </a:r>
                      <a:endParaRPr lang="en-GB" sz="1000" kern="1200" dirty="0">
                        <a:solidFill>
                          <a:schemeClr val="dk1"/>
                        </a:solidFill>
                        <a:latin typeface="+mn-lt"/>
                        <a:ea typeface="+mn-ea"/>
                        <a:cs typeface="+mn-cs"/>
                      </a:endParaRPr>
                    </a:p>
                  </a:txBody>
                  <a:tcPr/>
                </a:tc>
                <a:tc>
                  <a:txBody>
                    <a:bodyPr/>
                    <a:lstStyle/>
                    <a:p>
                      <a:pPr algn="ctr"/>
                      <a:r>
                        <a:rPr lang="de-DE" sz="1000" b="1" dirty="0"/>
                        <a:t>3,801 kWh</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09"/>
                  </a:ext>
                </a:extLst>
              </a:tr>
              <a:tr h="259898">
                <a:tc>
                  <a:txBody>
                    <a:bodyPr/>
                    <a:lstStyle/>
                    <a:p>
                      <a:r>
                        <a:rPr lang="de-DE" sz="1000" kern="1200" dirty="0"/>
                        <a:t>Cost savings p. a.</a:t>
                      </a:r>
                      <a:endParaRPr lang="en-GB" sz="1000" kern="1200" dirty="0">
                        <a:solidFill>
                          <a:schemeClr val="dk1"/>
                        </a:solidFill>
                        <a:latin typeface="+mn-lt"/>
                        <a:ea typeface="+mn-ea"/>
                        <a:cs typeface="+mn-cs"/>
                      </a:endParaRPr>
                    </a:p>
                  </a:txBody>
                  <a:tcPr/>
                </a:tc>
                <a:tc>
                  <a:txBody>
                    <a:bodyPr/>
                    <a:lstStyle/>
                    <a:p>
                      <a:pPr algn="ctr"/>
                      <a:r>
                        <a:rPr lang="de-DE" sz="1000" b="1" dirty="0"/>
                        <a:t>798.21 €</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71065774"/>
      </p:ext>
    </p:extLst>
  </p:cSld>
  <p:clrMapOvr>
    <a:masterClrMapping/>
  </p:clrMapOvr>
</p:sld>
</file>

<file path=ppt/theme/theme1.xml><?xml version="1.0" encoding="utf-8"?>
<a:theme xmlns:a="http://schemas.openxmlformats.org/drawingml/2006/main" name="TRILUX">
  <a:themeElements>
    <a:clrScheme name="TRILUX">
      <a:dk1>
        <a:sysClr val="windowText" lastClr="000000"/>
      </a:dk1>
      <a:lt1>
        <a:sysClr val="window" lastClr="FFFFFF"/>
      </a:lt1>
      <a:dk2>
        <a:srgbClr val="000000"/>
      </a:dk2>
      <a:lt2>
        <a:srgbClr val="EEECE1"/>
      </a:lt2>
      <a:accent1>
        <a:srgbClr val="95C03D"/>
      </a:accent1>
      <a:accent2>
        <a:srgbClr val="FBF315"/>
      </a:accent2>
      <a:accent3>
        <a:srgbClr val="65B4E5"/>
      </a:accent3>
      <a:accent4>
        <a:srgbClr val="C60086"/>
      </a:accent4>
      <a:accent5>
        <a:srgbClr val="9C9D9D"/>
      </a:accent5>
      <a:accent6>
        <a:srgbClr val="9C9D9D"/>
      </a:accent6>
      <a:hlink>
        <a:srgbClr val="9C9D9D"/>
      </a:hlink>
      <a:folHlink>
        <a:srgbClr val="9C9D9D"/>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1_TRILUX">
  <a:themeElements>
    <a:clrScheme name="Mastereinstellung">
      <a:dk1>
        <a:sysClr val="windowText" lastClr="000000"/>
      </a:dk1>
      <a:lt1>
        <a:sysClr val="window" lastClr="FFFFFF"/>
      </a:lt1>
      <a:dk2>
        <a:srgbClr val="000000"/>
      </a:dk2>
      <a:lt2>
        <a:srgbClr val="828282"/>
      </a:lt2>
      <a:accent1>
        <a:srgbClr val="E2E2E2"/>
      </a:accent1>
      <a:accent2>
        <a:srgbClr val="D2D2D2"/>
      </a:accent2>
      <a:accent3>
        <a:srgbClr val="FFFFFF"/>
      </a:accent3>
      <a:accent4>
        <a:srgbClr val="000000"/>
      </a:accent4>
      <a:accent5>
        <a:srgbClr val="EEEEEE"/>
      </a:accent5>
      <a:accent6>
        <a:srgbClr val="BEBEBE"/>
      </a:accent6>
      <a:hlink>
        <a:srgbClr val="AAAAAA"/>
      </a:hlink>
      <a:folHlink>
        <a:srgbClr val="656565"/>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15973D772ABD04DAE5BBE82FBC96CEC" ma:contentTypeVersion="4" ma:contentTypeDescription="Ein neues Dokument erstellen." ma:contentTypeScope="" ma:versionID="b845975a443dc377ab4ebae45a2f9dbb">
  <xsd:schema xmlns:xsd="http://www.w3.org/2001/XMLSchema" xmlns:xs="http://www.w3.org/2001/XMLSchema" xmlns:p="http://schemas.microsoft.com/office/2006/metadata/properties" xmlns:ns2="6a0963b3-b5a5-4d45-81cf-698837fb5638" targetNamespace="http://schemas.microsoft.com/office/2006/metadata/properties" ma:root="true" ma:fieldsID="6386c91eed4656c2d237f76f20b6d921" ns2:_="">
    <xsd:import namespace="6a0963b3-b5a5-4d45-81cf-698837fb5638"/>
    <xsd:element name="properties">
      <xsd:complexType>
        <xsd:sequence>
          <xsd:element name="documentManagement">
            <xsd:complexType>
              <xsd:all>
                <xsd:element ref="ns2:Quartal" minOccurs="0"/>
                <xsd:element ref="ns2:Application" minOccurs="0"/>
                <xsd:element ref="ns2:Sprache" minOccurs="0"/>
                <xsd:element ref="ns2:Jah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963b3-b5a5-4d45-81cf-698837fb5638" elementFormDefault="qualified">
    <xsd:import namespace="http://schemas.microsoft.com/office/2006/documentManagement/types"/>
    <xsd:import namespace="http://schemas.microsoft.com/office/infopath/2007/PartnerControls"/>
    <xsd:element name="Quartal" ma:index="8" nillable="true" ma:displayName="Quartal" ma:default="April" ma:format="Dropdown" ma:internalName="Quartal">
      <xsd:simpleType>
        <xsd:restriction base="dms:Choice">
          <xsd:enumeration value="April"/>
          <xsd:enumeration value="Oktober"/>
        </xsd:restriction>
      </xsd:simpleType>
    </xsd:element>
    <xsd:element name="Application" ma:index="9" nillable="true" ma:displayName="Application" ma:default="Licht &amp; Gesundheit" ma:format="Dropdown" ma:internalName="Application">
      <xsd:simpleType>
        <xsd:restriction base="dms:Choice">
          <xsd:enumeration value="Licht &amp; Gesundheit"/>
          <xsd:enumeration value="Industrie"/>
          <xsd:enumeration value="Office"/>
          <xsd:enumeration value="Bildung"/>
          <xsd:enumeration value="Outdoor"/>
          <xsd:enumeration value="Strasse"/>
          <xsd:enumeration value="Haus"/>
          <xsd:enumeration value="Lichtmanagement"/>
          <xsd:enumeration value="Marketing"/>
        </xsd:restriction>
      </xsd:simpleType>
    </xsd:element>
    <xsd:element name="Sprache" ma:index="10" nillable="true" ma:displayName="Sprache" ma:default="DE" ma:format="Dropdown" ma:internalName="Sprache">
      <xsd:simpleType>
        <xsd:restriction base="dms:Choice">
          <xsd:enumeration value="DE"/>
          <xsd:enumeration value="EN"/>
        </xsd:restriction>
      </xsd:simpleType>
    </xsd:element>
    <xsd:element name="Jahr" ma:index="11" nillable="true" ma:displayName="Jahr" ma:internalName="Jahr">
      <xsd:simpleType>
        <xsd:restriction base="dms:Text">
          <xsd:maxLength value="4"/>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lication xmlns="6a0963b3-b5a5-4d45-81cf-698837fb5638">Licht &amp; Gesundheit</Application>
    <Jahr xmlns="6a0963b3-b5a5-4d45-81cf-698837fb5638" xsi:nil="true"/>
    <Sprache xmlns="6a0963b3-b5a5-4d45-81cf-698837fb5638">DE</Sprache>
    <Quartal xmlns="6a0963b3-b5a5-4d45-81cf-698837fb5638">April</Quartal>
  </documentManagement>
</p:properties>
</file>

<file path=customXml/itemProps1.xml><?xml version="1.0" encoding="utf-8"?>
<ds:datastoreItem xmlns:ds="http://schemas.openxmlformats.org/officeDocument/2006/customXml" ds:itemID="{6295E8C6-78BC-4C94-AD9D-66C4227913F3}"/>
</file>

<file path=customXml/itemProps2.xml><?xml version="1.0" encoding="utf-8"?>
<ds:datastoreItem xmlns:ds="http://schemas.openxmlformats.org/officeDocument/2006/customXml" ds:itemID="{AFC74A0D-10BA-4249-AA94-E913B8112B99}"/>
</file>

<file path=customXml/itemProps3.xml><?xml version="1.0" encoding="utf-8"?>
<ds:datastoreItem xmlns:ds="http://schemas.openxmlformats.org/officeDocument/2006/customXml" ds:itemID="{77F69797-1BBB-4309-A081-62E1A9A9754E}"/>
</file>

<file path=docProps/app.xml><?xml version="1.0" encoding="utf-8"?>
<Properties xmlns="http://schemas.openxmlformats.org/officeDocument/2006/extended-properties" xmlns:vt="http://schemas.openxmlformats.org/officeDocument/2006/docPropsVTypes">
  <Template>TRILUX</Template>
  <TotalTime>0</TotalTime>
  <Words>2461</Words>
  <Application>Microsoft Office PowerPoint</Application>
  <PresentationFormat>Bildschirmpräsentation (16:9)</PresentationFormat>
  <Paragraphs>528</Paragraphs>
  <Slides>51</Slides>
  <Notes>1</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51</vt:i4>
      </vt:variant>
    </vt:vector>
  </HeadingPairs>
  <TitlesOfParts>
    <vt:vector size="56" baseType="lpstr">
      <vt:lpstr>Arial</vt:lpstr>
      <vt:lpstr>Calibri</vt:lpstr>
      <vt:lpstr>Times New Roman</vt:lpstr>
      <vt:lpstr>TRILUX</vt:lpstr>
      <vt:lpstr>1_TRILUX</vt:lpstr>
      <vt:lpstr>PowerPoint-Präsentation</vt:lpstr>
      <vt:lpstr>PowerPoint-Präsentation</vt:lpstr>
      <vt:lpstr>PARKING LOTS LUMENA STAR 40 </vt:lpstr>
      <vt:lpstr>PARKING LOTS LUMENA STAR 40 | LUMENA STAR 70</vt:lpstr>
      <vt:lpstr>PARKING LOTS LUMENA STAR 40</vt:lpstr>
      <vt:lpstr>PARKING LOTS LUMENA STAR 40 | LUMENA STAR 70</vt:lpstr>
      <vt:lpstr>REFURBISHMENT EXAMPLE OLD SYSTEM WITH 150W</vt:lpstr>
      <vt:lpstr>REFURBISHMENT EXAMPLE OLD SYSTEM WITH 250W</vt:lpstr>
      <vt:lpstr>REFURBISHMENT EXAMPLE OLD SYSTEM WITH 400W</vt:lpstr>
      <vt:lpstr>FACTORY ROADS LUMENA STAR 40 | LUMENA STAR 70</vt:lpstr>
      <vt:lpstr>CONVENTIONAL AND LED IN COMPARISON:  WHICH LED LUMINOUS FLUX DO I NEED AND WHICH LUMINAIRE CAN I TAKE?</vt:lpstr>
      <vt:lpstr>PowerPoint-Präsentation</vt:lpstr>
      <vt:lpstr>BOLLARD LUMINAIRES</vt:lpstr>
      <vt:lpstr>PowerPoint-Präsentation</vt:lpstr>
      <vt:lpstr>Basics of floodlighting</vt:lpstr>
      <vt:lpstr>Light in urban spaces</vt:lpstr>
      <vt:lpstr>FACIELLA</vt:lpstr>
      <vt:lpstr>Fundamentals of floodlighting - Surfaces</vt:lpstr>
      <vt:lpstr>Railway station, ARNSBERG</vt:lpstr>
      <vt:lpstr>Fundamentals of floodlighting – Accents</vt:lpstr>
      <vt:lpstr>WESTERKAPPELN CHURCH SQUARE </vt:lpstr>
      <vt:lpstr>Fundamentals of floodlighting – Combination</vt:lpstr>
      <vt:lpstr>WOLFENBÜTTEL, TRINITATISKIRCHE</vt:lpstr>
      <vt:lpstr>Fundamentals of floodlighting –  Light and nature</vt:lpstr>
      <vt:lpstr>RGB</vt:lpstr>
      <vt:lpstr>RGB</vt:lpstr>
      <vt:lpstr>RGB</vt:lpstr>
      <vt:lpstr>PowerPoint-Präsentation</vt:lpstr>
      <vt:lpstr>PowerPoint-Präsentation</vt:lpstr>
      <vt:lpstr>Information about the series</vt:lpstr>
      <vt:lpstr>FAQ LUTERA GROUND-RECESSED LUMINAIRES</vt:lpstr>
      <vt:lpstr>FAQ LUTERA GROUND-RECESSED LUMINAIRES</vt:lpstr>
      <vt:lpstr>FAQ LUTERA GROUND-RECESSED LUMINAIRES</vt:lpstr>
      <vt:lpstr>FAQ ALTIGO G2 GROUND-RECESSED LUMINAIRES</vt:lpstr>
      <vt:lpstr>FAQ 8841 BOLLARD LUMINAIRES</vt:lpstr>
      <vt:lpstr>FAQ FACIELLA SPOTLIGHT</vt:lpstr>
      <vt:lpstr>FAQ FACIELLA SPOTLIGHT</vt:lpstr>
      <vt:lpstr>FAQ SKEO PURA WALL AND CEILING SURFACE-MOUNTED LUMINAIRES</vt:lpstr>
      <vt:lpstr>FAQ SKEO Q WALL AND CEILING SURFACE-MOUNTED LUMINAIRES</vt:lpstr>
      <vt:lpstr>FAQ SKEO R WALL AND CEILING SURFACE-MOUNTED LUMINAIRES</vt:lpstr>
      <vt:lpstr>FAQ ALTIGO G2 WALL SURFACE-MOUNTED LUMINAIRES</vt:lpstr>
      <vt:lpstr>FAQ LUTERA C CEILING-RECESSED LUMINAIRES</vt:lpstr>
      <vt:lpstr>FAQ Delivery times </vt:lpstr>
      <vt:lpstr>FAQ SERIES: FACIELLA, LUTERA, LUTERA C, SKEO Q, SKEO R, ALTIGO G2</vt:lpstr>
      <vt:lpstr>SKEO PURA – FLAT SQUARES FOR ATTRACTIVE FACADE LIGHTING THE CHALLENGE</vt:lpstr>
      <vt:lpstr>PARKING LOTS LUMENA STAR 40 </vt:lpstr>
      <vt:lpstr>COMPARISON OF COMPETITION</vt:lpstr>
      <vt:lpstr>SPECIAL PRODUCTIONS</vt:lpstr>
      <vt:lpstr>SKEO PURA – FLAT SQUARES FOR ATTRACTIVE FACADE LIGHTING WALL AND CEILING LUMINAIRE</vt:lpstr>
      <vt:lpstr>SKEO PURA FLAT SQUARES FOR ATTRACTIVE FACADE LIGHTING</vt:lpstr>
      <vt:lpstr>KNOWLEDGE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2014-08-10T13:23:03Z</dcterms:created>
  <dcterms:modified xsi:type="dcterms:W3CDTF">2017-03-17T11:18:11Z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orkflowChangePath">
    <vt:lpwstr>4b6740ff-7efe-4baf-8a4a-7a77cb1f56e1,2;4b6740ff-7efe-4baf-8a4a-7a77cb1f56e1,4;4b6740ff-7efe-4baf-8a4a-7a77cb1f56e1,6;4b6740ff-7efe-4baf-8a4a-7a77cb1f56e1,8;</vt:lpwstr>
  </property>
  <property fmtid="{D5CDD505-2E9C-101B-9397-08002B2CF9AE}" pid="3" name="ContentTypeId">
    <vt:lpwstr>0x010100815973D772ABD04DAE5BBE82FBC96CEC</vt:lpwstr>
  </property>
</Properties>
</file>