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29.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74.xml" ContentType="application/vnd.openxmlformats-officedocument.presentationml.slide+xml"/>
  <Override PartName="/ppt/slides/slide30.xml" ContentType="application/vnd.openxmlformats-officedocument.presentationml.slide+xml"/>
  <Override PartName="/ppt/slides/slide72.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6.xml" ContentType="application/vnd.openxmlformats-officedocument.presentationml.slide+xml"/>
  <Override PartName="/ppt/slides/slide73.xml" ContentType="application/vnd.openxmlformats-officedocument.presentationml.slide+xml"/>
  <Override PartName="/ppt/slides/slide67.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notesSlides/notesSlide6.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21.xml" ContentType="application/vnd.openxmlformats-officedocument.presentationml.notesSlide+xml"/>
  <Override PartName="/ppt/notesSlides/notesSlide31.xml" ContentType="application/vnd.openxmlformats-officedocument.presentationml.notesSlide+xml"/>
  <Override PartName="/ppt/notesSlides/notesSlide2.xml" ContentType="application/vnd.openxmlformats-officedocument.presentationml.notesSlide+xml"/>
  <Override PartName="/ppt/notesSlides/notesSlide30.xml" ContentType="application/vnd.openxmlformats-officedocument.presentationml.notesSlide+xml"/>
  <Override PartName="/ppt/notesSlides/notesSlide8.xml" ContentType="application/vnd.openxmlformats-officedocument.presentationml.notesSlide+xml"/>
  <Override PartName="/ppt/notesSlides/notesSlide29.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2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3.xml" ContentType="application/vnd.openxmlformats-officedocument.presentationml.slideMaster+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Masters/slideMaster2.xml" ContentType="application/vnd.openxmlformats-officedocument.presentationml.slideMaster+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style3.xml" ContentType="application/vnd.ms-office.chartstyle+xml"/>
  <Override PartName="/ppt/charts/chart3.xml" ContentType="application/vnd.openxmlformats-officedocument.drawingml.chart+xml"/>
  <Override PartName="/ppt/theme/themeOverride2.xml" ContentType="application/vnd.openxmlformats-officedocument.themeOverride+xml"/>
  <Override PartName="/ppt/charts/colors2.xml" ContentType="application/vnd.ms-office.chartcolorstyle+xml"/>
  <Override PartName="/ppt/charts/colors3.xml" ContentType="application/vnd.ms-office.chartcolorstyle+xml"/>
  <Override PartName="/ppt/theme/themeOverride3.xml" ContentType="application/vnd.openxmlformats-officedocument.themeOverrid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90" r:id="rId2"/>
    <p:sldMasterId id="2147483700" r:id="rId3"/>
  </p:sldMasterIdLst>
  <p:notesMasterIdLst>
    <p:notesMasterId r:id="rId91"/>
  </p:notesMasterIdLst>
  <p:handoutMasterIdLst>
    <p:handoutMasterId r:id="rId92"/>
  </p:handoutMasterIdLst>
  <p:sldIdLst>
    <p:sldId id="520" r:id="rId4"/>
    <p:sldId id="577" r:id="rId5"/>
    <p:sldId id="580" r:id="rId6"/>
    <p:sldId id="586" r:id="rId7"/>
    <p:sldId id="571" r:id="rId8"/>
    <p:sldId id="566" r:id="rId9"/>
    <p:sldId id="581" r:id="rId10"/>
    <p:sldId id="523" r:id="rId11"/>
    <p:sldId id="567" r:id="rId12"/>
    <p:sldId id="525" r:id="rId13"/>
    <p:sldId id="526" r:id="rId14"/>
    <p:sldId id="527" r:id="rId15"/>
    <p:sldId id="584" r:id="rId16"/>
    <p:sldId id="585" r:id="rId17"/>
    <p:sldId id="587" r:id="rId18"/>
    <p:sldId id="578" r:id="rId19"/>
    <p:sldId id="583" r:id="rId20"/>
    <p:sldId id="579" r:id="rId21"/>
    <p:sldId id="589" r:id="rId22"/>
    <p:sldId id="572" r:id="rId23"/>
    <p:sldId id="573" r:id="rId24"/>
    <p:sldId id="574" r:id="rId25"/>
    <p:sldId id="576" r:id="rId26"/>
    <p:sldId id="588" r:id="rId27"/>
    <p:sldId id="590" r:id="rId28"/>
    <p:sldId id="591" r:id="rId29"/>
    <p:sldId id="592" r:id="rId30"/>
    <p:sldId id="593" r:id="rId31"/>
    <p:sldId id="594" r:id="rId32"/>
    <p:sldId id="595" r:id="rId33"/>
    <p:sldId id="596" r:id="rId34"/>
    <p:sldId id="597" r:id="rId35"/>
    <p:sldId id="598" r:id="rId36"/>
    <p:sldId id="599" r:id="rId37"/>
    <p:sldId id="600" r:id="rId38"/>
    <p:sldId id="601" r:id="rId39"/>
    <p:sldId id="602" r:id="rId40"/>
    <p:sldId id="603" r:id="rId41"/>
    <p:sldId id="604" r:id="rId42"/>
    <p:sldId id="605" r:id="rId43"/>
    <p:sldId id="606" r:id="rId44"/>
    <p:sldId id="607" r:id="rId45"/>
    <p:sldId id="608" r:id="rId46"/>
    <p:sldId id="609" r:id="rId47"/>
    <p:sldId id="650" r:id="rId48"/>
    <p:sldId id="652" r:id="rId49"/>
    <p:sldId id="651" r:id="rId50"/>
    <p:sldId id="610" r:id="rId51"/>
    <p:sldId id="611" r:id="rId52"/>
    <p:sldId id="612" r:id="rId53"/>
    <p:sldId id="613" r:id="rId54"/>
    <p:sldId id="614" r:id="rId55"/>
    <p:sldId id="615" r:id="rId56"/>
    <p:sldId id="616" r:id="rId57"/>
    <p:sldId id="617" r:id="rId58"/>
    <p:sldId id="618" r:id="rId59"/>
    <p:sldId id="619" r:id="rId60"/>
    <p:sldId id="620" r:id="rId61"/>
    <p:sldId id="621" r:id="rId62"/>
    <p:sldId id="622" r:id="rId63"/>
    <p:sldId id="623" r:id="rId64"/>
    <p:sldId id="624" r:id="rId65"/>
    <p:sldId id="625" r:id="rId66"/>
    <p:sldId id="626" r:id="rId67"/>
    <p:sldId id="627" r:id="rId68"/>
    <p:sldId id="628" r:id="rId69"/>
    <p:sldId id="629" r:id="rId70"/>
    <p:sldId id="630" r:id="rId71"/>
    <p:sldId id="631" r:id="rId72"/>
    <p:sldId id="632" r:id="rId73"/>
    <p:sldId id="633" r:id="rId74"/>
    <p:sldId id="634" r:id="rId75"/>
    <p:sldId id="635" r:id="rId76"/>
    <p:sldId id="636" r:id="rId77"/>
    <p:sldId id="637" r:id="rId78"/>
    <p:sldId id="638" r:id="rId79"/>
    <p:sldId id="639" r:id="rId80"/>
    <p:sldId id="640" r:id="rId81"/>
    <p:sldId id="641" r:id="rId82"/>
    <p:sldId id="642" r:id="rId83"/>
    <p:sldId id="643" r:id="rId84"/>
    <p:sldId id="644" r:id="rId85"/>
    <p:sldId id="645" r:id="rId86"/>
    <p:sldId id="646" r:id="rId87"/>
    <p:sldId id="647" r:id="rId88"/>
    <p:sldId id="648" r:id="rId89"/>
    <p:sldId id="649" r:id="rId90"/>
  </p:sldIdLst>
  <p:sldSz cx="9144000" cy="5143500" type="screen16x9"/>
  <p:notesSz cx="6794500" cy="9982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
          <p15:clr>
            <a:srgbClr val="A4A3A4"/>
          </p15:clr>
        </p15:guide>
        <p15:guide id="2" orient="horz" pos="1076">
          <p15:clr>
            <a:srgbClr val="A4A3A4"/>
          </p15:clr>
        </p15:guide>
        <p15:guide id="3" pos="385">
          <p15:clr>
            <a:srgbClr val="A4A3A4"/>
          </p15:clr>
        </p15:guide>
        <p15:guide id="4" pos="1156">
          <p15:clr>
            <a:srgbClr val="A4A3A4"/>
          </p15:clr>
        </p15:guide>
        <p15:guide id="5" pos="1565">
          <p15:clr>
            <a:srgbClr val="A4A3A4"/>
          </p15:clr>
        </p15:guide>
        <p15:guide id="6" pos="3061">
          <p15:clr>
            <a:srgbClr val="A4A3A4"/>
          </p15:clr>
        </p15:guide>
        <p15:guide id="7" pos="4377">
          <p15:clr>
            <a:srgbClr val="A4A3A4"/>
          </p15:clr>
        </p15:guide>
        <p15:guide id="8" pos="5103">
          <p15:clr>
            <a:srgbClr val="A4A3A4"/>
          </p15:clr>
        </p15:guide>
      </p15:sldGuideLst>
    </p:ext>
    <p:ext uri="{2D200454-40CA-4A62-9FC3-DE9A4176ACB9}">
      <p15:notesGuideLst xmlns:p15="http://schemas.microsoft.com/office/powerpoint/2012/main">
        <p15:guide id="1" orient="horz" pos="3144"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336699"/>
    <a:srgbClr val="003399"/>
    <a:srgbClr val="FFFFFF"/>
    <a:srgbClr val="00FF00"/>
    <a:srgbClr val="868789"/>
    <a:srgbClr val="888888"/>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2" autoAdjust="0"/>
    <p:restoredTop sz="96087" autoAdjust="0"/>
  </p:normalViewPr>
  <p:slideViewPr>
    <p:cSldViewPr showGuides="1">
      <p:cViewPr varScale="1">
        <p:scale>
          <a:sx n="112" d="100"/>
          <a:sy n="112" d="100"/>
        </p:scale>
        <p:origin x="782" y="82"/>
      </p:cViewPr>
      <p:guideLst>
        <p:guide orient="horz" pos="305"/>
        <p:guide orient="horz" pos="1076"/>
        <p:guide pos="385"/>
        <p:guide pos="1156"/>
        <p:guide pos="1565"/>
        <p:guide pos="3061"/>
        <p:guide pos="4377"/>
        <p:guide pos="5103"/>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9900"/>
    </p:cViewPr>
  </p:sorterViewPr>
  <p:notesViewPr>
    <p:cSldViewPr>
      <p:cViewPr varScale="1">
        <p:scale>
          <a:sx n="80" d="100"/>
          <a:sy n="80" d="100"/>
        </p:scale>
        <p:origin x="4014" y="108"/>
      </p:cViewPr>
      <p:guideLst>
        <p:guide orient="horz" pos="3144"/>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99"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customXml" Target="../customXml/item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presProps" Target="presProps.xml"/><Relationship Id="rId98"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TXMarketing.trilux.de\MT\VMP\neue%20Struktur\1)%20PMs\_Granata\22.%20Strategie\Strategie%20geb&#228;udenahes%20Licht\Umsatz%20Cross%20Selling.xls"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TXMarketing.trilux.de\MT\VMP\neue%20Struktur\1)%20PMs\_Granata\22.%20Strategie\Strategie%202019\20170206%20Umsatz%20nach%20Sales%20Chanel.xls"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TXMarketing.trilux.de\MT\VMP\neue%20Struktur\1)%20PMs\_Granata\22.%20Strategie\Strategie%202019\20170206%20Umsatz%20nach%20Sales%20Chane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lumMod val="65000"/>
                    <a:lumOff val="35000"/>
                  </a:schemeClr>
                </a:solidFill>
                <a:latin typeface="+mn-lt"/>
                <a:ea typeface="+mn-ea"/>
                <a:cs typeface="+mn-cs"/>
              </a:defRPr>
            </a:pPr>
            <a:r>
              <a:rPr lang="de-DE" sz="800" b="1"/>
              <a:t>Turnover development</a:t>
            </a:r>
            <a:r>
              <a:rPr lang="de-DE"/>
              <a:t> </a:t>
            </a:r>
            <a:endParaRPr lang="de-DE" sz="800" b="1"/>
          </a:p>
        </c:rich>
      </c:tx>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rgbClr val="66FF33"/>
              </a:solidFill>
              <a:ln>
                <a:noFill/>
              </a:ln>
              <a:effectLst/>
            </c:spPr>
            <c:extLst xmlns:c16r2="http://schemas.microsoft.com/office/drawing/2015/06/chart">
              <c:ext xmlns:c16="http://schemas.microsoft.com/office/drawing/2014/chart" uri="{C3380CC4-5D6E-409C-BE32-E72D297353CC}">
                <c16:uniqueId val="{00000000-4FDD-495B-A48F-FFBAC0BEF9F4}"/>
              </c:ext>
            </c:extLst>
          </c:dPt>
          <c:cat>
            <c:numRef>
              <c:f>Sheet1!$H$1:$K$1</c:f>
              <c:numCache>
                <c:formatCode>General</c:formatCode>
                <c:ptCount val="4"/>
                <c:pt idx="0">
                  <c:v>2014</c:v>
                </c:pt>
                <c:pt idx="1">
                  <c:v>2015</c:v>
                </c:pt>
                <c:pt idx="2">
                  <c:v>2016</c:v>
                </c:pt>
                <c:pt idx="3">
                  <c:v>2017</c:v>
                </c:pt>
              </c:numCache>
            </c:numRef>
          </c:cat>
          <c:val>
            <c:numRef>
              <c:f>Sheet1!$H$2:$K$2</c:f>
              <c:numCache>
                <c:formatCode>_("€"* #,##0.00_);_("€"* \(#,##0.00\);_("€"* "-"??_);_(@_)</c:formatCode>
                <c:ptCount val="4"/>
                <c:pt idx="0">
                  <c:v>4695648.2</c:v>
                </c:pt>
                <c:pt idx="1">
                  <c:v>5619788.0500000007</c:v>
                </c:pt>
                <c:pt idx="2">
                  <c:v>7400679.6400000006</c:v>
                </c:pt>
                <c:pt idx="3">
                  <c:v>10000000</c:v>
                </c:pt>
              </c:numCache>
            </c:numRef>
          </c:val>
          <c:extLst xmlns:c16r2="http://schemas.microsoft.com/office/drawing/2015/06/chart">
            <c:ext xmlns:c16="http://schemas.microsoft.com/office/drawing/2014/chart" uri="{C3380CC4-5D6E-409C-BE32-E72D297353CC}">
              <c16:uniqueId val="{00000001-4FDD-495B-A48F-FFBAC0BEF9F4}"/>
            </c:ext>
          </c:extLst>
        </c:ser>
        <c:dLbls>
          <c:showLegendKey val="0"/>
          <c:showVal val="0"/>
          <c:showCatName val="0"/>
          <c:showSerName val="0"/>
          <c:showPercent val="0"/>
          <c:showBubbleSize val="0"/>
        </c:dLbls>
        <c:gapWidth val="219"/>
        <c:overlap val="-27"/>
        <c:axId val="320035344"/>
        <c:axId val="320034560"/>
      </c:barChart>
      <c:catAx>
        <c:axId val="32003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20034560"/>
        <c:crosses val="autoZero"/>
        <c:auto val="1"/>
        <c:lblAlgn val="ctr"/>
        <c:lblOffset val="100"/>
        <c:noMultiLvlLbl val="0"/>
      </c:catAx>
      <c:valAx>
        <c:axId val="320034560"/>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320035344"/>
        <c:crosses val="autoZero"/>
        <c:crossBetween val="between"/>
      </c:valAx>
      <c:spPr>
        <a:noFill/>
        <a:ln>
          <a:noFill/>
        </a:ln>
        <a:effectLst/>
      </c:spPr>
    </c:plotArea>
    <c:plotVisOnly val="1"/>
    <c:dispBlanksAs val="gap"/>
    <c:showDLblsOverMax val="0"/>
  </c:chart>
  <c:spPr>
    <a:noFill/>
    <a:ln>
      <a:solidFill>
        <a:srgbClr val="E2E2E2"/>
      </a:solid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lumMod val="65000"/>
                    <a:lumOff val="35000"/>
                  </a:schemeClr>
                </a:solidFill>
                <a:latin typeface="+mn-lt"/>
                <a:ea typeface="+mn-ea"/>
                <a:cs typeface="+mn-cs"/>
              </a:defRPr>
            </a:pPr>
            <a:r>
              <a:rPr lang="de-DE" sz="800" b="1" dirty="0"/>
              <a:t>Turnover distribution 2014</a:t>
            </a:r>
            <a:endParaRPr lang="en-GB" sz="800" b="1" dirty="0"/>
          </a:p>
        </c:rich>
      </c:tx>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35124941130460424"/>
          <c:y val="0.21814735759143786"/>
          <c:w val="0.35871207218025242"/>
          <c:h val="0.49445731515762975"/>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0-C1EB-4AA9-8AE6-B8D8E814288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C1EB-4AA9-8AE6-B8D8E8142888}"/>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2-C1EB-4AA9-8AE6-B8D8E8142888}"/>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C1EB-4AA9-8AE6-B8D8E8142888}"/>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4-C1EB-4AA9-8AE6-B8D8E8142888}"/>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C1EB-4AA9-8AE6-B8D8E8142888}"/>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6-C1EB-4AA9-8AE6-B8D8E8142888}"/>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C1EB-4AA9-8AE6-B8D8E814288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c:ext xmlns:c15="http://schemas.microsoft.com/office/drawing/2012/chart" uri="{CE6537A1-D6FC-4f65-9D91-7224C49458BB}">
                <c15:layout/>
              </c:ext>
            </c:extLst>
          </c:dLbls>
          <c:cat>
            <c:strRef>
              <c:f>Sheet1!$A$14:$A$21</c:f>
              <c:strCache>
                <c:ptCount val="8"/>
                <c:pt idx="0">
                  <c:v>Architectural</c:v>
                </c:pt>
                <c:pt idx="1">
                  <c:v>Agents International</c:v>
                </c:pt>
                <c:pt idx="2">
                  <c:v>Area Sales Oktalite</c:v>
                </c:pt>
                <c:pt idx="3">
                  <c:v>Area Sales TRILUX</c:v>
                </c:pt>
                <c:pt idx="4">
                  <c:v>Direct Sales</c:v>
                </c:pt>
                <c:pt idx="5">
                  <c:v>Key Account internat</c:v>
                </c:pt>
                <c:pt idx="6">
                  <c:v>Outdoor Sales</c:v>
                </c:pt>
                <c:pt idx="7">
                  <c:v>Wholesale</c:v>
                </c:pt>
              </c:strCache>
            </c:strRef>
          </c:cat>
          <c:val>
            <c:numRef>
              <c:f>Sheet1!$B$14:$B$21</c:f>
              <c:numCache>
                <c:formatCode>0%</c:formatCode>
                <c:ptCount val="8"/>
                <c:pt idx="0">
                  <c:v>0</c:v>
                </c:pt>
                <c:pt idx="1">
                  <c:v>3.0000000000000002E-2</c:v>
                </c:pt>
                <c:pt idx="2">
                  <c:v>6.0204220158538463E-2</c:v>
                </c:pt>
                <c:pt idx="3">
                  <c:v>0.2</c:v>
                </c:pt>
                <c:pt idx="4">
                  <c:v>1.0000000000000004E-2</c:v>
                </c:pt>
                <c:pt idx="5">
                  <c:v>2.0000000000000007E-2</c:v>
                </c:pt>
                <c:pt idx="6">
                  <c:v>0.71000000000000019</c:v>
                </c:pt>
                <c:pt idx="7">
                  <c:v>3.0000000000000002E-2</c:v>
                </c:pt>
              </c:numCache>
            </c:numRef>
          </c:val>
          <c:extLst xmlns:c16r2="http://schemas.microsoft.com/office/drawing/2015/06/chart">
            <c:ext xmlns:c16="http://schemas.microsoft.com/office/drawing/2014/chart" uri="{C3380CC4-5D6E-409C-BE32-E72D297353CC}">
              <c16:uniqueId val="{00000008-C1EB-4AA9-8AE6-B8D8E814288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de-DE"/>
        </a:p>
      </c:txPr>
    </c:legend>
    <c:plotVisOnly val="1"/>
    <c:dispBlanksAs val="zero"/>
    <c:showDLblsOverMax val="0"/>
  </c:chart>
  <c:spPr>
    <a:noFill/>
    <a:ln>
      <a:solidFill>
        <a:sysClr val="window" lastClr="FFFFFF">
          <a:lumMod val="85000"/>
        </a:sysClr>
      </a:solid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lumMod val="65000"/>
                    <a:lumOff val="35000"/>
                  </a:schemeClr>
                </a:solidFill>
                <a:latin typeface="+mn-lt"/>
                <a:ea typeface="+mn-ea"/>
                <a:cs typeface="+mn-cs"/>
              </a:defRPr>
            </a:pPr>
            <a:r>
              <a:rPr lang="de-DE" sz="800" b="1" dirty="0"/>
              <a:t>Turnover distribution 2016</a:t>
            </a:r>
            <a:endParaRPr lang="en-GB" sz="800" b="1" dirty="0"/>
          </a:p>
        </c:rich>
      </c:tx>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0-214E-4C15-AE28-3E4E14CB9E3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214E-4C15-AE28-3E4E14CB9E3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2-214E-4C15-AE28-3E4E14CB9E3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214E-4C15-AE28-3E4E14CB9E3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4-214E-4C15-AE28-3E4E14CB9E39}"/>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214E-4C15-AE28-3E4E14CB9E39}"/>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6-214E-4C15-AE28-3E4E14CB9E39}"/>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214E-4C15-AE28-3E4E14CB9E3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c:ext xmlns:c15="http://schemas.microsoft.com/office/drawing/2012/chart" uri="{CE6537A1-D6FC-4f65-9D91-7224C49458BB}">
                <c15:layout/>
              </c:ext>
            </c:extLst>
          </c:dLbls>
          <c:cat>
            <c:strRef>
              <c:f>Sheet1!$A$14:$A$21</c:f>
              <c:strCache>
                <c:ptCount val="8"/>
                <c:pt idx="0">
                  <c:v>Architectural</c:v>
                </c:pt>
                <c:pt idx="1">
                  <c:v>Agents International</c:v>
                </c:pt>
                <c:pt idx="2">
                  <c:v>Area Sales Oktalite</c:v>
                </c:pt>
                <c:pt idx="3">
                  <c:v>Area Sales TRILUX</c:v>
                </c:pt>
                <c:pt idx="4">
                  <c:v>Direct Sales</c:v>
                </c:pt>
                <c:pt idx="5">
                  <c:v>Key Account internat</c:v>
                </c:pt>
                <c:pt idx="6">
                  <c:v>Outdoor Sales</c:v>
                </c:pt>
                <c:pt idx="7">
                  <c:v>Wholesale</c:v>
                </c:pt>
              </c:strCache>
            </c:strRef>
          </c:cat>
          <c:val>
            <c:numRef>
              <c:f>Sheet1!$C$14:$C$21</c:f>
              <c:numCache>
                <c:formatCode>0%</c:formatCode>
                <c:ptCount val="8"/>
                <c:pt idx="0">
                  <c:v>5.8787804781245496E-3</c:v>
                </c:pt>
                <c:pt idx="1">
                  <c:v>4.0000000000000015E-2</c:v>
                </c:pt>
                <c:pt idx="2">
                  <c:v>8.8359146214680592E-2</c:v>
                </c:pt>
                <c:pt idx="3">
                  <c:v>0.26</c:v>
                </c:pt>
                <c:pt idx="4">
                  <c:v>1.0000000000000004E-2</c:v>
                </c:pt>
                <c:pt idx="5">
                  <c:v>7.0000000000000021E-2</c:v>
                </c:pt>
                <c:pt idx="6">
                  <c:v>0.56000000000000005</c:v>
                </c:pt>
                <c:pt idx="7">
                  <c:v>4.0000000000000015E-2</c:v>
                </c:pt>
              </c:numCache>
            </c:numRef>
          </c:val>
          <c:extLst xmlns:c16r2="http://schemas.microsoft.com/office/drawing/2015/06/chart">
            <c:ext xmlns:c16="http://schemas.microsoft.com/office/drawing/2014/chart" uri="{C3380CC4-5D6E-409C-BE32-E72D297353CC}">
              <c16:uniqueId val="{00000008-214E-4C15-AE28-3E4E14CB9E3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de-DE"/>
        </a:p>
      </c:txPr>
    </c:legend>
    <c:plotVisOnly val="1"/>
    <c:dispBlanksAs val="zero"/>
    <c:showDLblsOverMax val="0"/>
  </c:chart>
  <c:spPr>
    <a:noFill/>
    <a:ln>
      <a:solidFill>
        <a:sysClr val="window" lastClr="FFFFFF">
          <a:lumMod val="85000"/>
        </a:sysClr>
      </a:solid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911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5" y="0"/>
            <a:ext cx="2944283" cy="499110"/>
          </a:xfrm>
          <a:prstGeom prst="rect">
            <a:avLst/>
          </a:prstGeom>
        </p:spPr>
        <p:txBody>
          <a:bodyPr vert="horz" lIns="91440" tIns="45720" rIns="91440" bIns="45720" rtlCol="0"/>
          <a:lstStyle>
            <a:lvl1pPr algn="r">
              <a:defRPr sz="1200"/>
            </a:lvl1pPr>
          </a:lstStyle>
          <a:p>
            <a:fld id="{07DB82D8-3E15-4234-9540-B36826F30330}" type="datetimeFigureOut">
              <a:rPr lang="de-DE" smtClean="0"/>
              <a:pPr/>
              <a:t>23.03.2017</a:t>
            </a:fld>
            <a:endParaRPr lang="en-GB"/>
          </a:p>
        </p:txBody>
      </p:sp>
      <p:sp>
        <p:nvSpPr>
          <p:cNvPr id="4" name="Fußzeilenplatzhalter 3"/>
          <p:cNvSpPr>
            <a:spLocks noGrp="1"/>
          </p:cNvSpPr>
          <p:nvPr>
            <p:ph type="ftr" sz="quarter" idx="2"/>
          </p:nvPr>
        </p:nvSpPr>
        <p:spPr>
          <a:xfrm>
            <a:off x="0" y="9481358"/>
            <a:ext cx="2944283" cy="49911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5" y="9481358"/>
            <a:ext cx="2944283" cy="499110"/>
          </a:xfrm>
          <a:prstGeom prst="rect">
            <a:avLst/>
          </a:prstGeom>
        </p:spPr>
        <p:txBody>
          <a:bodyPr vert="horz" lIns="91440" tIns="45720" rIns="91440" bIns="45720" rtlCol="0" anchor="b"/>
          <a:lstStyle>
            <a:lvl1pPr algn="r">
              <a:defRPr sz="1200"/>
            </a:lvl1pPr>
          </a:lstStyle>
          <a:p>
            <a:fld id="{9581503D-0912-44B2-AE82-16F1EF13BB14}" type="slidenum">
              <a:rPr lang="de-DE" smtClean="0"/>
              <a:pPr/>
              <a:t>‹Nr.›</a:t>
            </a:fld>
            <a:endParaRPr lang="en-GB"/>
          </a:p>
        </p:txBody>
      </p:sp>
    </p:spTree>
    <p:extLst>
      <p:ext uri="{BB962C8B-B14F-4D97-AF65-F5344CB8AC3E}">
        <p14:creationId xmlns:p14="http://schemas.microsoft.com/office/powerpoint/2010/main" val="3090001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911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9110"/>
          </a:xfrm>
          <a:prstGeom prst="rect">
            <a:avLst/>
          </a:prstGeom>
        </p:spPr>
        <p:txBody>
          <a:bodyPr vert="horz" lIns="91440" tIns="45720" rIns="91440" bIns="45720" rtlCol="0"/>
          <a:lstStyle>
            <a:lvl1pPr algn="r">
              <a:defRPr sz="1200"/>
            </a:lvl1pPr>
          </a:lstStyle>
          <a:p>
            <a:fld id="{72F1F90D-0EB5-480D-88FD-82A5FDDD2E15}" type="datetimeFigureOut">
              <a:rPr lang="de-DE" smtClean="0"/>
              <a:pPr/>
              <a:t>23.03.2017</a:t>
            </a:fld>
            <a:endParaRPr lang="en-GB"/>
          </a:p>
        </p:txBody>
      </p:sp>
      <p:sp>
        <p:nvSpPr>
          <p:cNvPr id="4" name="Folienbildplatzhalter 3"/>
          <p:cNvSpPr>
            <a:spLocks noGrp="1" noRot="1" noChangeAspect="1"/>
          </p:cNvSpPr>
          <p:nvPr>
            <p:ph type="sldImg" idx="2"/>
          </p:nvPr>
        </p:nvSpPr>
        <p:spPr>
          <a:xfrm>
            <a:off x="69850" y="749300"/>
            <a:ext cx="6654800" cy="37433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41545"/>
            <a:ext cx="5435600" cy="449199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81358"/>
            <a:ext cx="2944283" cy="49911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81358"/>
            <a:ext cx="2944283" cy="499110"/>
          </a:xfrm>
          <a:prstGeom prst="rect">
            <a:avLst/>
          </a:prstGeom>
        </p:spPr>
        <p:txBody>
          <a:bodyPr vert="horz" lIns="91440" tIns="45720" rIns="91440" bIns="45720" rtlCol="0" anchor="b"/>
          <a:lstStyle>
            <a:lvl1pPr algn="r">
              <a:defRPr sz="1200"/>
            </a:lvl1pPr>
          </a:lstStyle>
          <a:p>
            <a:fld id="{C41A2DF2-E317-4A31-9A2F-C2BC55A8925E}" type="slidenum">
              <a:rPr lang="de-DE" smtClean="0"/>
              <a:pPr/>
              <a:t>‹Nr.›</a:t>
            </a:fld>
            <a:endParaRPr lang="en-GB"/>
          </a:p>
        </p:txBody>
      </p:sp>
    </p:spTree>
    <p:extLst>
      <p:ext uri="{BB962C8B-B14F-4D97-AF65-F5344CB8AC3E}">
        <p14:creationId xmlns:p14="http://schemas.microsoft.com/office/powerpoint/2010/main" val="106233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19</a:t>
            </a:fld>
            <a:endParaRPr lang="en-GB"/>
          </a:p>
        </p:txBody>
      </p:sp>
    </p:spTree>
    <p:extLst>
      <p:ext uri="{BB962C8B-B14F-4D97-AF65-F5344CB8AC3E}">
        <p14:creationId xmlns:p14="http://schemas.microsoft.com/office/powerpoint/2010/main" val="2596972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95779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965140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292601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32420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4109650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314046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967223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384530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3664632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367186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21</a:t>
            </a:fld>
            <a:endParaRPr lang="en-GB"/>
          </a:p>
        </p:txBody>
      </p:sp>
    </p:spTree>
    <p:extLst>
      <p:ext uri="{BB962C8B-B14F-4D97-AF65-F5344CB8AC3E}">
        <p14:creationId xmlns:p14="http://schemas.microsoft.com/office/powerpoint/2010/main" val="1976096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1739658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1569913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3531554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1245234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80</a:t>
            </a:fld>
            <a:endParaRPr lang="en-GB">
              <a:solidFill>
                <a:prstClr val="black"/>
              </a:solidFill>
            </a:endParaRPr>
          </a:p>
        </p:txBody>
      </p:sp>
    </p:spTree>
    <p:extLst>
      <p:ext uri="{BB962C8B-B14F-4D97-AF65-F5344CB8AC3E}">
        <p14:creationId xmlns:p14="http://schemas.microsoft.com/office/powerpoint/2010/main" val="2730052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81</a:t>
            </a:fld>
            <a:endParaRPr lang="en-GB">
              <a:solidFill>
                <a:prstClr val="black"/>
              </a:solidFill>
            </a:endParaRPr>
          </a:p>
        </p:txBody>
      </p:sp>
    </p:spTree>
    <p:extLst>
      <p:ext uri="{BB962C8B-B14F-4D97-AF65-F5344CB8AC3E}">
        <p14:creationId xmlns:p14="http://schemas.microsoft.com/office/powerpoint/2010/main" val="2939044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82</a:t>
            </a:fld>
            <a:endParaRPr lang="en-GB">
              <a:solidFill>
                <a:prstClr val="black"/>
              </a:solidFill>
            </a:endParaRPr>
          </a:p>
        </p:txBody>
      </p:sp>
    </p:spTree>
    <p:extLst>
      <p:ext uri="{BB962C8B-B14F-4D97-AF65-F5344CB8AC3E}">
        <p14:creationId xmlns:p14="http://schemas.microsoft.com/office/powerpoint/2010/main" val="2172391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83</a:t>
            </a:fld>
            <a:endParaRPr lang="en-GB">
              <a:solidFill>
                <a:prstClr val="black"/>
              </a:solidFill>
            </a:endParaRPr>
          </a:p>
        </p:txBody>
      </p:sp>
    </p:spTree>
    <p:extLst>
      <p:ext uri="{BB962C8B-B14F-4D97-AF65-F5344CB8AC3E}">
        <p14:creationId xmlns:p14="http://schemas.microsoft.com/office/powerpoint/2010/main" val="3242663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84</a:t>
            </a:fld>
            <a:endParaRPr lang="en-GB">
              <a:solidFill>
                <a:prstClr val="black"/>
              </a:solidFill>
            </a:endParaRPr>
          </a:p>
        </p:txBody>
      </p:sp>
    </p:spTree>
    <p:extLst>
      <p:ext uri="{BB962C8B-B14F-4D97-AF65-F5344CB8AC3E}">
        <p14:creationId xmlns:p14="http://schemas.microsoft.com/office/powerpoint/2010/main" val="1640202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3577931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22</a:t>
            </a:fld>
            <a:endParaRPr lang="en-GB"/>
          </a:p>
        </p:txBody>
      </p:sp>
    </p:spTree>
    <p:extLst>
      <p:ext uri="{BB962C8B-B14F-4D97-AF65-F5344CB8AC3E}">
        <p14:creationId xmlns:p14="http://schemas.microsoft.com/office/powerpoint/2010/main" val="61000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2164882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322787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20237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70146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65225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59550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747860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4049996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0298" t="27932"/>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723892" y="270000"/>
            <a:ext cx="3824885" cy="431800"/>
          </a:xfrm>
          <a:prstGeom prst="rect">
            <a:avLst/>
          </a:prstGeom>
        </p:spPr>
        <p:txBody>
          <a:bodyPr lIns="130046" tIns="65023" rIns="130046" bIns="65023"/>
          <a:lstStyle>
            <a:lvl1pPr marL="0" indent="0" algn="r">
              <a:spcBef>
                <a:spcPts val="0"/>
              </a:spcBef>
              <a:buNone/>
              <a:defRPr kumimoji="0" lang="de-DE" sz="844"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a:t>SUBLINE</a:t>
            </a:r>
          </a:p>
        </p:txBody>
      </p:sp>
      <p:sp>
        <p:nvSpPr>
          <p:cNvPr id="14" name="Textplatzhalter 13"/>
          <p:cNvSpPr>
            <a:spLocks noGrp="1"/>
          </p:cNvSpPr>
          <p:nvPr>
            <p:ph type="body" sz="quarter" idx="12" hasCustomPrompt="1"/>
          </p:nvPr>
        </p:nvSpPr>
        <p:spPr>
          <a:xfrm>
            <a:off x="4716464" y="699542"/>
            <a:ext cx="3815977" cy="1512888"/>
          </a:xfrm>
          <a:prstGeom prst="rect">
            <a:avLst/>
          </a:prstGeom>
        </p:spPr>
        <p:txBody>
          <a:bodyPr lIns="130046" tIns="65023" rIns="130046" bIns="65023"/>
          <a:lstStyle>
            <a:lvl1pPr marL="0" indent="0" algn="r">
              <a:buNone/>
              <a:defRPr sz="1687" b="1" cap="all" baseline="0">
                <a:solidFill>
                  <a:schemeClr val="tx1"/>
                </a:solidFill>
              </a:defRPr>
            </a:lvl1pPr>
          </a:lstStyle>
          <a:p>
            <a:pPr lvl="0"/>
            <a:r>
              <a:rPr lang="de-DE" dirty="0"/>
              <a:t>HEADLINE OF PRESENTATION</a:t>
            </a:r>
          </a:p>
        </p:txBody>
      </p:sp>
    </p:spTree>
    <p:extLst>
      <p:ext uri="{BB962C8B-B14F-4D97-AF65-F5344CB8AC3E}">
        <p14:creationId xmlns:p14="http://schemas.microsoft.com/office/powerpoint/2010/main" val="2365345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1400"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
        <p:nvSpPr>
          <p:cNvPr id="9" name="Inhaltsplatzhalter 8"/>
          <p:cNvSpPr>
            <a:spLocks noGrp="1"/>
          </p:cNvSpPr>
          <p:nvPr>
            <p:ph sz="quarter" idx="14" hasCustomPrompt="1"/>
          </p:nvPr>
        </p:nvSpPr>
        <p:spPr>
          <a:xfrm>
            <a:off x="539750" y="1275610"/>
            <a:ext cx="7993063" cy="2879725"/>
          </a:xfrm>
          <a:prstGeom prst="rect">
            <a:avLst/>
          </a:prstGeom>
        </p:spPr>
        <p:txBody>
          <a:bodyPr lIns="91421" tIns="45711" rIns="91421" bIns="45711"/>
          <a:lstStyle>
            <a:lvl1pPr marL="184112" indent="-184112" algn="l" defTabSz="914212"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60287" indent="-177764" algn="l" defTabSz="914212" rtl="0" eaLnBrk="1" latinLnBrk="0" hangingPunct="1">
              <a:spcBef>
                <a:spcPct val="20000"/>
              </a:spcBef>
              <a:buFont typeface="Arial" pitchFamily="34" charset="0"/>
              <a:defRPr lang="de-DE" sz="1000" kern="1200" baseline="0" dirty="0" smtClean="0">
                <a:solidFill>
                  <a:schemeClr val="tx1"/>
                </a:solidFill>
                <a:latin typeface="Arial" pitchFamily="34" charset="0"/>
                <a:ea typeface="+mn-ea"/>
                <a:cs typeface="Arial" pitchFamily="34" charset="0"/>
              </a:defRPr>
            </a:lvl2pPr>
            <a:lvl3pPr marL="539639" indent="-180939" algn="l" defTabSz="914212" rtl="0" eaLnBrk="1" latinLnBrk="0" hangingPunct="1">
              <a:spcBef>
                <a:spcPct val="20000"/>
              </a:spcBef>
              <a:buFont typeface="Arial" pitchFamily="34" charset="0"/>
              <a:defRPr lang="de-DE" sz="800" kern="1200" baseline="0" dirty="0" smtClean="0">
                <a:solidFill>
                  <a:schemeClr val="tx1"/>
                </a:solidFill>
                <a:latin typeface="Arial" pitchFamily="34" charset="0"/>
                <a:ea typeface="+mn-ea"/>
                <a:cs typeface="Arial" pitchFamily="34" charset="0"/>
              </a:defRPr>
            </a:lvl3pPr>
            <a:lvl4pPr marL="717403" indent="-184112" algn="l" defTabSz="914212" rtl="0" eaLnBrk="1" latinLnBrk="0" hangingPunct="1">
              <a:spcBef>
                <a:spcPct val="20000"/>
              </a:spcBef>
              <a:buFont typeface="Arial" pitchFamily="34" charset="0"/>
              <a:defRPr lang="de-DE" sz="800" kern="1200" baseline="0" dirty="0" smtClean="0">
                <a:solidFill>
                  <a:schemeClr val="tx1"/>
                </a:solidFill>
                <a:latin typeface="Arial" pitchFamily="34" charset="0"/>
                <a:ea typeface="+mn-ea"/>
                <a:cs typeface="Arial" pitchFamily="34" charset="0"/>
              </a:defRPr>
            </a:lvl4pPr>
            <a:lvl5pPr marL="896754" indent="-173002" algn="l" defTabSz="914212" rtl="0" eaLnBrk="1" latinLnBrk="0" hangingPunct="1">
              <a:spcBef>
                <a:spcPct val="20000"/>
              </a:spcBef>
              <a:buFont typeface="Arial" pitchFamily="34" charset="0"/>
              <a:defRPr lang="de-DE" sz="800"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extLst>
      <p:ext uri="{BB962C8B-B14F-4D97-AF65-F5344CB8AC3E}">
        <p14:creationId xmlns:p14="http://schemas.microsoft.com/office/powerpoint/2010/main" val="184449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1400"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
        <p:nvSpPr>
          <p:cNvPr id="9" name="Inhaltsplatzhalter 8"/>
          <p:cNvSpPr>
            <a:spLocks noGrp="1"/>
          </p:cNvSpPr>
          <p:nvPr>
            <p:ph sz="quarter" idx="14" hasCustomPrompt="1"/>
          </p:nvPr>
        </p:nvSpPr>
        <p:spPr>
          <a:xfrm>
            <a:off x="539751" y="1275610"/>
            <a:ext cx="3960242" cy="2879725"/>
          </a:xfrm>
          <a:prstGeom prst="rect">
            <a:avLst/>
          </a:prstGeom>
        </p:spPr>
        <p:txBody>
          <a:bodyPr lIns="91421" tIns="45711" rIns="91421" bIns="45711"/>
          <a:lstStyle>
            <a:lvl1pPr marL="184112" indent="-184112" algn="l" defTabSz="914212"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60287" indent="-177764"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639" indent="-180939"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403" indent="-184112"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754" indent="-173002" algn="l" defTabSz="914212"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p:txBody>
      </p:sp>
      <p:sp>
        <p:nvSpPr>
          <p:cNvPr id="7" name="Inhaltsplatzhalter 8"/>
          <p:cNvSpPr>
            <a:spLocks noGrp="1"/>
          </p:cNvSpPr>
          <p:nvPr>
            <p:ph sz="quarter" idx="15" hasCustomPrompt="1"/>
          </p:nvPr>
        </p:nvSpPr>
        <p:spPr>
          <a:xfrm>
            <a:off x="4572000" y="1275610"/>
            <a:ext cx="3960242" cy="2879725"/>
          </a:xfrm>
          <a:prstGeom prst="rect">
            <a:avLst/>
          </a:prstGeom>
        </p:spPr>
        <p:txBody>
          <a:bodyPr lIns="91421" tIns="45711" rIns="91421" bIns="45711"/>
          <a:lstStyle>
            <a:lvl1pPr marL="184112" indent="-184112" algn="l" defTabSz="914212"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60287" indent="-177764"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639" indent="-180939"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403" indent="-184112"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754" indent="-173002" algn="l" defTabSz="914212"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p:txBody>
      </p:sp>
    </p:spTree>
    <p:extLst>
      <p:ext uri="{BB962C8B-B14F-4D97-AF65-F5344CB8AC3E}">
        <p14:creationId xmlns:p14="http://schemas.microsoft.com/office/powerpoint/2010/main" val="318884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64" y="3579813"/>
            <a:ext cx="4320853" cy="792162"/>
          </a:xfrm>
          <a:prstGeom prst="rect">
            <a:avLst/>
          </a:prstGeom>
        </p:spPr>
        <p:txBody>
          <a:bodyPr lIns="91421" tIns="45711" rIns="91421" bIns="45711"/>
          <a:lstStyle>
            <a:lvl1pPr>
              <a:buNone/>
              <a:defRPr sz="1700" b="1">
                <a:solidFill>
                  <a:schemeClr val="tx1"/>
                </a:solidFill>
              </a:defRPr>
            </a:lvl1pPr>
          </a:lstStyle>
          <a:p>
            <a:pPr lvl="0"/>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endParaRPr lang="de-DE" dirty="0"/>
          </a:p>
        </p:txBody>
      </p:sp>
    </p:spTree>
    <p:extLst>
      <p:ext uri="{BB962C8B-B14F-4D97-AF65-F5344CB8AC3E}">
        <p14:creationId xmlns:p14="http://schemas.microsoft.com/office/powerpoint/2010/main" val="143997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9" name="Textplatzhalter 8"/>
          <p:cNvSpPr>
            <a:spLocks noGrp="1"/>
          </p:cNvSpPr>
          <p:nvPr>
            <p:ph type="body" sz="quarter" idx="11" hasCustomPrompt="1"/>
          </p:nvPr>
        </p:nvSpPr>
        <p:spPr>
          <a:xfrm>
            <a:off x="539552" y="1272989"/>
            <a:ext cx="7992888" cy="2859087"/>
          </a:xfrm>
          <a:prstGeom prst="rect">
            <a:avLst/>
          </a:prstGeom>
        </p:spPr>
        <p:txBody>
          <a:bodyPr lIns="91421" tIns="45711" rIns="91421" bIns="45711"/>
          <a:lstStyle>
            <a:lvl1pPr marL="184112" indent="-184112">
              <a:defRPr sz="1600">
                <a:solidFill>
                  <a:schemeClr val="tx1"/>
                </a:solidFill>
                <a:latin typeface="Arial" pitchFamily="34" charset="0"/>
                <a:cs typeface="Arial" pitchFamily="34" charset="0"/>
              </a:defRPr>
            </a:lvl1pPr>
            <a:lvl2pPr marL="360287" indent="-177764">
              <a:defRPr sz="1400">
                <a:latin typeface="Arial" pitchFamily="34" charset="0"/>
                <a:cs typeface="Arial" pitchFamily="34" charset="0"/>
              </a:defRPr>
            </a:lvl2pPr>
            <a:lvl3pPr marL="539639" indent="-182525">
              <a:defRPr sz="1200">
                <a:latin typeface="Arial" pitchFamily="34" charset="0"/>
                <a:cs typeface="Arial" pitchFamily="34" charset="0"/>
              </a:defRPr>
            </a:lvl3pPr>
            <a:lvl4pPr marL="717403" indent="-176177">
              <a:defRPr sz="1200">
                <a:latin typeface="Arial" pitchFamily="34" charset="0"/>
                <a:cs typeface="Arial" pitchFamily="34" charset="0"/>
              </a:defRPr>
            </a:lvl4pPr>
            <a:lvl5pPr marL="896754" indent="-180939">
              <a:defRPr sz="1200">
                <a:latin typeface="Arial" pitchFamily="34" charset="0"/>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2000" b="1">
                <a:latin typeface="Arial" pitchFamily="34" charset="0"/>
                <a:cs typeface="Arial" pitchFamily="34" charset="0"/>
              </a:defRPr>
            </a:lvl1pPr>
          </a:lstStyle>
          <a:p>
            <a:r>
              <a:rPr lang="de-DE" dirty="0"/>
              <a:t>CLICK TO CHANGE HEADLINE</a:t>
            </a:r>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800" kern="1200" baseline="0" dirty="0" smtClean="0">
                <a:solidFill>
                  <a:srgbClr val="9C9D9D"/>
                </a:solidFill>
                <a:latin typeface="Arial" pitchFamily="34" charset="0"/>
                <a:ea typeface="+mn-ea"/>
                <a:cs typeface="Arial" pitchFamily="34" charset="0"/>
              </a:defRPr>
            </a:lvl1pPr>
          </a:lstStyle>
          <a:p>
            <a:pPr lvl="0"/>
            <a:r>
              <a:rPr lang="de-DE" dirty="0"/>
              <a:t>DRIVERS LICENSE – APPLIKATION OUTDOOR</a:t>
            </a:r>
          </a:p>
        </p:txBody>
      </p:sp>
    </p:spTree>
    <p:extLst>
      <p:ext uri="{BB962C8B-B14F-4D97-AF65-F5344CB8AC3E}">
        <p14:creationId xmlns:p14="http://schemas.microsoft.com/office/powerpoint/2010/main" val="3487790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9" name="Textplatzhalter 8"/>
          <p:cNvSpPr>
            <a:spLocks noGrp="1"/>
          </p:cNvSpPr>
          <p:nvPr>
            <p:ph type="body" sz="quarter" idx="11" hasCustomPrompt="1"/>
          </p:nvPr>
        </p:nvSpPr>
        <p:spPr>
          <a:xfrm>
            <a:off x="539552" y="1272989"/>
            <a:ext cx="7992888" cy="2859087"/>
          </a:xfrm>
          <a:prstGeom prst="rect">
            <a:avLst/>
          </a:prstGeom>
        </p:spPr>
        <p:txBody>
          <a:bodyPr lIns="91421" tIns="45711" rIns="91421" bIns="45711"/>
          <a:lstStyle>
            <a:lvl1pPr marL="184112" indent="-184112">
              <a:defRPr sz="1600">
                <a:solidFill>
                  <a:schemeClr val="tx1"/>
                </a:solidFill>
                <a:latin typeface="Arial" pitchFamily="34" charset="0"/>
                <a:cs typeface="Arial" pitchFamily="34" charset="0"/>
              </a:defRPr>
            </a:lvl1pPr>
            <a:lvl2pPr marL="360287" indent="-177764">
              <a:defRPr sz="1400">
                <a:latin typeface="Arial" pitchFamily="34" charset="0"/>
                <a:cs typeface="Arial" pitchFamily="34" charset="0"/>
              </a:defRPr>
            </a:lvl2pPr>
            <a:lvl3pPr marL="539639" indent="-182525">
              <a:defRPr sz="1200">
                <a:latin typeface="Arial" pitchFamily="34" charset="0"/>
                <a:cs typeface="Arial" pitchFamily="34" charset="0"/>
              </a:defRPr>
            </a:lvl3pPr>
            <a:lvl4pPr marL="717403" indent="-176177">
              <a:defRPr sz="1200">
                <a:latin typeface="Arial" pitchFamily="34" charset="0"/>
                <a:cs typeface="Arial" pitchFamily="34" charset="0"/>
              </a:defRPr>
            </a:lvl4pPr>
            <a:lvl5pPr marL="896754" indent="-180939">
              <a:defRPr sz="1200">
                <a:latin typeface="Arial" pitchFamily="34" charset="0"/>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2000" b="1">
                <a:latin typeface="Arial" pitchFamily="34" charset="0"/>
                <a:cs typeface="Arial" pitchFamily="34" charset="0"/>
              </a:defRPr>
            </a:lvl1pPr>
          </a:lstStyle>
          <a:p>
            <a:r>
              <a:rPr lang="de-DE" dirty="0"/>
              <a:t>CLICK TO CHANGE HEADLINE</a:t>
            </a:r>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800" kern="1200" baseline="0" dirty="0" smtClean="0">
                <a:solidFill>
                  <a:srgbClr val="9C9D9D"/>
                </a:solidFill>
                <a:latin typeface="Arial" pitchFamily="34" charset="0"/>
                <a:ea typeface="+mn-ea"/>
                <a:cs typeface="Arial" pitchFamily="34" charset="0"/>
              </a:defRPr>
            </a:lvl1pPr>
          </a:lstStyle>
          <a:p>
            <a:pPr lvl="0"/>
            <a:r>
              <a:rPr lang="de-DE" dirty="0"/>
              <a:t>DRIVERS LICENSE – APPLIKATION OUTDOOR</a:t>
            </a:r>
          </a:p>
        </p:txBody>
      </p:sp>
    </p:spTree>
    <p:extLst>
      <p:ext uri="{BB962C8B-B14F-4D97-AF65-F5344CB8AC3E}">
        <p14:creationId xmlns:p14="http://schemas.microsoft.com/office/powerpoint/2010/main" val="113590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9" name="Textplatzhalter 8"/>
          <p:cNvSpPr>
            <a:spLocks noGrp="1"/>
          </p:cNvSpPr>
          <p:nvPr>
            <p:ph type="body" sz="quarter" idx="11" hasCustomPrompt="1"/>
          </p:nvPr>
        </p:nvSpPr>
        <p:spPr>
          <a:xfrm>
            <a:off x="539552" y="1272989"/>
            <a:ext cx="7992888" cy="2859087"/>
          </a:xfrm>
          <a:prstGeom prst="rect">
            <a:avLst/>
          </a:prstGeom>
        </p:spPr>
        <p:txBody>
          <a:bodyPr lIns="91421" tIns="45711" rIns="91421" bIns="45711"/>
          <a:lstStyle>
            <a:lvl1pPr marL="184112" indent="-184112">
              <a:defRPr sz="1600">
                <a:solidFill>
                  <a:schemeClr val="tx1"/>
                </a:solidFill>
                <a:latin typeface="Arial" pitchFamily="34" charset="0"/>
                <a:cs typeface="Arial" pitchFamily="34" charset="0"/>
              </a:defRPr>
            </a:lvl1pPr>
            <a:lvl2pPr marL="360287" indent="-177764">
              <a:defRPr sz="1400">
                <a:latin typeface="Arial" pitchFamily="34" charset="0"/>
                <a:cs typeface="Arial" pitchFamily="34" charset="0"/>
              </a:defRPr>
            </a:lvl2pPr>
            <a:lvl3pPr marL="539639" indent="-182525">
              <a:defRPr sz="1200">
                <a:latin typeface="Arial" pitchFamily="34" charset="0"/>
                <a:cs typeface="Arial" pitchFamily="34" charset="0"/>
              </a:defRPr>
            </a:lvl3pPr>
            <a:lvl4pPr marL="717403" indent="-176177">
              <a:defRPr sz="1200">
                <a:latin typeface="Arial" pitchFamily="34" charset="0"/>
                <a:cs typeface="Arial" pitchFamily="34" charset="0"/>
              </a:defRPr>
            </a:lvl4pPr>
            <a:lvl5pPr marL="896754" indent="-180939">
              <a:defRPr sz="1200">
                <a:latin typeface="Arial" pitchFamily="34" charset="0"/>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2000" b="1">
                <a:latin typeface="Arial" pitchFamily="34" charset="0"/>
                <a:cs typeface="Arial" pitchFamily="34" charset="0"/>
              </a:defRPr>
            </a:lvl1pPr>
          </a:lstStyle>
          <a:p>
            <a:r>
              <a:rPr lang="de-DE" dirty="0"/>
              <a:t>CLICK TO CHANGE HEADLINE</a:t>
            </a:r>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800" kern="1200" baseline="0" dirty="0" smtClean="0">
                <a:solidFill>
                  <a:srgbClr val="9C9D9D"/>
                </a:solidFill>
                <a:latin typeface="Arial" pitchFamily="34" charset="0"/>
                <a:ea typeface="+mn-ea"/>
                <a:cs typeface="Arial" pitchFamily="34" charset="0"/>
              </a:defRPr>
            </a:lvl1pPr>
          </a:lstStyle>
          <a:p>
            <a:pPr lvl="0"/>
            <a:r>
              <a:rPr lang="de-DE" dirty="0"/>
              <a:t>CHAPTER HEADLINE</a:t>
            </a:r>
          </a:p>
        </p:txBody>
      </p:sp>
    </p:spTree>
    <p:extLst>
      <p:ext uri="{BB962C8B-B14F-4D97-AF65-F5344CB8AC3E}">
        <p14:creationId xmlns:p14="http://schemas.microsoft.com/office/powerpoint/2010/main" val="1181797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723892" y="270000"/>
            <a:ext cx="3824885" cy="431800"/>
          </a:xfrm>
          <a:prstGeom prst="rect">
            <a:avLst/>
          </a:prstGeom>
        </p:spPr>
        <p:txBody>
          <a:bodyPr lIns="91421" tIns="45711" rIns="91421" bIns="45711"/>
          <a:lstStyle>
            <a:lvl1pPr marL="0" indent="0" algn="r">
              <a:spcBef>
                <a:spcPts val="0"/>
              </a:spcBef>
              <a:buNone/>
              <a:defRPr kumimoji="0" lang="de-DE" sz="8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a:t>SUBLINE</a:t>
            </a:r>
          </a:p>
        </p:txBody>
      </p:sp>
      <p:sp>
        <p:nvSpPr>
          <p:cNvPr id="14" name="Textplatzhalter 13"/>
          <p:cNvSpPr>
            <a:spLocks noGrp="1"/>
          </p:cNvSpPr>
          <p:nvPr>
            <p:ph type="body" sz="quarter" idx="12" hasCustomPrompt="1"/>
          </p:nvPr>
        </p:nvSpPr>
        <p:spPr>
          <a:xfrm>
            <a:off x="4716467" y="699542"/>
            <a:ext cx="3815977" cy="1512888"/>
          </a:xfrm>
          <a:prstGeom prst="rect">
            <a:avLst/>
          </a:prstGeom>
        </p:spPr>
        <p:txBody>
          <a:bodyPr lIns="91421" tIns="45711" rIns="91421" bIns="45711"/>
          <a:lstStyle>
            <a:lvl1pPr marL="0" indent="0" algn="r">
              <a:buNone/>
              <a:defRPr sz="1700" b="1" cap="all" baseline="0">
                <a:solidFill>
                  <a:schemeClr val="tx1"/>
                </a:solidFill>
              </a:defRPr>
            </a:lvl1pPr>
          </a:lstStyle>
          <a:p>
            <a:pPr lvl="0"/>
            <a:r>
              <a:rPr lang="de-DE" dirty="0"/>
              <a:t>HEADLINE OF PRESENTATION</a:t>
            </a:r>
          </a:p>
        </p:txBody>
      </p:sp>
    </p:spTree>
    <p:extLst>
      <p:ext uri="{BB962C8B-B14F-4D97-AF65-F5344CB8AC3E}">
        <p14:creationId xmlns:p14="http://schemas.microsoft.com/office/powerpoint/2010/main" val="2035070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9" name="Textplatzhalter 8"/>
          <p:cNvSpPr>
            <a:spLocks noGrp="1"/>
          </p:cNvSpPr>
          <p:nvPr>
            <p:ph type="body" sz="quarter" idx="11" hasCustomPrompt="1"/>
          </p:nvPr>
        </p:nvSpPr>
        <p:spPr>
          <a:xfrm>
            <a:off x="539552" y="1272989"/>
            <a:ext cx="7992888" cy="2859087"/>
          </a:xfrm>
          <a:prstGeom prst="rect">
            <a:avLst/>
          </a:prstGeom>
        </p:spPr>
        <p:txBody>
          <a:bodyPr lIns="91421" tIns="45711" rIns="91421" bIns="45711"/>
          <a:lstStyle>
            <a:lvl1pPr marL="184112" indent="-184112">
              <a:defRPr sz="1100">
                <a:solidFill>
                  <a:schemeClr val="tx1"/>
                </a:solidFill>
                <a:latin typeface="Arial" pitchFamily="34" charset="0"/>
                <a:cs typeface="Arial" pitchFamily="34" charset="0"/>
              </a:defRPr>
            </a:lvl1pPr>
            <a:lvl2pPr marL="360287" indent="-177764">
              <a:defRPr sz="1000">
                <a:latin typeface="Arial" pitchFamily="34" charset="0"/>
                <a:cs typeface="Arial" pitchFamily="34" charset="0"/>
              </a:defRPr>
            </a:lvl2pPr>
            <a:lvl3pPr marL="539639" indent="-182525">
              <a:defRPr sz="800">
                <a:latin typeface="Arial" pitchFamily="34" charset="0"/>
                <a:cs typeface="Arial" pitchFamily="34" charset="0"/>
              </a:defRPr>
            </a:lvl3pPr>
            <a:lvl4pPr marL="717403" indent="-176177">
              <a:defRPr sz="800">
                <a:latin typeface="Arial" pitchFamily="34" charset="0"/>
                <a:cs typeface="Arial" pitchFamily="34" charset="0"/>
              </a:defRPr>
            </a:lvl4pPr>
            <a:lvl5pPr marL="896754" indent="-180939">
              <a:defRPr sz="800">
                <a:latin typeface="Arial" pitchFamily="34" charset="0"/>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1400" b="1" cap="all" baseline="0">
                <a:latin typeface="Arial" pitchFamily="34" charset="0"/>
                <a:cs typeface="Arial" pitchFamily="34" charset="0"/>
              </a:defRPr>
            </a:lvl1pPr>
          </a:lstStyle>
          <a:p>
            <a:r>
              <a:rPr lang="de-DE" dirty="0"/>
              <a:t>CLICK TO CHANGE HEADLINE</a:t>
            </a:r>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a:t>CHAPTER HEADLINE</a:t>
            </a:r>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421" tIns="45711" rIns="91421" bIns="45711"/>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a:t>author</a:t>
            </a:r>
            <a:endParaRPr lang="de-DE" dirty="0"/>
          </a:p>
        </p:txBody>
      </p:sp>
    </p:spTree>
    <p:extLst>
      <p:ext uri="{BB962C8B-B14F-4D97-AF65-F5344CB8AC3E}">
        <p14:creationId xmlns:p14="http://schemas.microsoft.com/office/powerpoint/2010/main" val="2697977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8" name="Diagrammplatzhalter 7"/>
          <p:cNvSpPr>
            <a:spLocks noGrp="1"/>
          </p:cNvSpPr>
          <p:nvPr>
            <p:ph type="chart" sz="quarter" idx="12"/>
          </p:nvPr>
        </p:nvSpPr>
        <p:spPr>
          <a:xfrm>
            <a:off x="539552" y="1276205"/>
            <a:ext cx="7993063" cy="2879725"/>
          </a:xfrm>
          <a:prstGeom prst="rect">
            <a:avLst/>
          </a:prstGeom>
        </p:spPr>
        <p:txBody>
          <a:bodyPr lIns="91421" tIns="45711" rIns="91421" bIns="45711"/>
          <a:lstStyle>
            <a:lvl1pPr marL="184112" indent="-160306">
              <a:defRPr sz="1100">
                <a:solidFill>
                  <a:schemeClr val="tx1"/>
                </a:solidFill>
              </a:defRPr>
            </a:lvl1pPr>
          </a:lstStyle>
          <a:p>
            <a:r>
              <a:rPr lang="de-DE" dirty="0"/>
              <a:t>Diagramm	</a:t>
            </a:r>
          </a:p>
        </p:txBody>
      </p:sp>
      <p:sp>
        <p:nvSpPr>
          <p:cNvPr id="11"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1400"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
        <p:nvSpPr>
          <p:cNvPr id="13" name="Textplatzhalter 11"/>
          <p:cNvSpPr>
            <a:spLocks noGrp="1"/>
          </p:cNvSpPr>
          <p:nvPr>
            <p:ph type="body" sz="quarter" idx="14" hasCustomPrompt="1"/>
          </p:nvPr>
        </p:nvSpPr>
        <p:spPr>
          <a:xfrm>
            <a:off x="1331640" y="4876006"/>
            <a:ext cx="2520280" cy="236314"/>
          </a:xfrm>
          <a:prstGeom prst="rect">
            <a:avLst/>
          </a:prstGeom>
        </p:spPr>
        <p:txBody>
          <a:bodyPr lIns="91421" tIns="45711" rIns="91421" bIns="45711"/>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a:t>author</a:t>
            </a:r>
            <a:endParaRPr lang="de-DE" dirty="0"/>
          </a:p>
        </p:txBody>
      </p:sp>
    </p:spTree>
    <p:extLst>
      <p:ext uri="{BB962C8B-B14F-4D97-AF65-F5344CB8AC3E}">
        <p14:creationId xmlns:p14="http://schemas.microsoft.com/office/powerpoint/2010/main" val="174241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1400"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
        <p:nvSpPr>
          <p:cNvPr id="9" name="Inhaltsplatzhalter 8"/>
          <p:cNvSpPr>
            <a:spLocks noGrp="1"/>
          </p:cNvSpPr>
          <p:nvPr>
            <p:ph sz="quarter" idx="14" hasCustomPrompt="1"/>
          </p:nvPr>
        </p:nvSpPr>
        <p:spPr>
          <a:xfrm>
            <a:off x="539750" y="1275610"/>
            <a:ext cx="7993063" cy="2879725"/>
          </a:xfrm>
          <a:prstGeom prst="rect">
            <a:avLst/>
          </a:prstGeom>
        </p:spPr>
        <p:txBody>
          <a:bodyPr lIns="91421" tIns="45711" rIns="91421" bIns="45711"/>
          <a:lstStyle>
            <a:lvl1pPr marL="184112" indent="-184112" algn="l" defTabSz="914212"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60287" indent="-177764" algn="l" defTabSz="914212" rtl="0" eaLnBrk="1" latinLnBrk="0" hangingPunct="1">
              <a:spcBef>
                <a:spcPct val="20000"/>
              </a:spcBef>
              <a:buFont typeface="Arial" pitchFamily="34" charset="0"/>
              <a:defRPr lang="de-DE" sz="1000" kern="1200" baseline="0" dirty="0" smtClean="0">
                <a:solidFill>
                  <a:schemeClr val="tx1"/>
                </a:solidFill>
                <a:latin typeface="Arial" pitchFamily="34" charset="0"/>
                <a:ea typeface="+mn-ea"/>
                <a:cs typeface="Arial" pitchFamily="34" charset="0"/>
              </a:defRPr>
            </a:lvl2pPr>
            <a:lvl3pPr marL="539639" indent="-180939" algn="l" defTabSz="914212" rtl="0" eaLnBrk="1" latinLnBrk="0" hangingPunct="1">
              <a:spcBef>
                <a:spcPct val="20000"/>
              </a:spcBef>
              <a:buFont typeface="Arial" pitchFamily="34" charset="0"/>
              <a:defRPr lang="de-DE" sz="800" kern="1200" baseline="0" dirty="0" smtClean="0">
                <a:solidFill>
                  <a:schemeClr val="tx1"/>
                </a:solidFill>
                <a:latin typeface="Arial" pitchFamily="34" charset="0"/>
                <a:ea typeface="+mn-ea"/>
                <a:cs typeface="Arial" pitchFamily="34" charset="0"/>
              </a:defRPr>
            </a:lvl3pPr>
            <a:lvl4pPr marL="717403" indent="-184112" algn="l" defTabSz="914212" rtl="0" eaLnBrk="1" latinLnBrk="0" hangingPunct="1">
              <a:spcBef>
                <a:spcPct val="20000"/>
              </a:spcBef>
              <a:buFont typeface="Arial" pitchFamily="34" charset="0"/>
              <a:defRPr lang="de-DE" sz="800" kern="1200" baseline="0" dirty="0" smtClean="0">
                <a:solidFill>
                  <a:schemeClr val="tx1"/>
                </a:solidFill>
                <a:latin typeface="Arial" pitchFamily="34" charset="0"/>
                <a:ea typeface="+mn-ea"/>
                <a:cs typeface="Arial" pitchFamily="34" charset="0"/>
              </a:defRPr>
            </a:lvl4pPr>
            <a:lvl5pPr marL="896754" indent="-173002" algn="l" defTabSz="914212" rtl="0" eaLnBrk="1" latinLnBrk="0" hangingPunct="1">
              <a:spcBef>
                <a:spcPct val="20000"/>
              </a:spcBef>
              <a:buFont typeface="Arial" pitchFamily="34" charset="0"/>
              <a:defRPr lang="de-DE" sz="800"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3" name="Textplatzhalter 11"/>
          <p:cNvSpPr>
            <a:spLocks noGrp="1"/>
          </p:cNvSpPr>
          <p:nvPr>
            <p:ph type="body" sz="quarter" idx="15" hasCustomPrompt="1"/>
          </p:nvPr>
        </p:nvSpPr>
        <p:spPr>
          <a:xfrm>
            <a:off x="1331640" y="4876006"/>
            <a:ext cx="2520280" cy="236314"/>
          </a:xfrm>
          <a:prstGeom prst="rect">
            <a:avLst/>
          </a:prstGeom>
        </p:spPr>
        <p:txBody>
          <a:bodyPr lIns="91421" tIns="45711" rIns="91421" bIns="45711"/>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a:t>author</a:t>
            </a:r>
            <a:endParaRPr lang="de-DE" dirty="0"/>
          </a:p>
        </p:txBody>
      </p:sp>
    </p:spTree>
    <p:extLst>
      <p:ext uri="{BB962C8B-B14F-4D97-AF65-F5344CB8AC3E}">
        <p14:creationId xmlns:p14="http://schemas.microsoft.com/office/powerpoint/2010/main" val="152780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373626"/>
          </a:xfrm>
          <a:prstGeom prst="rect">
            <a:avLst/>
          </a:prstGeom>
          <a:noFill/>
        </p:spPr>
        <p:txBody>
          <a:bodyPr wrap="square" lIns="91439" tIns="45719" rIns="91439" bIns="45719" rtlCol="0">
            <a:spAutoFit/>
          </a:bodyPr>
          <a:lstStyle/>
          <a:p>
            <a:pPr defTabSz="914353"/>
            <a:endParaRPr lang="de-DE" sz="1828">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130046" tIns="65023" rIns="130046" bIns="65023"/>
          <a:lstStyle>
            <a:lvl1pPr marL="184140" indent="-184140">
              <a:defRPr sz="1125">
                <a:solidFill>
                  <a:schemeClr val="tx1"/>
                </a:solidFill>
                <a:latin typeface="Arial" pitchFamily="34" charset="0"/>
                <a:cs typeface="Arial" pitchFamily="34" charset="0"/>
              </a:defRPr>
            </a:lvl1pPr>
            <a:lvl2pPr marL="360344" indent="-177791">
              <a:defRPr sz="984">
                <a:latin typeface="Arial" pitchFamily="34" charset="0"/>
                <a:cs typeface="Arial" pitchFamily="34" charset="0"/>
              </a:defRPr>
            </a:lvl2pPr>
            <a:lvl3pPr marL="539722" indent="-182554">
              <a:defRPr sz="844">
                <a:latin typeface="Arial" pitchFamily="34" charset="0"/>
                <a:cs typeface="Arial" pitchFamily="34" charset="0"/>
              </a:defRPr>
            </a:lvl3pPr>
            <a:lvl4pPr marL="717514" indent="-176204">
              <a:defRPr sz="844">
                <a:latin typeface="Arial" pitchFamily="34" charset="0"/>
                <a:cs typeface="Arial" pitchFamily="34" charset="0"/>
              </a:defRPr>
            </a:lvl4pPr>
            <a:lvl5pPr marL="896892" indent="-180966">
              <a:defRPr sz="844">
                <a:latin typeface="Arial" pitchFamily="34" charset="0"/>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dirty="0"/>
              <a:t>CLICK TO CHANGE HEADLINE</a:t>
            </a:r>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dirty="0"/>
              <a:t>CHAPTER HEADLINE</a:t>
            </a:r>
          </a:p>
        </p:txBody>
      </p:sp>
    </p:spTree>
    <p:extLst>
      <p:ext uri="{BB962C8B-B14F-4D97-AF65-F5344CB8AC3E}">
        <p14:creationId xmlns:p14="http://schemas.microsoft.com/office/powerpoint/2010/main" val="4111093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1400"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
        <p:nvSpPr>
          <p:cNvPr id="9" name="Inhaltsplatzhalter 8"/>
          <p:cNvSpPr>
            <a:spLocks noGrp="1"/>
          </p:cNvSpPr>
          <p:nvPr>
            <p:ph sz="quarter" idx="14" hasCustomPrompt="1"/>
          </p:nvPr>
        </p:nvSpPr>
        <p:spPr>
          <a:xfrm>
            <a:off x="539751" y="1275610"/>
            <a:ext cx="3960242" cy="2879725"/>
          </a:xfrm>
          <a:prstGeom prst="rect">
            <a:avLst/>
          </a:prstGeom>
        </p:spPr>
        <p:txBody>
          <a:bodyPr lIns="91421" tIns="45711" rIns="91421" bIns="45711"/>
          <a:lstStyle>
            <a:lvl1pPr marL="184112" indent="-184112" algn="l" defTabSz="914212"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60287" indent="-177764"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639" indent="-180939"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403" indent="-184112"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754" indent="-173002" algn="l" defTabSz="914212"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p:txBody>
      </p:sp>
      <p:sp>
        <p:nvSpPr>
          <p:cNvPr id="7" name="Inhaltsplatzhalter 8"/>
          <p:cNvSpPr>
            <a:spLocks noGrp="1"/>
          </p:cNvSpPr>
          <p:nvPr>
            <p:ph sz="quarter" idx="15" hasCustomPrompt="1"/>
          </p:nvPr>
        </p:nvSpPr>
        <p:spPr>
          <a:xfrm>
            <a:off x="4572000" y="1275610"/>
            <a:ext cx="3960242" cy="2879725"/>
          </a:xfrm>
          <a:prstGeom prst="rect">
            <a:avLst/>
          </a:prstGeom>
        </p:spPr>
        <p:txBody>
          <a:bodyPr lIns="91421" tIns="45711" rIns="91421" bIns="45711"/>
          <a:lstStyle>
            <a:lvl1pPr marL="184112" indent="-184112" algn="l" defTabSz="914212"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60287" indent="-177764"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639" indent="-180939"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403" indent="-184112" algn="l" defTabSz="914212"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754" indent="-173002" algn="l" defTabSz="914212"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p:txBody>
      </p:sp>
      <p:sp>
        <p:nvSpPr>
          <p:cNvPr id="14" name="Textplatzhalter 11"/>
          <p:cNvSpPr>
            <a:spLocks noGrp="1"/>
          </p:cNvSpPr>
          <p:nvPr>
            <p:ph type="body" sz="quarter" idx="16" hasCustomPrompt="1"/>
          </p:nvPr>
        </p:nvSpPr>
        <p:spPr>
          <a:xfrm>
            <a:off x="1331640" y="4876006"/>
            <a:ext cx="2520280" cy="236314"/>
          </a:xfrm>
          <a:prstGeom prst="rect">
            <a:avLst/>
          </a:prstGeom>
        </p:spPr>
        <p:txBody>
          <a:bodyPr lIns="91421" tIns="45711" rIns="91421" bIns="45711"/>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a:t>author</a:t>
            </a:r>
            <a:endParaRPr lang="de-DE" dirty="0"/>
          </a:p>
        </p:txBody>
      </p:sp>
    </p:spTree>
    <p:extLst>
      <p:ext uri="{BB962C8B-B14F-4D97-AF65-F5344CB8AC3E}">
        <p14:creationId xmlns:p14="http://schemas.microsoft.com/office/powerpoint/2010/main" val="1907496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64" y="3579813"/>
            <a:ext cx="4320853" cy="792162"/>
          </a:xfrm>
          <a:prstGeom prst="rect">
            <a:avLst/>
          </a:prstGeom>
        </p:spPr>
        <p:txBody>
          <a:bodyPr lIns="91421" tIns="45711" rIns="91421" bIns="45711"/>
          <a:lstStyle>
            <a:lvl1pPr>
              <a:buNone/>
              <a:defRPr sz="1700" b="1">
                <a:solidFill>
                  <a:schemeClr val="tx1"/>
                </a:solidFill>
              </a:defRPr>
            </a:lvl1pPr>
          </a:lstStyle>
          <a:p>
            <a:pPr lvl="0"/>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endParaRPr lang="de-DE" dirty="0"/>
          </a:p>
        </p:txBody>
      </p:sp>
      <p:sp>
        <p:nvSpPr>
          <p:cNvPr id="9" name="Textplatzhalter 11"/>
          <p:cNvSpPr>
            <a:spLocks noGrp="1"/>
          </p:cNvSpPr>
          <p:nvPr>
            <p:ph type="body" sz="quarter" idx="13" hasCustomPrompt="1"/>
          </p:nvPr>
        </p:nvSpPr>
        <p:spPr>
          <a:xfrm>
            <a:off x="1331640" y="4876006"/>
            <a:ext cx="2520280" cy="236314"/>
          </a:xfrm>
          <a:prstGeom prst="rect">
            <a:avLst/>
          </a:prstGeom>
        </p:spPr>
        <p:txBody>
          <a:bodyPr lIns="91421" tIns="45711" rIns="91421" bIns="45711"/>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a:t>author</a:t>
            </a:r>
            <a:endParaRPr lang="de-DE" dirty="0"/>
          </a:p>
        </p:txBody>
      </p:sp>
    </p:spTree>
    <p:extLst>
      <p:ext uri="{BB962C8B-B14F-4D97-AF65-F5344CB8AC3E}">
        <p14:creationId xmlns:p14="http://schemas.microsoft.com/office/powerpoint/2010/main" val="3793788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9" name="Textplatzhalter 8"/>
          <p:cNvSpPr>
            <a:spLocks noGrp="1"/>
          </p:cNvSpPr>
          <p:nvPr>
            <p:ph type="body" sz="quarter" idx="11" hasCustomPrompt="1"/>
          </p:nvPr>
        </p:nvSpPr>
        <p:spPr>
          <a:xfrm>
            <a:off x="539552" y="1272989"/>
            <a:ext cx="7992888" cy="2859087"/>
          </a:xfrm>
          <a:prstGeom prst="rect">
            <a:avLst/>
          </a:prstGeom>
        </p:spPr>
        <p:txBody>
          <a:bodyPr lIns="91421" tIns="45711" rIns="91421" bIns="45711"/>
          <a:lstStyle>
            <a:lvl1pPr marL="184112" indent="-184112">
              <a:defRPr sz="1600">
                <a:solidFill>
                  <a:schemeClr val="tx1"/>
                </a:solidFill>
                <a:latin typeface="Arial" pitchFamily="34" charset="0"/>
                <a:cs typeface="Arial" pitchFamily="34" charset="0"/>
              </a:defRPr>
            </a:lvl1pPr>
            <a:lvl2pPr marL="360287" indent="-177764">
              <a:defRPr sz="1400">
                <a:latin typeface="Arial" pitchFamily="34" charset="0"/>
                <a:cs typeface="Arial" pitchFamily="34" charset="0"/>
              </a:defRPr>
            </a:lvl2pPr>
            <a:lvl3pPr marL="539639" indent="-182525">
              <a:defRPr sz="1200">
                <a:latin typeface="Arial" pitchFamily="34" charset="0"/>
                <a:cs typeface="Arial" pitchFamily="34" charset="0"/>
              </a:defRPr>
            </a:lvl3pPr>
            <a:lvl4pPr marL="717403" indent="-176177">
              <a:defRPr sz="1200">
                <a:latin typeface="Arial" pitchFamily="34" charset="0"/>
                <a:cs typeface="Arial" pitchFamily="34" charset="0"/>
              </a:defRPr>
            </a:lvl4pPr>
            <a:lvl5pPr marL="896754" indent="-180939">
              <a:defRPr sz="1200">
                <a:latin typeface="Arial" pitchFamily="34" charset="0"/>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2000" b="1">
                <a:latin typeface="Arial" pitchFamily="34" charset="0"/>
                <a:cs typeface="Arial" pitchFamily="34" charset="0"/>
              </a:defRPr>
            </a:lvl1pPr>
          </a:lstStyle>
          <a:p>
            <a:r>
              <a:rPr lang="de-DE" dirty="0"/>
              <a:t>CLICK TO CHANGE HEADLINE</a:t>
            </a:r>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800" kern="1200" baseline="0" dirty="0" smtClean="0">
                <a:solidFill>
                  <a:srgbClr val="9C9D9D"/>
                </a:solidFill>
                <a:latin typeface="Arial" pitchFamily="34" charset="0"/>
                <a:ea typeface="+mn-ea"/>
                <a:cs typeface="Arial" pitchFamily="34" charset="0"/>
              </a:defRPr>
            </a:lvl1pPr>
          </a:lstStyle>
          <a:p>
            <a:pPr lvl="0"/>
            <a:r>
              <a:rPr lang="de-DE" dirty="0"/>
              <a:t>DRIVERS LICENSE – APPLIKATION OUTDOOR</a:t>
            </a:r>
          </a:p>
        </p:txBody>
      </p:sp>
    </p:spTree>
    <p:extLst>
      <p:ext uri="{BB962C8B-B14F-4D97-AF65-F5344CB8AC3E}">
        <p14:creationId xmlns:p14="http://schemas.microsoft.com/office/powerpoint/2010/main" val="2771802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9" name="Textplatzhalter 8"/>
          <p:cNvSpPr>
            <a:spLocks noGrp="1"/>
          </p:cNvSpPr>
          <p:nvPr>
            <p:ph type="body" sz="quarter" idx="11" hasCustomPrompt="1"/>
          </p:nvPr>
        </p:nvSpPr>
        <p:spPr>
          <a:xfrm>
            <a:off x="539552" y="1272989"/>
            <a:ext cx="7992888" cy="2859087"/>
          </a:xfrm>
          <a:prstGeom prst="rect">
            <a:avLst/>
          </a:prstGeom>
        </p:spPr>
        <p:txBody>
          <a:bodyPr lIns="91421" tIns="45711" rIns="91421" bIns="45711"/>
          <a:lstStyle>
            <a:lvl1pPr marL="184112" indent="-184112">
              <a:defRPr sz="1600">
                <a:solidFill>
                  <a:schemeClr val="tx1"/>
                </a:solidFill>
                <a:latin typeface="Arial" pitchFamily="34" charset="0"/>
                <a:cs typeface="Arial" pitchFamily="34" charset="0"/>
              </a:defRPr>
            </a:lvl1pPr>
            <a:lvl2pPr marL="360287" indent="-177764">
              <a:defRPr sz="1400">
                <a:latin typeface="Arial" pitchFamily="34" charset="0"/>
                <a:cs typeface="Arial" pitchFamily="34" charset="0"/>
              </a:defRPr>
            </a:lvl2pPr>
            <a:lvl3pPr marL="539639" indent="-182525">
              <a:defRPr sz="1200">
                <a:latin typeface="Arial" pitchFamily="34" charset="0"/>
                <a:cs typeface="Arial" pitchFamily="34" charset="0"/>
              </a:defRPr>
            </a:lvl3pPr>
            <a:lvl4pPr marL="717403" indent="-176177">
              <a:defRPr sz="1200">
                <a:latin typeface="Arial" pitchFamily="34" charset="0"/>
                <a:cs typeface="Arial" pitchFamily="34" charset="0"/>
              </a:defRPr>
            </a:lvl4pPr>
            <a:lvl5pPr marL="896754" indent="-180939">
              <a:defRPr sz="1200">
                <a:latin typeface="Arial" pitchFamily="34" charset="0"/>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2000" b="1">
                <a:latin typeface="Arial" pitchFamily="34" charset="0"/>
                <a:cs typeface="Arial" pitchFamily="34" charset="0"/>
              </a:defRPr>
            </a:lvl1pPr>
          </a:lstStyle>
          <a:p>
            <a:r>
              <a:rPr lang="de-DE" dirty="0"/>
              <a:t>CLICK TO CHANGE HEADLINE</a:t>
            </a:r>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800" kern="1200" baseline="0" dirty="0" smtClean="0">
                <a:solidFill>
                  <a:srgbClr val="9C9D9D"/>
                </a:solidFill>
                <a:latin typeface="Arial" pitchFamily="34" charset="0"/>
                <a:ea typeface="+mn-ea"/>
                <a:cs typeface="Arial" pitchFamily="34" charset="0"/>
              </a:defRPr>
            </a:lvl1pPr>
          </a:lstStyle>
          <a:p>
            <a:pPr lvl="0"/>
            <a:r>
              <a:rPr lang="de-DE" dirty="0"/>
              <a:t>DRIVERS LICENSE – APPLIKATION OUTDOOR</a:t>
            </a:r>
          </a:p>
        </p:txBody>
      </p:sp>
    </p:spTree>
    <p:extLst>
      <p:ext uri="{BB962C8B-B14F-4D97-AF65-F5344CB8AC3E}">
        <p14:creationId xmlns:p14="http://schemas.microsoft.com/office/powerpoint/2010/main" val="175875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373626"/>
          </a:xfrm>
          <a:prstGeom prst="rect">
            <a:avLst/>
          </a:prstGeom>
          <a:noFill/>
        </p:spPr>
        <p:txBody>
          <a:bodyPr wrap="square" lIns="91439" tIns="45719" rIns="91439" bIns="45719" rtlCol="0">
            <a:spAutoFit/>
          </a:bodyPr>
          <a:lstStyle/>
          <a:p>
            <a:pPr defTabSz="914353"/>
            <a:endParaRPr lang="de-DE" sz="1828">
              <a:solidFill>
                <a:prstClr val="black"/>
              </a:solidFill>
            </a:endParaRPr>
          </a:p>
        </p:txBody>
      </p:sp>
      <p:sp>
        <p:nvSpPr>
          <p:cNvPr id="8" name="Diagrammplatzhalter 7"/>
          <p:cNvSpPr>
            <a:spLocks noGrp="1"/>
          </p:cNvSpPr>
          <p:nvPr>
            <p:ph type="chart" sz="quarter" idx="12"/>
          </p:nvPr>
        </p:nvSpPr>
        <p:spPr>
          <a:xfrm>
            <a:off x="539552" y="1276202"/>
            <a:ext cx="7993063" cy="2879725"/>
          </a:xfrm>
          <a:prstGeom prst="rect">
            <a:avLst/>
          </a:prstGeom>
        </p:spPr>
        <p:txBody>
          <a:bodyPr lIns="130046" tIns="65023" rIns="130046" bIns="65023"/>
          <a:lstStyle>
            <a:lvl1pPr marL="184140" indent="-160330">
              <a:defRPr sz="1125">
                <a:solidFill>
                  <a:schemeClr val="tx1"/>
                </a:solidFill>
              </a:defRPr>
            </a:lvl1pPr>
          </a:lstStyle>
          <a:p>
            <a:r>
              <a:rPr lang="de-DE" dirty="0"/>
              <a:t>Diagramm	</a:t>
            </a:r>
          </a:p>
        </p:txBody>
      </p:sp>
      <p:sp>
        <p:nvSpPr>
          <p:cNvPr id="11" name="Titel 6"/>
          <p:cNvSpPr>
            <a:spLocks noGrp="1"/>
          </p:cNvSpPr>
          <p:nvPr>
            <p:ph type="title" hasCustomPrompt="1"/>
          </p:nvPr>
        </p:nvSpPr>
        <p:spPr>
          <a:xfrm>
            <a:off x="539552" y="418356"/>
            <a:ext cx="7992888" cy="857250"/>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8" y="195263"/>
            <a:ext cx="7993063" cy="215900"/>
          </a:xfrm>
          <a:prstGeom prst="rect">
            <a:avLst/>
          </a:prstGeom>
        </p:spPr>
        <p:txBody>
          <a:bodyPr lIns="130046" tIns="65023" rIns="130046" bIns="65023"/>
          <a:lstStyle>
            <a:lvl1pPr>
              <a:buNone/>
              <a:defRPr lang="de-DE" sz="562"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Tree>
    <p:extLst>
      <p:ext uri="{BB962C8B-B14F-4D97-AF65-F5344CB8AC3E}">
        <p14:creationId xmlns:p14="http://schemas.microsoft.com/office/powerpoint/2010/main" val="132924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373626"/>
          </a:xfrm>
          <a:prstGeom prst="rect">
            <a:avLst/>
          </a:prstGeom>
          <a:noFill/>
        </p:spPr>
        <p:txBody>
          <a:bodyPr wrap="square" lIns="91439" tIns="45719" rIns="91439" bIns="45719" rtlCol="0">
            <a:spAutoFit/>
          </a:bodyPr>
          <a:lstStyle/>
          <a:p>
            <a:pPr defTabSz="914353"/>
            <a:endParaRPr lang="de-DE" sz="1828">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8" y="195263"/>
            <a:ext cx="7993063" cy="215900"/>
          </a:xfrm>
          <a:prstGeom prst="rect">
            <a:avLst/>
          </a:prstGeom>
        </p:spPr>
        <p:txBody>
          <a:bodyPr lIns="130046" tIns="65023" rIns="130046" bIns="65023"/>
          <a:lstStyle>
            <a:lvl1pPr>
              <a:buNone/>
              <a:defRPr lang="de-DE" sz="562"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
        <p:nvSpPr>
          <p:cNvPr id="9" name="Inhaltsplatzhalter 8"/>
          <p:cNvSpPr>
            <a:spLocks noGrp="1"/>
          </p:cNvSpPr>
          <p:nvPr>
            <p:ph sz="quarter" idx="14" hasCustomPrompt="1"/>
          </p:nvPr>
        </p:nvSpPr>
        <p:spPr>
          <a:xfrm>
            <a:off x="539750" y="1275607"/>
            <a:ext cx="7993063" cy="2879725"/>
          </a:xfrm>
          <a:prstGeom prst="rect">
            <a:avLst/>
          </a:prstGeom>
        </p:spPr>
        <p:txBody>
          <a:bodyPr lIns="130046" tIns="65023" rIns="130046" bIns="65023"/>
          <a:lstStyle>
            <a:lvl1pPr marL="184140" indent="-184140" algn="l" defTabSz="914353"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344" indent="-177791" algn="l" defTabSz="914353" rtl="0" eaLnBrk="1" latinLnBrk="0" hangingPunct="1">
              <a:spcBef>
                <a:spcPct val="20000"/>
              </a:spcBef>
              <a:buFont typeface="Arial" pitchFamily="34" charset="0"/>
              <a:defRPr lang="de-DE" sz="984" kern="1200" baseline="0" dirty="0" smtClean="0">
                <a:solidFill>
                  <a:schemeClr val="tx1"/>
                </a:solidFill>
                <a:latin typeface="Arial" pitchFamily="34" charset="0"/>
                <a:ea typeface="+mn-ea"/>
                <a:cs typeface="Arial" pitchFamily="34" charset="0"/>
              </a:defRPr>
            </a:lvl2pPr>
            <a:lvl3pPr marL="539722" indent="-180966" algn="l" defTabSz="914353" rtl="0" eaLnBrk="1" latinLnBrk="0" hangingPunct="1">
              <a:spcBef>
                <a:spcPct val="20000"/>
              </a:spcBef>
              <a:buFont typeface="Arial" pitchFamily="34" charset="0"/>
              <a:defRPr lang="de-DE" sz="844" kern="1200" baseline="0" dirty="0" smtClean="0">
                <a:solidFill>
                  <a:schemeClr val="tx1"/>
                </a:solidFill>
                <a:latin typeface="Arial" pitchFamily="34" charset="0"/>
                <a:ea typeface="+mn-ea"/>
                <a:cs typeface="Arial" pitchFamily="34" charset="0"/>
              </a:defRPr>
            </a:lvl3pPr>
            <a:lvl4pPr marL="717514" indent="-184140" algn="l" defTabSz="914353" rtl="0" eaLnBrk="1" latinLnBrk="0" hangingPunct="1">
              <a:spcBef>
                <a:spcPct val="20000"/>
              </a:spcBef>
              <a:buFont typeface="Arial" pitchFamily="34" charset="0"/>
              <a:defRPr lang="de-DE" sz="844" kern="1200" baseline="0" dirty="0" smtClean="0">
                <a:solidFill>
                  <a:schemeClr val="tx1"/>
                </a:solidFill>
                <a:latin typeface="Arial" pitchFamily="34" charset="0"/>
                <a:ea typeface="+mn-ea"/>
                <a:cs typeface="Arial" pitchFamily="34" charset="0"/>
              </a:defRPr>
            </a:lvl4pPr>
            <a:lvl5pPr marL="896892" indent="-173029" algn="l" defTabSz="914353" rtl="0" eaLnBrk="1" latinLnBrk="0" hangingPunct="1">
              <a:spcBef>
                <a:spcPct val="20000"/>
              </a:spcBef>
              <a:buFont typeface="Arial" pitchFamily="34" charset="0"/>
              <a:defRPr lang="de-DE" sz="844"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extLst>
      <p:ext uri="{BB962C8B-B14F-4D97-AF65-F5344CB8AC3E}">
        <p14:creationId xmlns:p14="http://schemas.microsoft.com/office/powerpoint/2010/main" val="285378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1"/>
            <a:ext cx="7488832" cy="373626"/>
          </a:xfrm>
          <a:prstGeom prst="rect">
            <a:avLst/>
          </a:prstGeom>
          <a:noFill/>
        </p:spPr>
        <p:txBody>
          <a:bodyPr wrap="square" lIns="91439" tIns="45719" rIns="91439" bIns="45719" rtlCol="0">
            <a:spAutoFit/>
          </a:bodyPr>
          <a:lstStyle/>
          <a:p>
            <a:pPr defTabSz="914353"/>
            <a:endParaRPr lang="de-DE" sz="1828">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8" y="195263"/>
            <a:ext cx="7993063" cy="215900"/>
          </a:xfrm>
          <a:prstGeom prst="rect">
            <a:avLst/>
          </a:prstGeom>
        </p:spPr>
        <p:txBody>
          <a:bodyPr lIns="130046" tIns="65023" rIns="130046" bIns="65023"/>
          <a:lstStyle>
            <a:lvl1pPr>
              <a:buNone/>
              <a:defRPr lang="de-DE" sz="562"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
        <p:nvSpPr>
          <p:cNvPr id="9" name="Inhaltsplatzhalter 8"/>
          <p:cNvSpPr>
            <a:spLocks noGrp="1"/>
          </p:cNvSpPr>
          <p:nvPr>
            <p:ph sz="quarter" idx="14" hasCustomPrompt="1"/>
          </p:nvPr>
        </p:nvSpPr>
        <p:spPr>
          <a:xfrm>
            <a:off x="539751" y="1275607"/>
            <a:ext cx="3960242" cy="2879725"/>
          </a:xfrm>
          <a:prstGeom prst="rect">
            <a:avLst/>
          </a:prstGeom>
        </p:spPr>
        <p:txBody>
          <a:bodyPr lIns="130046" tIns="65023" rIns="130046" bIns="65023"/>
          <a:lstStyle>
            <a:lvl1pPr marL="184140" indent="-184140" algn="l" defTabSz="914353"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344" indent="-177791" algn="l" defTabSz="914353" rtl="0" eaLnBrk="1" latinLnBrk="0" hangingPunct="1">
              <a:spcBef>
                <a:spcPct val="20000"/>
              </a:spcBef>
              <a:buFont typeface="Arial" pitchFamily="34" charset="0"/>
              <a:defRPr lang="de-DE" sz="1195" kern="1200" baseline="0" dirty="0" smtClean="0">
                <a:solidFill>
                  <a:schemeClr val="tx1"/>
                </a:solidFill>
                <a:latin typeface="Arial" pitchFamily="34" charset="0"/>
                <a:ea typeface="+mn-ea"/>
                <a:cs typeface="Arial" pitchFamily="34" charset="0"/>
              </a:defRPr>
            </a:lvl2pPr>
            <a:lvl3pPr marL="539722" indent="-180966" algn="l" defTabSz="914353" rtl="0" eaLnBrk="1" latinLnBrk="0" hangingPunct="1">
              <a:spcBef>
                <a:spcPct val="20000"/>
              </a:spcBef>
              <a:buFont typeface="Arial" pitchFamily="34" charset="0"/>
              <a:defRPr lang="de-DE" sz="1195" kern="1200" baseline="0" dirty="0" smtClean="0">
                <a:solidFill>
                  <a:schemeClr val="tx1"/>
                </a:solidFill>
                <a:latin typeface="Arial" pitchFamily="34" charset="0"/>
                <a:ea typeface="+mn-ea"/>
                <a:cs typeface="Arial" pitchFamily="34" charset="0"/>
              </a:defRPr>
            </a:lvl3pPr>
            <a:lvl4pPr marL="717514" indent="-184140" algn="l" defTabSz="914353" rtl="0" eaLnBrk="1" latinLnBrk="0" hangingPunct="1">
              <a:spcBef>
                <a:spcPct val="20000"/>
              </a:spcBef>
              <a:buFont typeface="Arial" pitchFamily="34" charset="0"/>
              <a:defRPr lang="de-DE" sz="1195" kern="1200" baseline="0" dirty="0" smtClean="0">
                <a:solidFill>
                  <a:schemeClr val="tx1"/>
                </a:solidFill>
                <a:latin typeface="Arial" pitchFamily="34" charset="0"/>
                <a:ea typeface="+mn-ea"/>
                <a:cs typeface="Arial" pitchFamily="34" charset="0"/>
              </a:defRPr>
            </a:lvl4pPr>
            <a:lvl5pPr marL="896892" indent="-173029" algn="l" defTabSz="914353" rtl="0" eaLnBrk="1" latinLnBrk="0" hangingPunct="1">
              <a:spcBef>
                <a:spcPct val="20000"/>
              </a:spcBef>
              <a:buFont typeface="Arial" pitchFamily="34" charset="0"/>
              <a:defRPr lang="de-DE" sz="1195"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p:txBody>
      </p:sp>
      <p:sp>
        <p:nvSpPr>
          <p:cNvPr id="7" name="Inhaltsplatzhalter 8"/>
          <p:cNvSpPr>
            <a:spLocks noGrp="1"/>
          </p:cNvSpPr>
          <p:nvPr>
            <p:ph sz="quarter" idx="15" hasCustomPrompt="1"/>
          </p:nvPr>
        </p:nvSpPr>
        <p:spPr>
          <a:xfrm>
            <a:off x="4572000" y="1275607"/>
            <a:ext cx="3960242" cy="2879725"/>
          </a:xfrm>
          <a:prstGeom prst="rect">
            <a:avLst/>
          </a:prstGeom>
        </p:spPr>
        <p:txBody>
          <a:bodyPr lIns="130046" tIns="65023" rIns="130046" bIns="65023"/>
          <a:lstStyle>
            <a:lvl1pPr marL="184140" indent="-184140" algn="l" defTabSz="914353"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344" indent="-177791" algn="l" defTabSz="914353" rtl="0" eaLnBrk="1" latinLnBrk="0" hangingPunct="1">
              <a:spcBef>
                <a:spcPct val="20000"/>
              </a:spcBef>
              <a:buFont typeface="Arial" pitchFamily="34" charset="0"/>
              <a:defRPr lang="de-DE" sz="1195" kern="1200" baseline="0" dirty="0" smtClean="0">
                <a:solidFill>
                  <a:schemeClr val="tx1"/>
                </a:solidFill>
                <a:latin typeface="Arial" pitchFamily="34" charset="0"/>
                <a:ea typeface="+mn-ea"/>
                <a:cs typeface="Arial" pitchFamily="34" charset="0"/>
              </a:defRPr>
            </a:lvl2pPr>
            <a:lvl3pPr marL="539722" indent="-180966" algn="l" defTabSz="914353" rtl="0" eaLnBrk="1" latinLnBrk="0" hangingPunct="1">
              <a:spcBef>
                <a:spcPct val="20000"/>
              </a:spcBef>
              <a:buFont typeface="Arial" pitchFamily="34" charset="0"/>
              <a:defRPr lang="de-DE" sz="1195" kern="1200" baseline="0" dirty="0" smtClean="0">
                <a:solidFill>
                  <a:schemeClr val="tx1"/>
                </a:solidFill>
                <a:latin typeface="Arial" pitchFamily="34" charset="0"/>
                <a:ea typeface="+mn-ea"/>
                <a:cs typeface="Arial" pitchFamily="34" charset="0"/>
              </a:defRPr>
            </a:lvl3pPr>
            <a:lvl4pPr marL="717514" indent="-184140" algn="l" defTabSz="914353" rtl="0" eaLnBrk="1" latinLnBrk="0" hangingPunct="1">
              <a:spcBef>
                <a:spcPct val="20000"/>
              </a:spcBef>
              <a:buFont typeface="Arial" pitchFamily="34" charset="0"/>
              <a:defRPr lang="de-DE" sz="1195" kern="1200" baseline="0" dirty="0" smtClean="0">
                <a:solidFill>
                  <a:schemeClr val="tx1"/>
                </a:solidFill>
                <a:latin typeface="Arial" pitchFamily="34" charset="0"/>
                <a:ea typeface="+mn-ea"/>
                <a:cs typeface="Arial" pitchFamily="34" charset="0"/>
              </a:defRPr>
            </a:lvl4pPr>
            <a:lvl5pPr marL="896892" indent="-173029" algn="l" defTabSz="914353" rtl="0" eaLnBrk="1" latinLnBrk="0" hangingPunct="1">
              <a:spcBef>
                <a:spcPct val="20000"/>
              </a:spcBef>
              <a:buFont typeface="Arial" pitchFamily="34" charset="0"/>
              <a:defRPr lang="de-DE" sz="1195" kern="1200" baseline="0" dirty="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p:txBody>
      </p:sp>
    </p:spTree>
    <p:extLst>
      <p:ext uri="{BB962C8B-B14F-4D97-AF65-F5344CB8AC3E}">
        <p14:creationId xmlns:p14="http://schemas.microsoft.com/office/powerpoint/2010/main" val="3500308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4329" t="48970"/>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61" y="3579813"/>
            <a:ext cx="4320853" cy="792162"/>
          </a:xfrm>
          <a:prstGeom prst="rect">
            <a:avLst/>
          </a:prstGeom>
        </p:spPr>
        <p:txBody>
          <a:bodyPr lIns="130046" tIns="65023" rIns="130046" bIns="65023"/>
          <a:lstStyle>
            <a:lvl1pPr>
              <a:buNone/>
              <a:defRPr sz="1687" b="1">
                <a:solidFill>
                  <a:schemeClr val="tx1"/>
                </a:solidFill>
              </a:defRPr>
            </a:lvl1pPr>
          </a:lstStyle>
          <a:p>
            <a:pPr lvl="0"/>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endParaRPr lang="de-DE" dirty="0"/>
          </a:p>
        </p:txBody>
      </p:sp>
    </p:spTree>
    <p:extLst>
      <p:ext uri="{BB962C8B-B14F-4D97-AF65-F5344CB8AC3E}">
        <p14:creationId xmlns:p14="http://schemas.microsoft.com/office/powerpoint/2010/main" val="1017477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723892" y="270000"/>
            <a:ext cx="3824885" cy="431800"/>
          </a:xfrm>
          <a:prstGeom prst="rect">
            <a:avLst/>
          </a:prstGeom>
        </p:spPr>
        <p:txBody>
          <a:bodyPr lIns="91421" tIns="45711" rIns="91421" bIns="45711"/>
          <a:lstStyle>
            <a:lvl1pPr marL="0" indent="0" algn="r">
              <a:spcBef>
                <a:spcPts val="0"/>
              </a:spcBef>
              <a:buNone/>
              <a:defRPr kumimoji="0" lang="de-DE" sz="8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a:t>SUBLINE</a:t>
            </a:r>
          </a:p>
        </p:txBody>
      </p:sp>
      <p:sp>
        <p:nvSpPr>
          <p:cNvPr id="14" name="Textplatzhalter 13"/>
          <p:cNvSpPr>
            <a:spLocks noGrp="1"/>
          </p:cNvSpPr>
          <p:nvPr>
            <p:ph type="body" sz="quarter" idx="12" hasCustomPrompt="1"/>
          </p:nvPr>
        </p:nvSpPr>
        <p:spPr>
          <a:xfrm>
            <a:off x="4716467" y="699542"/>
            <a:ext cx="3815977" cy="1512888"/>
          </a:xfrm>
          <a:prstGeom prst="rect">
            <a:avLst/>
          </a:prstGeom>
        </p:spPr>
        <p:txBody>
          <a:bodyPr lIns="91421" tIns="45711" rIns="91421" bIns="45711"/>
          <a:lstStyle>
            <a:lvl1pPr marL="0" indent="0" algn="r">
              <a:buNone/>
              <a:defRPr sz="1700" b="1" cap="all" baseline="0">
                <a:solidFill>
                  <a:schemeClr val="tx1"/>
                </a:solidFill>
              </a:defRPr>
            </a:lvl1pPr>
          </a:lstStyle>
          <a:p>
            <a:pPr lvl="0"/>
            <a:r>
              <a:rPr lang="de-DE" dirty="0"/>
              <a:t>HEADLINE OF PRESENTATION</a:t>
            </a:r>
          </a:p>
        </p:txBody>
      </p:sp>
    </p:spTree>
    <p:extLst>
      <p:ext uri="{BB962C8B-B14F-4D97-AF65-F5344CB8AC3E}">
        <p14:creationId xmlns:p14="http://schemas.microsoft.com/office/powerpoint/2010/main" val="3829309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9" name="Textplatzhalter 8"/>
          <p:cNvSpPr>
            <a:spLocks noGrp="1"/>
          </p:cNvSpPr>
          <p:nvPr>
            <p:ph type="body" sz="quarter" idx="11" hasCustomPrompt="1"/>
          </p:nvPr>
        </p:nvSpPr>
        <p:spPr>
          <a:xfrm>
            <a:off x="539552" y="1272989"/>
            <a:ext cx="7992888" cy="2859087"/>
          </a:xfrm>
          <a:prstGeom prst="rect">
            <a:avLst/>
          </a:prstGeom>
        </p:spPr>
        <p:txBody>
          <a:bodyPr lIns="91421" tIns="45711" rIns="91421" bIns="45711"/>
          <a:lstStyle>
            <a:lvl1pPr marL="184112" indent="-184112">
              <a:defRPr sz="1100">
                <a:solidFill>
                  <a:schemeClr val="tx1"/>
                </a:solidFill>
                <a:latin typeface="Arial" pitchFamily="34" charset="0"/>
                <a:cs typeface="Arial" pitchFamily="34" charset="0"/>
              </a:defRPr>
            </a:lvl1pPr>
            <a:lvl2pPr marL="360287" indent="-177764">
              <a:defRPr sz="1000">
                <a:latin typeface="Arial" pitchFamily="34" charset="0"/>
                <a:cs typeface="Arial" pitchFamily="34" charset="0"/>
              </a:defRPr>
            </a:lvl2pPr>
            <a:lvl3pPr marL="539639" indent="-182525">
              <a:defRPr sz="800">
                <a:latin typeface="Arial" pitchFamily="34" charset="0"/>
                <a:cs typeface="Arial" pitchFamily="34" charset="0"/>
              </a:defRPr>
            </a:lvl3pPr>
            <a:lvl4pPr marL="717403" indent="-176177">
              <a:defRPr sz="800">
                <a:latin typeface="Arial" pitchFamily="34" charset="0"/>
                <a:cs typeface="Arial" pitchFamily="34" charset="0"/>
              </a:defRPr>
            </a:lvl4pPr>
            <a:lvl5pPr marL="896754" indent="-180939">
              <a:defRPr sz="800">
                <a:latin typeface="Arial" pitchFamily="34" charset="0"/>
                <a:cs typeface="Arial" pitchFamily="34" charset="0"/>
              </a:defRPr>
            </a:lvl5pPr>
          </a:lstStyle>
          <a:p>
            <a:pPr lvl="0"/>
            <a:r>
              <a:rPr lang="de-DE" dirty="0"/>
              <a:t>Click </a:t>
            </a:r>
            <a:r>
              <a:rPr lang="de-DE" dirty="0" err="1"/>
              <a:t>to</a:t>
            </a:r>
            <a:r>
              <a:rPr lang="de-DE" dirty="0"/>
              <a:t> </a:t>
            </a:r>
            <a:r>
              <a:rPr lang="de-DE" dirty="0" err="1"/>
              <a:t>change</a:t>
            </a:r>
            <a:r>
              <a:rPr lang="de-DE" dirty="0"/>
              <a:t> </a:t>
            </a:r>
            <a:r>
              <a:rPr lang="de-DE" dirty="0" err="1"/>
              <a:t>text</a:t>
            </a:r>
            <a:endParaRPr lang="de-DE" dirty="0"/>
          </a:p>
          <a:p>
            <a:pPr lvl="1"/>
            <a:r>
              <a:rPr lang="de-DE" dirty="0" err="1"/>
              <a:t>second</a:t>
            </a:r>
            <a:r>
              <a:rPr lang="de-DE" dirty="0"/>
              <a:t>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1400" b="1" cap="all" baseline="0">
                <a:latin typeface="Arial" pitchFamily="34" charset="0"/>
                <a:cs typeface="Arial" pitchFamily="34" charset="0"/>
              </a:defRPr>
            </a:lvl1pPr>
          </a:lstStyle>
          <a:p>
            <a:r>
              <a:rPr lang="de-DE" dirty="0"/>
              <a:t>CLICK TO CHANGE HEADLINE</a:t>
            </a:r>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a:t>CHAPTER HEADLINE</a:t>
            </a:r>
          </a:p>
        </p:txBody>
      </p:sp>
    </p:spTree>
    <p:extLst>
      <p:ext uri="{BB962C8B-B14F-4D97-AF65-F5344CB8AC3E}">
        <p14:creationId xmlns:p14="http://schemas.microsoft.com/office/powerpoint/2010/main" val="164621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1" tIns="45711" rIns="91421" bIns="45711" rtlCol="0">
            <a:spAutoFit/>
          </a:bodyPr>
          <a:lstStyle/>
          <a:p>
            <a:pPr defTabSz="914212"/>
            <a:endParaRPr lang="de-DE" dirty="0">
              <a:solidFill>
                <a:prstClr val="black"/>
              </a:solidFill>
            </a:endParaRPr>
          </a:p>
        </p:txBody>
      </p:sp>
      <p:sp>
        <p:nvSpPr>
          <p:cNvPr id="8" name="Diagrammplatzhalter 7"/>
          <p:cNvSpPr>
            <a:spLocks noGrp="1"/>
          </p:cNvSpPr>
          <p:nvPr>
            <p:ph type="chart" sz="quarter" idx="12"/>
          </p:nvPr>
        </p:nvSpPr>
        <p:spPr>
          <a:xfrm>
            <a:off x="539552" y="1276205"/>
            <a:ext cx="7993063" cy="2879725"/>
          </a:xfrm>
          <a:prstGeom prst="rect">
            <a:avLst/>
          </a:prstGeom>
        </p:spPr>
        <p:txBody>
          <a:bodyPr lIns="91421" tIns="45711" rIns="91421" bIns="45711"/>
          <a:lstStyle>
            <a:lvl1pPr marL="184112" indent="-160306">
              <a:defRPr sz="1100">
                <a:solidFill>
                  <a:schemeClr val="tx1"/>
                </a:solidFill>
              </a:defRPr>
            </a:lvl1pPr>
          </a:lstStyle>
          <a:p>
            <a:r>
              <a:rPr lang="de-DE" dirty="0"/>
              <a:t>Diagramm	</a:t>
            </a:r>
          </a:p>
        </p:txBody>
      </p:sp>
      <p:sp>
        <p:nvSpPr>
          <p:cNvPr id="11" name="Titel 6"/>
          <p:cNvSpPr>
            <a:spLocks noGrp="1"/>
          </p:cNvSpPr>
          <p:nvPr>
            <p:ph type="title" hasCustomPrompt="1"/>
          </p:nvPr>
        </p:nvSpPr>
        <p:spPr>
          <a:xfrm>
            <a:off x="539552" y="418356"/>
            <a:ext cx="7992888" cy="857250"/>
          </a:xfrm>
          <a:prstGeom prst="rect">
            <a:avLst/>
          </a:prstGeom>
        </p:spPr>
        <p:txBody>
          <a:bodyPr lIns="91421" tIns="45711" rIns="91421" bIns="45711"/>
          <a:lstStyle>
            <a:lvl1pPr algn="l">
              <a:defRPr sz="1400" b="1" cap="all" baseline="0">
                <a:latin typeface="Arial" pitchFamily="34" charset="0"/>
                <a:cs typeface="Arial" pitchFamily="34" charset="0"/>
              </a:defRPr>
            </a:lvl1pPr>
          </a:lstStyle>
          <a:p>
            <a:r>
              <a:rPr lang="de-DE" dirty="0"/>
              <a:t>CLICK TO CHANGE HEADLINE</a:t>
            </a:r>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21" tIns="45711" rIns="91421" bIns="45711"/>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a:t>CHAPTER HEADLINE</a:t>
            </a:r>
          </a:p>
        </p:txBody>
      </p:sp>
    </p:spTree>
    <p:extLst>
      <p:ext uri="{BB962C8B-B14F-4D97-AF65-F5344CB8AC3E}">
        <p14:creationId xmlns:p14="http://schemas.microsoft.com/office/powerpoint/2010/main" val="312330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jpe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3.jpe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4780831"/>
            <a:ext cx="9144000" cy="362736"/>
          </a:xfrm>
          <a:prstGeom prst="rect">
            <a:avLst/>
          </a:prstGeom>
          <a:solidFill>
            <a:srgbClr val="C4C4C4"/>
          </a:solidFill>
          <a:ln>
            <a:noFill/>
          </a:ln>
          <a:extLst/>
        </p:spPr>
        <p:txBody>
          <a:bodyPr vert="horz" wrap="square" lIns="91439" tIns="45719" rIns="91439" bIns="45719" numCol="1" anchor="t" anchorCtr="0" compatLnSpc="1">
            <a:prstTxWarp prst="textNoShape">
              <a:avLst/>
            </a:prstTxWarp>
          </a:bodyPr>
          <a:lstStyle/>
          <a:p>
            <a:pPr defTabSz="914353"/>
            <a:endParaRPr lang="de-DE" sz="1828">
              <a:solidFill>
                <a:prstClr val="black"/>
              </a:solidFill>
            </a:endParaRPr>
          </a:p>
        </p:txBody>
      </p:sp>
      <p:pic>
        <p:nvPicPr>
          <p:cNvPr id="1026" name="Picture 2" descr="C:\Users\awagner\AppData\Local\Microsoft\Windows\Temporary Internet Files\Content.Outlook\SWN8Z4MB\ppt_neu.jpg"/>
          <p:cNvPicPr>
            <a:picLocks noChangeAspect="1" noChangeArrowheads="1"/>
          </p:cNvPicPr>
          <p:nvPr userDrawn="1"/>
        </p:nvPicPr>
        <p:blipFill>
          <a:blip r:embed="rId8" cstate="print"/>
          <a:srcRect/>
          <a:stretch>
            <a:fillRect/>
          </a:stretch>
        </p:blipFill>
        <p:spPr bwMode="auto">
          <a:xfrm>
            <a:off x="6798630" y="4784128"/>
            <a:ext cx="1722559" cy="359438"/>
          </a:xfrm>
          <a:prstGeom prst="rect">
            <a:avLst/>
          </a:prstGeom>
          <a:noFill/>
        </p:spPr>
      </p:pic>
    </p:spTree>
    <p:extLst>
      <p:ext uri="{BB962C8B-B14F-4D97-AF65-F5344CB8AC3E}">
        <p14:creationId xmlns:p14="http://schemas.microsoft.com/office/powerpoint/2010/main" val="38754148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ctr" defTabSz="914353" rtl="0" eaLnBrk="1" latinLnBrk="0" hangingPunct="1">
        <a:spcBef>
          <a:spcPct val="0"/>
        </a:spcBef>
        <a:buNone/>
        <a:defRPr sz="443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lang="en-GB" sz="703" kern="1200" baseline="0" dirty="0" smtClean="0">
          <a:solidFill>
            <a:srgbClr val="9C9D9D"/>
          </a:solidFill>
          <a:latin typeface="Arial" pitchFamily="34" charset="0"/>
          <a:ea typeface="+mn-ea"/>
          <a:cs typeface="Arial" pitchFamily="34" charset="0"/>
        </a:defRPr>
      </a:lvl1pPr>
      <a:lvl2pPr marL="742912" indent="-285736" algn="l" defTabSz="914353" rtl="0" eaLnBrk="1" latinLnBrk="0" hangingPunct="1">
        <a:spcBef>
          <a:spcPct val="20000"/>
        </a:spcBef>
        <a:buFont typeface="Arial" pitchFamily="34" charset="0"/>
        <a:buChar char="–"/>
        <a:defRPr sz="2812"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391"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9pPr>
    </p:bodyStyle>
    <p:otherStyle>
      <a:defPPr>
        <a:defRPr lang="de-DE"/>
      </a:defPPr>
      <a:lvl1pPr marL="0" algn="l" defTabSz="914353" rtl="0" eaLnBrk="1" latinLnBrk="0" hangingPunct="1">
        <a:defRPr sz="1828" kern="1200">
          <a:solidFill>
            <a:schemeClr val="tx1"/>
          </a:solidFill>
          <a:latin typeface="+mn-lt"/>
          <a:ea typeface="+mn-ea"/>
          <a:cs typeface="+mn-cs"/>
        </a:defRPr>
      </a:lvl1pPr>
      <a:lvl2pPr marL="457177" algn="l" defTabSz="914353" rtl="0" eaLnBrk="1" latinLnBrk="0" hangingPunct="1">
        <a:defRPr sz="1828" kern="1200">
          <a:solidFill>
            <a:schemeClr val="tx1"/>
          </a:solidFill>
          <a:latin typeface="+mn-lt"/>
          <a:ea typeface="+mn-ea"/>
          <a:cs typeface="+mn-cs"/>
        </a:defRPr>
      </a:lvl2pPr>
      <a:lvl3pPr marL="914353" algn="l" defTabSz="914353" rtl="0" eaLnBrk="1" latinLnBrk="0" hangingPunct="1">
        <a:defRPr sz="1828" kern="1200">
          <a:solidFill>
            <a:schemeClr val="tx1"/>
          </a:solidFill>
          <a:latin typeface="+mn-lt"/>
          <a:ea typeface="+mn-ea"/>
          <a:cs typeface="+mn-cs"/>
        </a:defRPr>
      </a:lvl3pPr>
      <a:lvl4pPr marL="1371530" algn="l" defTabSz="914353" rtl="0" eaLnBrk="1" latinLnBrk="0" hangingPunct="1">
        <a:defRPr sz="1828" kern="1200">
          <a:solidFill>
            <a:schemeClr val="tx1"/>
          </a:solidFill>
          <a:latin typeface="+mn-lt"/>
          <a:ea typeface="+mn-ea"/>
          <a:cs typeface="+mn-cs"/>
        </a:defRPr>
      </a:lvl4pPr>
      <a:lvl5pPr marL="1828706" algn="l" defTabSz="914353" rtl="0" eaLnBrk="1" latinLnBrk="0" hangingPunct="1">
        <a:defRPr sz="1828" kern="1200">
          <a:solidFill>
            <a:schemeClr val="tx1"/>
          </a:solidFill>
          <a:latin typeface="+mn-lt"/>
          <a:ea typeface="+mn-ea"/>
          <a:cs typeface="+mn-cs"/>
        </a:defRPr>
      </a:lvl5pPr>
      <a:lvl6pPr marL="2285883" algn="l" defTabSz="914353" rtl="0" eaLnBrk="1" latinLnBrk="0" hangingPunct="1">
        <a:defRPr sz="1828" kern="1200">
          <a:solidFill>
            <a:schemeClr val="tx1"/>
          </a:solidFill>
          <a:latin typeface="+mn-lt"/>
          <a:ea typeface="+mn-ea"/>
          <a:cs typeface="+mn-cs"/>
        </a:defRPr>
      </a:lvl6pPr>
      <a:lvl7pPr marL="2743060" algn="l" defTabSz="914353" rtl="0" eaLnBrk="1" latinLnBrk="0" hangingPunct="1">
        <a:defRPr sz="1828" kern="1200">
          <a:solidFill>
            <a:schemeClr val="tx1"/>
          </a:solidFill>
          <a:latin typeface="+mn-lt"/>
          <a:ea typeface="+mn-ea"/>
          <a:cs typeface="+mn-cs"/>
        </a:defRPr>
      </a:lvl7pPr>
      <a:lvl8pPr marL="3200236" algn="l" defTabSz="914353" rtl="0" eaLnBrk="1" latinLnBrk="0" hangingPunct="1">
        <a:defRPr sz="1828" kern="1200">
          <a:solidFill>
            <a:schemeClr val="tx1"/>
          </a:solidFill>
          <a:latin typeface="+mn-lt"/>
          <a:ea typeface="+mn-ea"/>
          <a:cs typeface="+mn-cs"/>
        </a:defRPr>
      </a:lvl8pPr>
      <a:lvl9pPr marL="3657413" algn="l" defTabSz="914353" rtl="0" eaLnBrk="1" latinLnBrk="0" hangingPunct="1">
        <a:defRPr sz="182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p:nvSpPr>
        <p:spPr bwMode="auto">
          <a:xfrm flipV="1">
            <a:off x="0" y="4780831"/>
            <a:ext cx="9144000" cy="362736"/>
          </a:xfrm>
          <a:prstGeom prst="rect">
            <a:avLst/>
          </a:prstGeom>
          <a:solidFill>
            <a:srgbClr val="C4C4C4"/>
          </a:solidFill>
          <a:ln>
            <a:noFill/>
          </a:ln>
          <a:extLst/>
        </p:spPr>
        <p:txBody>
          <a:bodyPr vert="horz" wrap="square" lIns="91421" tIns="45711" rIns="91421" bIns="45711" numCol="1" anchor="t" anchorCtr="0" compatLnSpc="1">
            <a:prstTxWarp prst="textNoShape">
              <a:avLst/>
            </a:prstTxWarp>
          </a:bodyPr>
          <a:lstStyle/>
          <a:p>
            <a:pPr defTabSz="914212"/>
            <a:endParaRPr lang="de-DE" dirty="0">
              <a:solidFill>
                <a:prstClr val="black"/>
              </a:solidFill>
            </a:endParaRPr>
          </a:p>
        </p:txBody>
      </p:sp>
      <p:pic>
        <p:nvPicPr>
          <p:cNvPr id="1026" name="Picture 2" descr="C:\Users\awagner\AppData\Local\Microsoft\Windows\Temporary Internet Files\Content.Outlook\SWN8Z4MB\ppt_neu.jpg"/>
          <p:cNvPicPr>
            <a:picLocks noChangeAspect="1" noChangeArrowheads="1"/>
          </p:cNvPicPr>
          <p:nvPr/>
        </p:nvPicPr>
        <p:blipFill>
          <a:blip r:embed="rId11" cstate="print"/>
          <a:srcRect/>
          <a:stretch>
            <a:fillRect/>
          </a:stretch>
        </p:blipFill>
        <p:spPr bwMode="auto">
          <a:xfrm>
            <a:off x="6798630" y="4784128"/>
            <a:ext cx="1722559" cy="359438"/>
          </a:xfrm>
          <a:prstGeom prst="rect">
            <a:avLst/>
          </a:prstGeom>
          <a:noFill/>
        </p:spPr>
      </p:pic>
    </p:spTree>
    <p:extLst>
      <p:ext uri="{BB962C8B-B14F-4D97-AF65-F5344CB8AC3E}">
        <p14:creationId xmlns:p14="http://schemas.microsoft.com/office/powerpoint/2010/main" val="17531670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914212"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798" indent="-285692" algn="l" defTabSz="9142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p:nvSpPr>
        <p:spPr bwMode="auto">
          <a:xfrm flipV="1">
            <a:off x="0" y="4780831"/>
            <a:ext cx="9144000" cy="362736"/>
          </a:xfrm>
          <a:prstGeom prst="rect">
            <a:avLst/>
          </a:prstGeom>
          <a:solidFill>
            <a:srgbClr val="C4C4C4"/>
          </a:solidFill>
          <a:ln>
            <a:noFill/>
          </a:ln>
          <a:extLst/>
        </p:spPr>
        <p:txBody>
          <a:bodyPr vert="horz" wrap="square" lIns="91421" tIns="45711" rIns="91421" bIns="45711" numCol="1" anchor="t" anchorCtr="0" compatLnSpc="1">
            <a:prstTxWarp prst="textNoShape">
              <a:avLst/>
            </a:prstTxWarp>
          </a:bodyPr>
          <a:lstStyle/>
          <a:p>
            <a:pPr defTabSz="914212"/>
            <a:endParaRPr lang="de-DE" dirty="0">
              <a:solidFill>
                <a:prstClr val="black"/>
              </a:solidFill>
            </a:endParaRPr>
          </a:p>
        </p:txBody>
      </p:sp>
      <p:pic>
        <p:nvPicPr>
          <p:cNvPr id="1026" name="Picture 2" descr="C:\Users\awagner\AppData\Local\Microsoft\Windows\Temporary Internet Files\Content.Outlook\SWN8Z4MB\ppt_neu.jpg"/>
          <p:cNvPicPr>
            <a:picLocks noChangeAspect="1" noChangeArrowheads="1"/>
          </p:cNvPicPr>
          <p:nvPr/>
        </p:nvPicPr>
        <p:blipFill>
          <a:blip r:embed="rId10" cstate="print"/>
          <a:srcRect/>
          <a:stretch>
            <a:fillRect/>
          </a:stretch>
        </p:blipFill>
        <p:spPr bwMode="auto">
          <a:xfrm>
            <a:off x="6798630" y="4784128"/>
            <a:ext cx="1722559" cy="359438"/>
          </a:xfrm>
          <a:prstGeom prst="rect">
            <a:avLst/>
          </a:prstGeom>
          <a:noFill/>
        </p:spPr>
      </p:pic>
    </p:spTree>
    <p:extLst>
      <p:ext uri="{BB962C8B-B14F-4D97-AF65-F5344CB8AC3E}">
        <p14:creationId xmlns:p14="http://schemas.microsoft.com/office/powerpoint/2010/main" val="3632602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ctr" defTabSz="914212"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798" indent="-285692" algn="l" defTabSz="9142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gif"/><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gif"/></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65.jpeg"/><Relationship Id="rId26" Type="http://schemas.openxmlformats.org/officeDocument/2006/relationships/image" Target="../media/image73.jpeg"/><Relationship Id="rId3" Type="http://schemas.openxmlformats.org/officeDocument/2006/relationships/image" Target="../media/image50.jpeg"/><Relationship Id="rId21" Type="http://schemas.openxmlformats.org/officeDocument/2006/relationships/image" Target="../media/image68.jpeg"/><Relationship Id="rId34" Type="http://schemas.openxmlformats.org/officeDocument/2006/relationships/image" Target="../media/image81.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jpeg"/><Relationship Id="rId25" Type="http://schemas.openxmlformats.org/officeDocument/2006/relationships/image" Target="../media/image72.jpeg"/><Relationship Id="rId33" Type="http://schemas.openxmlformats.org/officeDocument/2006/relationships/image" Target="../media/image80.jpeg"/><Relationship Id="rId38" Type="http://schemas.openxmlformats.org/officeDocument/2006/relationships/image" Target="../media/image85.jpeg"/><Relationship Id="rId2" Type="http://schemas.openxmlformats.org/officeDocument/2006/relationships/notesSlide" Target="../notesSlides/notesSlide1.xml"/><Relationship Id="rId16" Type="http://schemas.openxmlformats.org/officeDocument/2006/relationships/image" Target="../media/image63.jpeg"/><Relationship Id="rId20" Type="http://schemas.openxmlformats.org/officeDocument/2006/relationships/image" Target="../media/image67.jpeg"/><Relationship Id="rId29"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24" Type="http://schemas.openxmlformats.org/officeDocument/2006/relationships/image" Target="../media/image71.jpeg"/><Relationship Id="rId32" Type="http://schemas.openxmlformats.org/officeDocument/2006/relationships/image" Target="../media/image79.jpeg"/><Relationship Id="rId37" Type="http://schemas.openxmlformats.org/officeDocument/2006/relationships/image" Target="../media/image84.jpeg"/><Relationship Id="rId5" Type="http://schemas.openxmlformats.org/officeDocument/2006/relationships/image" Target="../media/image52.jpeg"/><Relationship Id="rId15" Type="http://schemas.openxmlformats.org/officeDocument/2006/relationships/image" Target="../media/image62.jpeg"/><Relationship Id="rId23" Type="http://schemas.openxmlformats.org/officeDocument/2006/relationships/image" Target="../media/image70.jpeg"/><Relationship Id="rId28" Type="http://schemas.openxmlformats.org/officeDocument/2006/relationships/image" Target="../media/image75.jpeg"/><Relationship Id="rId36" Type="http://schemas.openxmlformats.org/officeDocument/2006/relationships/image" Target="../media/image83.jpeg"/><Relationship Id="rId10" Type="http://schemas.openxmlformats.org/officeDocument/2006/relationships/image" Target="../media/image57.jpeg"/><Relationship Id="rId19" Type="http://schemas.openxmlformats.org/officeDocument/2006/relationships/image" Target="../media/image66.jpeg"/><Relationship Id="rId31" Type="http://schemas.openxmlformats.org/officeDocument/2006/relationships/image" Target="../media/image78.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 Id="rId22" Type="http://schemas.openxmlformats.org/officeDocument/2006/relationships/image" Target="../media/image69.jpeg"/><Relationship Id="rId27" Type="http://schemas.openxmlformats.org/officeDocument/2006/relationships/image" Target="../media/image74.jpeg"/><Relationship Id="rId30" Type="http://schemas.openxmlformats.org/officeDocument/2006/relationships/image" Target="../media/image77.jpeg"/><Relationship Id="rId35" Type="http://schemas.openxmlformats.org/officeDocument/2006/relationships/image" Target="../media/image82.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pn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image" Target="../media/image86.jpeg"/><Relationship Id="rId16"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jpeg"/><Relationship Id="rId15" Type="http://schemas.openxmlformats.org/officeDocument/2006/relationships/image" Target="../media/image99.jpe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hyperlink" Target="https://www.trilux.com/products/de/Aussenbeleuchtung/Leuchten-fuer-Wege-und-Architekturbeleuchtung/Skeo-Pollerleuchten-und-Wandleuchten/" TargetMode="External"/><Relationship Id="rId18" Type="http://schemas.openxmlformats.org/officeDocument/2006/relationships/image" Target="../media/image108.jpeg"/><Relationship Id="rId26" Type="http://schemas.openxmlformats.org/officeDocument/2006/relationships/image" Target="../media/image114.jpeg"/><Relationship Id="rId3" Type="http://schemas.openxmlformats.org/officeDocument/2006/relationships/image" Target="../media/image101.jpeg"/><Relationship Id="rId21" Type="http://schemas.openxmlformats.org/officeDocument/2006/relationships/hyperlink" Target="https://www.trilux.com/products/de/Aussenbeleuchtung/Leuchten-fuer-Wege-und-Architekturbeleuchtung/Altigo-LED-Bodeneinbau-Leuchten/" TargetMode="External"/><Relationship Id="rId7" Type="http://schemas.openxmlformats.org/officeDocument/2006/relationships/image" Target="../media/image88.jpeg"/><Relationship Id="rId12" Type="http://schemas.openxmlformats.org/officeDocument/2006/relationships/image" Target="../media/image105.jpeg"/><Relationship Id="rId17" Type="http://schemas.openxmlformats.org/officeDocument/2006/relationships/hyperlink" Target="https://www.trilux.com/products/de/Aussenbeleuchtung/Leuchten-fuer-Wege-und-Architekturbeleuchtung/Altigo-50-LED-Pollerleuchten/" TargetMode="External"/><Relationship Id="rId25" Type="http://schemas.openxmlformats.org/officeDocument/2006/relationships/image" Target="../media/image113.jpeg"/><Relationship Id="rId2" Type="http://schemas.openxmlformats.org/officeDocument/2006/relationships/notesSlide" Target="../notesSlides/notesSlide2.xml"/><Relationship Id="rId16" Type="http://schemas.openxmlformats.org/officeDocument/2006/relationships/image" Target="../media/image107.jpeg"/><Relationship Id="rId20" Type="http://schemas.openxmlformats.org/officeDocument/2006/relationships/image" Target="../media/image109.jpeg"/><Relationship Id="rId29"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hyperlink" Target="https://www.trilux.com/products/de/Aussenbeleuchtung/Strahler-und-Scheinwerfer/Faciella-Kompaktstrahler-fuer-Akzentbeleuchtung/" TargetMode="External"/><Relationship Id="rId24" Type="http://schemas.openxmlformats.org/officeDocument/2006/relationships/image" Target="../media/image112.jpeg"/><Relationship Id="rId5" Type="http://schemas.openxmlformats.org/officeDocument/2006/relationships/image" Target="../media/image87.jpeg"/><Relationship Id="rId15" Type="http://schemas.openxmlformats.org/officeDocument/2006/relationships/hyperlink" Target="https://www.trilux.com/products/de/Aussenbeleuchtung/Leuchten-fuer-Wege-und-Architekturbeleuchtung/8841-LED-Poller-und-Wandleuchten/" TargetMode="External"/><Relationship Id="rId23" Type="http://schemas.openxmlformats.org/officeDocument/2006/relationships/image" Target="../media/image111.jpeg"/><Relationship Id="rId28" Type="http://schemas.openxmlformats.org/officeDocument/2006/relationships/image" Target="../media/image116.jpeg"/><Relationship Id="rId10" Type="http://schemas.openxmlformats.org/officeDocument/2006/relationships/image" Target="../media/image104.jpeg"/><Relationship Id="rId19" Type="http://schemas.openxmlformats.org/officeDocument/2006/relationships/hyperlink" Target="https://www.trilux.com/products/de/Aussenbeleuchtung/Leuchten-fuer-Wege-und-Architekturbeleuchtung/Pareda-Wandeinbauleuchten/" TargetMode="External"/><Relationship Id="rId31" Type="http://schemas.openxmlformats.org/officeDocument/2006/relationships/image" Target="../media/image119.jpeg"/><Relationship Id="rId4" Type="http://schemas.openxmlformats.org/officeDocument/2006/relationships/image" Target="../media/image102.jpeg"/><Relationship Id="rId9" Type="http://schemas.openxmlformats.org/officeDocument/2006/relationships/hyperlink" Target="https://www.trilux.com/products/de/Aussenbeleuchtung/Leuchten-fuer-Wege-und-Architekturbeleuchtung/Lutera-100-Bodeneinbaustrahler-fuer-Akzentbeleuchtung-Durchmesser-140-mm/" TargetMode="External"/><Relationship Id="rId14" Type="http://schemas.openxmlformats.org/officeDocument/2006/relationships/image" Target="../media/image106.jpeg"/><Relationship Id="rId22" Type="http://schemas.openxmlformats.org/officeDocument/2006/relationships/image" Target="../media/image110.jpeg"/><Relationship Id="rId27" Type="http://schemas.openxmlformats.org/officeDocument/2006/relationships/image" Target="../media/image115.jpeg"/><Relationship Id="rId30" Type="http://schemas.openxmlformats.org/officeDocument/2006/relationships/image" Target="../media/image118.jpe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4.jpeg"/><Relationship Id="rId18" Type="http://schemas.openxmlformats.org/officeDocument/2006/relationships/image" Target="../media/image120.jpeg"/><Relationship Id="rId26" Type="http://schemas.openxmlformats.org/officeDocument/2006/relationships/hyperlink" Target="http://www.platek.eu/deu/catalogo.php?cid=703" TargetMode="External"/><Relationship Id="rId39" Type="http://schemas.openxmlformats.org/officeDocument/2006/relationships/image" Target="../media/image133.jpeg"/><Relationship Id="rId3" Type="http://schemas.openxmlformats.org/officeDocument/2006/relationships/image" Target="../media/image101.jpeg"/><Relationship Id="rId21" Type="http://schemas.openxmlformats.org/officeDocument/2006/relationships/hyperlink" Target="https://www.trilux.com/products/de/Aussenbeleuchtung/Leuchten-fuer-Wege-und-Architekturbeleuchtung/8841-LED-Poller-und-Wandleuchten/" TargetMode="External"/><Relationship Id="rId34" Type="http://schemas.openxmlformats.org/officeDocument/2006/relationships/image" Target="../media/image128.jpeg"/><Relationship Id="rId42" Type="http://schemas.openxmlformats.org/officeDocument/2006/relationships/image" Target="../media/image135.jpeg"/><Relationship Id="rId7" Type="http://schemas.openxmlformats.org/officeDocument/2006/relationships/image" Target="../media/image88.jpeg"/><Relationship Id="rId12" Type="http://schemas.openxmlformats.org/officeDocument/2006/relationships/image" Target="../media/image113.jpeg"/><Relationship Id="rId17" Type="http://schemas.openxmlformats.org/officeDocument/2006/relationships/hyperlink" Target="http://platek.eu/deu/catalogo.php?cid=200007" TargetMode="External"/><Relationship Id="rId25" Type="http://schemas.openxmlformats.org/officeDocument/2006/relationships/image" Target="../media/image123.jpeg"/><Relationship Id="rId33" Type="http://schemas.openxmlformats.org/officeDocument/2006/relationships/image" Target="../media/image127.jpeg"/><Relationship Id="rId38" Type="http://schemas.openxmlformats.org/officeDocument/2006/relationships/image" Target="../media/image132.jpeg"/><Relationship Id="rId2" Type="http://schemas.openxmlformats.org/officeDocument/2006/relationships/notesSlide" Target="../notesSlides/notesSlide3.xml"/><Relationship Id="rId16" Type="http://schemas.openxmlformats.org/officeDocument/2006/relationships/image" Target="../media/image119.jpeg"/><Relationship Id="rId20" Type="http://schemas.openxmlformats.org/officeDocument/2006/relationships/image" Target="../media/image106.jpeg"/><Relationship Id="rId29" Type="http://schemas.openxmlformats.org/officeDocument/2006/relationships/image" Target="../media/image105.jpeg"/><Relationship Id="rId41"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112.jpeg"/><Relationship Id="rId24" Type="http://schemas.openxmlformats.org/officeDocument/2006/relationships/image" Target="../media/image122.jpeg"/><Relationship Id="rId32" Type="http://schemas.openxmlformats.org/officeDocument/2006/relationships/image" Target="../media/image126.jpeg"/><Relationship Id="rId37" Type="http://schemas.openxmlformats.org/officeDocument/2006/relationships/image" Target="../media/image131.jpeg"/><Relationship Id="rId40" Type="http://schemas.openxmlformats.org/officeDocument/2006/relationships/image" Target="../media/image54.jpeg"/><Relationship Id="rId5" Type="http://schemas.openxmlformats.org/officeDocument/2006/relationships/image" Target="../media/image87.jpeg"/><Relationship Id="rId15" Type="http://schemas.openxmlformats.org/officeDocument/2006/relationships/image" Target="../media/image118.jpeg"/><Relationship Id="rId23" Type="http://schemas.openxmlformats.org/officeDocument/2006/relationships/image" Target="../media/image121.jpeg"/><Relationship Id="rId28" Type="http://schemas.openxmlformats.org/officeDocument/2006/relationships/hyperlink" Target="https://www.trilux.com/products/de/Aussenbeleuchtung/Strahler-und-Scheinwerfer/Faciella-Kompaktstrahler-fuer-Akzentbeleuchtung/" TargetMode="External"/><Relationship Id="rId36" Type="http://schemas.openxmlformats.org/officeDocument/2006/relationships/image" Target="../media/image130.jpeg"/><Relationship Id="rId10" Type="http://schemas.openxmlformats.org/officeDocument/2006/relationships/image" Target="../media/image104.jpeg"/><Relationship Id="rId19" Type="http://schemas.openxmlformats.org/officeDocument/2006/relationships/hyperlink" Target="https://www.trilux.com/products/de/Aussenbeleuchtung/Leuchten-fuer-Wege-und-Architekturbeleuchtung/Skeo-Pollerleuchten-und-Wandleuchten/" TargetMode="External"/><Relationship Id="rId31" Type="http://schemas.openxmlformats.org/officeDocument/2006/relationships/hyperlink" Target="https://www.trilux.com/products/de/Aussenbeleuchtung/Leuchten-fuer-Wege-und-Architekturbeleuchtung/Skeo-Pura/" TargetMode="External"/><Relationship Id="rId4" Type="http://schemas.openxmlformats.org/officeDocument/2006/relationships/image" Target="../media/image102.jpeg"/><Relationship Id="rId9" Type="http://schemas.openxmlformats.org/officeDocument/2006/relationships/hyperlink" Target="https://www.trilux.com/products/de/Aussenbeleuchtung/Leuchten-fuer-Wege-und-Architekturbeleuchtung/Lutera-100-Bodeneinbaustrahler-fuer-Akzentbeleuchtung-Durchmesser-140-mm/" TargetMode="External"/><Relationship Id="rId14" Type="http://schemas.openxmlformats.org/officeDocument/2006/relationships/image" Target="../media/image115.jpeg"/><Relationship Id="rId22" Type="http://schemas.openxmlformats.org/officeDocument/2006/relationships/image" Target="../media/image107.jpeg"/><Relationship Id="rId27" Type="http://schemas.openxmlformats.org/officeDocument/2006/relationships/image" Target="../media/image124.jpeg"/><Relationship Id="rId30" Type="http://schemas.openxmlformats.org/officeDocument/2006/relationships/image" Target="../media/image125.jpeg"/><Relationship Id="rId35" Type="http://schemas.openxmlformats.org/officeDocument/2006/relationships/image" Target="../media/image1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image" Target="../media/image149.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3.jpeg"/><Relationship Id="rId11" Type="http://schemas.openxmlformats.org/officeDocument/2006/relationships/image" Target="../media/image148.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2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jpeg"/></Relationships>
</file>

<file path=ppt/slides/_rels/slide3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90.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5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3.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199.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8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4.gi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61.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10.jpeg"/><Relationship Id="rId7" Type="http://schemas.openxmlformats.org/officeDocument/2006/relationships/image" Target="../media/image214.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64.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219.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6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26.emf"/><Relationship Id="rId7" Type="http://schemas.openxmlformats.org/officeDocument/2006/relationships/image" Target="../media/image155.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54.jpeg"/><Relationship Id="rId5" Type="http://schemas.openxmlformats.org/officeDocument/2006/relationships/image" Target="../media/image152.jpeg"/><Relationship Id="rId4" Type="http://schemas.openxmlformats.org/officeDocument/2006/relationships/image" Target="../media/image151.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73.xml.rels><?xml version="1.0" encoding="UTF-8" standalone="yes"?>
<Relationships xmlns="http://schemas.openxmlformats.org/package/2006/relationships"><Relationship Id="rId3" Type="http://schemas.openxmlformats.org/officeDocument/2006/relationships/image" Target="../media/image232.jpeg"/><Relationship Id="rId7" Type="http://schemas.openxmlformats.org/officeDocument/2006/relationships/image" Target="../media/image236.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35.jpeg"/><Relationship Id="rId5" Type="http://schemas.openxmlformats.org/officeDocument/2006/relationships/image" Target="../media/image234.png"/><Relationship Id="rId4" Type="http://schemas.openxmlformats.org/officeDocument/2006/relationships/image" Target="../media/image23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238.png"/></Relationships>
</file>

<file path=ppt/slides/_rels/slide76.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03.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41.png"/><Relationship Id="rId5" Type="http://schemas.openxmlformats.org/officeDocument/2006/relationships/image" Target="../media/image240.emf"/><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hart" Target="../charts/chart3.xml"/></Relationships>
</file>

<file path=ppt/slides/_rels/slide80.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46.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png"/></Relationships>
</file>

<file path=ppt/slides/_rels/slide81.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7.jpeg"/><Relationship Id="rId7" Type="http://schemas.openxmlformats.org/officeDocument/2006/relationships/image" Target="../media/image250.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34.png"/><Relationship Id="rId5" Type="http://schemas.openxmlformats.org/officeDocument/2006/relationships/image" Target="../media/image249.jpeg"/><Relationship Id="rId10" Type="http://schemas.openxmlformats.org/officeDocument/2006/relationships/image" Target="../media/image253.jpeg"/><Relationship Id="rId4" Type="http://schemas.openxmlformats.org/officeDocument/2006/relationships/image" Target="../media/image248.jpeg"/><Relationship Id="rId9" Type="http://schemas.openxmlformats.org/officeDocument/2006/relationships/image" Target="../media/image252.jpeg"/></Relationships>
</file>

<file path=ppt/slides/_rels/slide82.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4.jpeg"/><Relationship Id="rId7" Type="http://schemas.openxmlformats.org/officeDocument/2006/relationships/image" Target="../media/image257.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256.jpeg"/><Relationship Id="rId5" Type="http://schemas.openxmlformats.org/officeDocument/2006/relationships/image" Target="../media/image234.png"/><Relationship Id="rId4" Type="http://schemas.openxmlformats.org/officeDocument/2006/relationships/image" Target="../media/image255.jpeg"/></Relationships>
</file>

<file path=ppt/slides/_rels/slide83.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259.jpeg"/><Relationship Id="rId7" Type="http://schemas.openxmlformats.org/officeDocument/2006/relationships/image" Target="../media/image263.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62.jpeg"/><Relationship Id="rId5" Type="http://schemas.openxmlformats.org/officeDocument/2006/relationships/image" Target="../media/image261.jpeg"/><Relationship Id="rId10" Type="http://schemas.openxmlformats.org/officeDocument/2006/relationships/image" Target="../media/image266.jpeg"/><Relationship Id="rId4" Type="http://schemas.openxmlformats.org/officeDocument/2006/relationships/image" Target="../media/image260.jpeg"/><Relationship Id="rId9" Type="http://schemas.openxmlformats.org/officeDocument/2006/relationships/image" Target="../media/image265.jpeg"/></Relationships>
</file>

<file path=ppt/slides/_rels/slide8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67.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GB" b="1" dirty="0"/>
              <a:t>Outdoor luminaires</a:t>
            </a:r>
          </a:p>
        </p:txBody>
      </p:sp>
      <p:sp>
        <p:nvSpPr>
          <p:cNvPr id="3" name="Textplatzhalter 2"/>
          <p:cNvSpPr>
            <a:spLocks noGrp="1"/>
          </p:cNvSpPr>
          <p:nvPr>
            <p:ph type="body" sz="quarter" idx="12"/>
          </p:nvPr>
        </p:nvSpPr>
        <p:spPr>
          <a:xfrm>
            <a:off x="4499992" y="699542"/>
            <a:ext cx="4032449" cy="1512888"/>
          </a:xfrm>
        </p:spPr>
        <p:txBody>
          <a:bodyPr/>
          <a:lstStyle/>
          <a:p>
            <a:r>
              <a:rPr lang="en-GB" dirty="0"/>
              <a:t>CROSS-SELLING</a:t>
            </a:r>
          </a:p>
          <a:p>
            <a:endParaRPr lang="en-GB" dirty="0"/>
          </a:p>
          <a:p>
            <a:r>
              <a:rPr lang="en-GB" dirty="0"/>
              <a:t>LAUNCHING TOUR Q1 2017</a:t>
            </a:r>
          </a:p>
          <a:p>
            <a:r>
              <a:rPr lang="en-GB" sz="1200" dirty="0"/>
              <a:t>KC NUREMBERG | KC MUNICH | KC STUTTGART</a:t>
            </a:r>
          </a:p>
        </p:txBody>
      </p:sp>
    </p:spTree>
    <p:extLst>
      <p:ext uri="{BB962C8B-B14F-4D97-AF65-F5344CB8AC3E}">
        <p14:creationId xmlns:p14="http://schemas.microsoft.com/office/powerpoint/2010/main" val="260780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REFERENCES | CAMPUS </a:t>
            </a:r>
          </a:p>
        </p:txBody>
      </p:sp>
      <p:sp>
        <p:nvSpPr>
          <p:cNvPr id="4" name="Textplatzhalter 3"/>
          <p:cNvSpPr>
            <a:spLocks noGrp="1"/>
          </p:cNvSpPr>
          <p:nvPr>
            <p:ph type="body" sz="quarter" idx="13"/>
          </p:nvPr>
        </p:nvSpPr>
        <p:spPr/>
        <p:txBody>
          <a:bodyPr/>
          <a:lstStyle/>
          <a:p>
            <a:r>
              <a:rPr lang="en-GB" sz="600" dirty="0"/>
              <a:t>PRODUCT LAUNCHING Q1 | 2017</a:t>
            </a:r>
          </a:p>
          <a:p>
            <a:endParaRPr lang="en-GB" sz="600" dirty="0"/>
          </a:p>
        </p:txBody>
      </p:sp>
      <p:pic>
        <p:nvPicPr>
          <p:cNvPr id="9" name="Grafik 8"/>
          <p:cNvPicPr>
            <a:picLocks noChangeAspect="1"/>
          </p:cNvPicPr>
          <p:nvPr/>
        </p:nvPicPr>
        <p:blipFill>
          <a:blip r:embed="rId2" cstate="print"/>
          <a:stretch>
            <a:fillRect/>
          </a:stretch>
        </p:blipFill>
        <p:spPr>
          <a:xfrm>
            <a:off x="683568" y="946470"/>
            <a:ext cx="4812333" cy="3497488"/>
          </a:xfrm>
          <a:prstGeom prst="rect">
            <a:avLst/>
          </a:prstGeom>
        </p:spPr>
      </p:pic>
      <p:pic>
        <p:nvPicPr>
          <p:cNvPr id="10" name="Grafik 9"/>
          <p:cNvPicPr>
            <a:picLocks noChangeAspect="1"/>
          </p:cNvPicPr>
          <p:nvPr/>
        </p:nvPicPr>
        <p:blipFill rotWithShape="1">
          <a:blip r:embed="rId3" cstate="print"/>
          <a:srcRect t="17857"/>
          <a:stretch/>
        </p:blipFill>
        <p:spPr>
          <a:xfrm>
            <a:off x="5639917" y="2787774"/>
            <a:ext cx="2808772" cy="1656184"/>
          </a:xfrm>
          <a:prstGeom prst="rect">
            <a:avLst/>
          </a:prstGeom>
        </p:spPr>
      </p:pic>
      <p:pic>
        <p:nvPicPr>
          <p:cNvPr id="11" name="Grafik 10"/>
          <p:cNvPicPr>
            <a:picLocks noChangeAspect="1"/>
          </p:cNvPicPr>
          <p:nvPr/>
        </p:nvPicPr>
        <p:blipFill>
          <a:blip r:embed="rId4" cstate="print"/>
          <a:stretch>
            <a:fillRect/>
          </a:stretch>
        </p:blipFill>
        <p:spPr>
          <a:xfrm>
            <a:off x="5641371" y="933320"/>
            <a:ext cx="2824237" cy="1851339"/>
          </a:xfrm>
          <a:prstGeom prst="rect">
            <a:avLst/>
          </a:prstGeom>
        </p:spPr>
      </p:pic>
    </p:spTree>
    <p:extLst>
      <p:ext uri="{BB962C8B-B14F-4D97-AF65-F5344CB8AC3E}">
        <p14:creationId xmlns:p14="http://schemas.microsoft.com/office/powerpoint/2010/main" val="492651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REFERENCES | MÜHLBAUER AG</a:t>
            </a:r>
          </a:p>
        </p:txBody>
      </p:sp>
      <p:sp>
        <p:nvSpPr>
          <p:cNvPr id="4" name="Textplatzhalter 3"/>
          <p:cNvSpPr>
            <a:spLocks noGrp="1"/>
          </p:cNvSpPr>
          <p:nvPr>
            <p:ph type="body" sz="quarter" idx="13"/>
          </p:nvPr>
        </p:nvSpPr>
        <p:spPr/>
        <p:txBody>
          <a:bodyPr/>
          <a:lstStyle/>
          <a:p>
            <a:r>
              <a:rPr lang="en-GB" sz="600" dirty="0"/>
              <a:t>PRODUCT LAUNCHING Q1 | 2017</a:t>
            </a:r>
          </a:p>
          <a:p>
            <a:endParaRPr lang="en-GB" sz="600" dirty="0"/>
          </a:p>
        </p:txBody>
      </p:sp>
      <p:pic>
        <p:nvPicPr>
          <p:cNvPr id="11" name="Picture 2" descr="Mühlbauer A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812"/>
          <a:stretch/>
        </p:blipFill>
        <p:spPr bwMode="auto">
          <a:xfrm>
            <a:off x="675531" y="946470"/>
            <a:ext cx="4832574" cy="3497488"/>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p:nvPicPr>
        <p:blipFill rotWithShape="1">
          <a:blip r:embed="rId3" cstate="print"/>
          <a:srcRect t="4031" b="7113"/>
          <a:stretch/>
        </p:blipFill>
        <p:spPr>
          <a:xfrm>
            <a:off x="5639918" y="2787774"/>
            <a:ext cx="2808772" cy="1656184"/>
          </a:xfrm>
          <a:prstGeom prst="rect">
            <a:avLst/>
          </a:prstGeom>
        </p:spPr>
      </p:pic>
      <p:pic>
        <p:nvPicPr>
          <p:cNvPr id="10" name="Grafik 9"/>
          <p:cNvPicPr>
            <a:picLocks noChangeAspect="1"/>
          </p:cNvPicPr>
          <p:nvPr/>
        </p:nvPicPr>
        <p:blipFill>
          <a:blip r:embed="rId4" cstate="print"/>
          <a:stretch>
            <a:fillRect/>
          </a:stretch>
        </p:blipFill>
        <p:spPr>
          <a:xfrm>
            <a:off x="5653086" y="945115"/>
            <a:ext cx="2782436" cy="1750099"/>
          </a:xfrm>
          <a:prstGeom prst="rect">
            <a:avLst/>
          </a:prstGeom>
        </p:spPr>
      </p:pic>
    </p:spTree>
    <p:extLst>
      <p:ext uri="{BB962C8B-B14F-4D97-AF65-F5344CB8AC3E}">
        <p14:creationId xmlns:p14="http://schemas.microsoft.com/office/powerpoint/2010/main" val="3431720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REFERENCES | DATEV CAMPUS NUREMBERG</a:t>
            </a:r>
          </a:p>
        </p:txBody>
      </p:sp>
      <p:sp>
        <p:nvSpPr>
          <p:cNvPr id="4" name="Textplatzhalter 3"/>
          <p:cNvSpPr>
            <a:spLocks noGrp="1"/>
          </p:cNvSpPr>
          <p:nvPr>
            <p:ph type="body" sz="quarter" idx="13"/>
          </p:nvPr>
        </p:nvSpPr>
        <p:spPr/>
        <p:txBody>
          <a:bodyPr/>
          <a:lstStyle/>
          <a:p>
            <a:r>
              <a:rPr lang="en-GB" sz="600" dirty="0"/>
              <a:t>PRODUCT LAUNCHING Q1 | 2017</a:t>
            </a:r>
          </a:p>
        </p:txBody>
      </p:sp>
      <p:pic>
        <p:nvPicPr>
          <p:cNvPr id="8" name="Grafik 7"/>
          <p:cNvPicPr>
            <a:picLocks noChangeAspect="1"/>
          </p:cNvPicPr>
          <p:nvPr/>
        </p:nvPicPr>
        <p:blipFill>
          <a:blip r:embed="rId2" cstate="print"/>
          <a:stretch>
            <a:fillRect/>
          </a:stretch>
        </p:blipFill>
        <p:spPr>
          <a:xfrm>
            <a:off x="675531" y="945115"/>
            <a:ext cx="4832574" cy="3498843"/>
          </a:xfrm>
          <a:prstGeom prst="rect">
            <a:avLst/>
          </a:prstGeom>
        </p:spPr>
      </p:pic>
      <p:pic>
        <p:nvPicPr>
          <p:cNvPr id="10" name="Picture 2" descr="DATEV IT camp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370"/>
          <a:stretch/>
        </p:blipFill>
        <p:spPr bwMode="auto">
          <a:xfrm>
            <a:off x="5639918" y="2787774"/>
            <a:ext cx="2795604" cy="1656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5639918" y="987574"/>
            <a:ext cx="2795604" cy="1200329"/>
          </a:xfrm>
          <a:prstGeom prst="rect">
            <a:avLst/>
          </a:prstGeom>
          <a:noFill/>
        </p:spPr>
        <p:txBody>
          <a:bodyPr wrap="square" rtlCol="0">
            <a:spAutoFit/>
          </a:bodyPr>
          <a:lstStyle/>
          <a:p>
            <a:r>
              <a:rPr lang="en-GB" sz="800" b="1" dirty="0">
                <a:latin typeface="Arial" pitchFamily="34" charset="0"/>
              </a:rPr>
              <a:t>TRILUX SERIES</a:t>
            </a:r>
          </a:p>
          <a:p>
            <a:endParaRPr lang="en-GB" sz="800" dirty="0">
              <a:latin typeface="Arial" pitchFamily="34" charset="0"/>
              <a:cs typeface="Arial" pitchFamily="34" charset="0"/>
            </a:endParaRPr>
          </a:p>
          <a:p>
            <a:r>
              <a:rPr lang="en-GB" sz="800" dirty="0">
                <a:latin typeface="Arial" pitchFamily="34" charset="0"/>
              </a:rPr>
              <a:t>8841</a:t>
            </a:r>
          </a:p>
          <a:p>
            <a:r>
              <a:rPr lang="en-GB" sz="800" dirty="0">
                <a:latin typeface="Arial" pitchFamily="34" charset="0"/>
              </a:rPr>
              <a:t>ConStela</a:t>
            </a:r>
            <a:endParaRPr lang="en-GB" sz="800" dirty="0">
              <a:latin typeface="Arial" pitchFamily="34" charset="0"/>
              <a:cs typeface="Arial" pitchFamily="34" charset="0"/>
            </a:endParaRPr>
          </a:p>
          <a:p>
            <a:r>
              <a:rPr lang="en-GB" sz="800" dirty="0">
                <a:latin typeface="Arial" pitchFamily="34" charset="0"/>
              </a:rPr>
              <a:t>Lumena 40</a:t>
            </a:r>
          </a:p>
          <a:p>
            <a:endParaRPr lang="en-GB" sz="800" dirty="0">
              <a:latin typeface="Arial" pitchFamily="34" charset="0"/>
              <a:cs typeface="Arial" pitchFamily="34" charset="0"/>
            </a:endParaRPr>
          </a:p>
          <a:p>
            <a:r>
              <a:rPr lang="en-GB" sz="800" dirty="0">
                <a:latin typeface="Arial" pitchFamily="34" charset="0"/>
              </a:rPr>
              <a:t>504..</a:t>
            </a:r>
          </a:p>
          <a:p>
            <a:r>
              <a:rPr lang="en-GB" sz="800" dirty="0">
                <a:latin typeface="Arial" pitchFamily="34" charset="0"/>
              </a:rPr>
              <a:t>Aragon</a:t>
            </a:r>
          </a:p>
          <a:p>
            <a:r>
              <a:rPr lang="en-GB" sz="800" dirty="0">
                <a:latin typeface="Arial" pitchFamily="34" charset="0"/>
              </a:rPr>
              <a:t>Offset S</a:t>
            </a:r>
          </a:p>
        </p:txBody>
      </p:sp>
    </p:spTree>
    <p:extLst>
      <p:ext uri="{BB962C8B-B14F-4D97-AF65-F5344CB8AC3E}">
        <p14:creationId xmlns:p14="http://schemas.microsoft.com/office/powerpoint/2010/main" val="3327120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endParaRPr lang="de-DE"/>
          </a:p>
        </p:txBody>
      </p:sp>
      <p:sp>
        <p:nvSpPr>
          <p:cNvPr id="3" name="Titel 2"/>
          <p:cNvSpPr>
            <a:spLocks noGrp="1"/>
          </p:cNvSpPr>
          <p:nvPr>
            <p:ph type="title"/>
          </p:nvPr>
        </p:nvSpPr>
        <p:spPr/>
        <p:txBody>
          <a:bodyPr/>
          <a:lstStyle/>
          <a:p>
            <a:endParaRPr lang="de-DE"/>
          </a:p>
        </p:txBody>
      </p:sp>
      <p:sp>
        <p:nvSpPr>
          <p:cNvPr id="4" name="Textplatzhalter 3"/>
          <p:cNvSpPr>
            <a:spLocks noGrp="1"/>
          </p:cNvSpPr>
          <p:nvPr>
            <p:ph type="body" sz="quarter" idx="13"/>
          </p:nvPr>
        </p:nvSpPr>
        <p:spPr/>
        <p:txBody>
          <a:bodyPr/>
          <a:lstStyle/>
          <a:p>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6874" r="9602"/>
          <a:stretch/>
        </p:blipFill>
        <p:spPr>
          <a:xfrm>
            <a:off x="0" y="-3952"/>
            <a:ext cx="9180512" cy="5167990"/>
          </a:xfrm>
          <a:prstGeom prst="rect">
            <a:avLst/>
          </a:prstGeom>
        </p:spPr>
      </p:pic>
      <p:sp>
        <p:nvSpPr>
          <p:cNvPr id="6" name="Rechteck 5"/>
          <p:cNvSpPr/>
          <p:nvPr/>
        </p:nvSpPr>
        <p:spPr>
          <a:xfrm>
            <a:off x="0" y="4227934"/>
            <a:ext cx="9144000" cy="57606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CAN WE INSPIRE OUR CUSTOMERS?</a:t>
            </a:r>
          </a:p>
        </p:txBody>
      </p:sp>
    </p:spTree>
    <p:extLst>
      <p:ext uri="{BB962C8B-B14F-4D97-AF65-F5344CB8AC3E}">
        <p14:creationId xmlns:p14="http://schemas.microsoft.com/office/powerpoint/2010/main" val="150687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t>TARGET GROUPS</a:t>
            </a:r>
          </a:p>
        </p:txBody>
      </p:sp>
      <p:sp>
        <p:nvSpPr>
          <p:cNvPr id="4" name="Textplatzhalter 3"/>
          <p:cNvSpPr>
            <a:spLocks noGrp="1"/>
          </p:cNvSpPr>
          <p:nvPr>
            <p:ph type="body" sz="quarter" idx="13"/>
          </p:nvPr>
        </p:nvSpPr>
        <p:spPr/>
        <p:txBody>
          <a:bodyPr/>
          <a:lstStyle/>
          <a:p>
            <a:r>
              <a:rPr lang="en-GB" sz="600" dirty="0"/>
              <a:t>PRODUCT LAUNCHING Q1 | 2017</a:t>
            </a:r>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r="6365"/>
          <a:stretch/>
        </p:blipFill>
        <p:spPr>
          <a:xfrm>
            <a:off x="647625" y="987574"/>
            <a:ext cx="2302852" cy="1999587"/>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r="13931"/>
          <a:stretch/>
        </p:blipFill>
        <p:spPr>
          <a:xfrm>
            <a:off x="3491880" y="987574"/>
            <a:ext cx="2293143" cy="1998222"/>
          </a:xfrm>
          <a:prstGeom prst="rect">
            <a:avLst/>
          </a:prstGeom>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32169" r="13121"/>
          <a:stretch/>
        </p:blipFill>
        <p:spPr>
          <a:xfrm>
            <a:off x="6316716" y="987574"/>
            <a:ext cx="2301653" cy="2009031"/>
          </a:xfrm>
          <a:prstGeom prst="rect">
            <a:avLst/>
          </a:prstGeom>
        </p:spPr>
      </p:pic>
      <p:sp>
        <p:nvSpPr>
          <p:cNvPr id="8" name="Rechteck 7"/>
          <p:cNvSpPr/>
          <p:nvPr/>
        </p:nvSpPr>
        <p:spPr>
          <a:xfrm>
            <a:off x="647625" y="2643758"/>
            <a:ext cx="2302852" cy="21602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ELECTRICAL CONTRACTORS</a:t>
            </a:r>
          </a:p>
        </p:txBody>
      </p:sp>
      <p:sp>
        <p:nvSpPr>
          <p:cNvPr id="9" name="Rechteck 8"/>
          <p:cNvSpPr/>
          <p:nvPr/>
        </p:nvSpPr>
        <p:spPr>
          <a:xfrm>
            <a:off x="3491880" y="2643758"/>
            <a:ext cx="2302852" cy="21602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LIGHTING DESIGNERS</a:t>
            </a:r>
          </a:p>
        </p:txBody>
      </p:sp>
      <p:sp>
        <p:nvSpPr>
          <p:cNvPr id="10" name="Rechteck 9"/>
          <p:cNvSpPr/>
          <p:nvPr/>
        </p:nvSpPr>
        <p:spPr>
          <a:xfrm>
            <a:off x="6316717" y="2643758"/>
            <a:ext cx="2302852" cy="21602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END CUSTOMERS</a:t>
            </a:r>
          </a:p>
        </p:txBody>
      </p:sp>
      <p:pic>
        <p:nvPicPr>
          <p:cNvPr id="11" name="Grafik 10"/>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387" t="10319" r="793" b="25200"/>
          <a:stretch/>
        </p:blipFill>
        <p:spPr>
          <a:xfrm>
            <a:off x="0" y="3147814"/>
            <a:ext cx="9144000" cy="1599222"/>
          </a:xfrm>
          <a:prstGeom prst="rect">
            <a:avLst/>
          </a:prstGeom>
        </p:spPr>
      </p:pic>
    </p:spTree>
    <p:extLst>
      <p:ext uri="{BB962C8B-B14F-4D97-AF65-F5344CB8AC3E}">
        <p14:creationId xmlns:p14="http://schemas.microsoft.com/office/powerpoint/2010/main" val="703886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t>OUR FEATURE: ALL FROM A SINGLE SOURCE</a:t>
            </a:r>
          </a:p>
        </p:txBody>
      </p:sp>
      <p:sp>
        <p:nvSpPr>
          <p:cNvPr id="4" name="Textplatzhalter 3"/>
          <p:cNvSpPr>
            <a:spLocks noGrp="1"/>
          </p:cNvSpPr>
          <p:nvPr>
            <p:ph type="body" sz="quarter" idx="13"/>
          </p:nvPr>
        </p:nvSpPr>
        <p:spPr/>
        <p:txBody>
          <a:bodyPr/>
          <a:lstStyle/>
          <a:p>
            <a:r>
              <a:rPr lang="en-GB" sz="600" dirty="0"/>
              <a:t>PRODUCT LAUNCHING Q1 | 2017</a:t>
            </a:r>
          </a:p>
          <a:p>
            <a:endParaRPr lang="en-GB" sz="6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771550"/>
            <a:ext cx="1348361" cy="1348361"/>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10512" t="33354" r="11236" b="32259"/>
          <a:stretch/>
        </p:blipFill>
        <p:spPr>
          <a:xfrm>
            <a:off x="611560" y="973344"/>
            <a:ext cx="4032448" cy="1252248"/>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7774"/>
            <a:ext cx="4806364" cy="1944216"/>
          </a:xfrm>
          <a:prstGeom prst="rect">
            <a:avLst/>
          </a:prstGeom>
        </p:spPr>
      </p:pic>
      <p:pic>
        <p:nvPicPr>
          <p:cNvPr id="1026" name="Picture 2" descr="https://media.trilux.com/Sites/T/TRILUX/99667?encoding=UTF-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181"/>
          <a:stretch/>
        </p:blipFill>
        <p:spPr bwMode="auto">
          <a:xfrm>
            <a:off x="4788024" y="2787774"/>
            <a:ext cx="4355976"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89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endParaRPr lang="de-DE" dirty="0"/>
          </a:p>
        </p:txBody>
      </p:sp>
      <p:sp>
        <p:nvSpPr>
          <p:cNvPr id="3" name="Titel 2"/>
          <p:cNvSpPr>
            <a:spLocks noGrp="1"/>
          </p:cNvSpPr>
          <p:nvPr>
            <p:ph type="title"/>
          </p:nvPr>
        </p:nvSpPr>
        <p:spPr/>
        <p:txBody>
          <a:bodyPr/>
          <a:lstStyle/>
          <a:p>
            <a:endParaRPr lang="de-DE"/>
          </a:p>
        </p:txBody>
      </p:sp>
      <p:sp>
        <p:nvSpPr>
          <p:cNvPr id="4" name="Textplatzhalter 3"/>
          <p:cNvSpPr>
            <a:spLocks noGrp="1"/>
          </p:cNvSpPr>
          <p:nvPr>
            <p:ph type="body" sz="quarter" idx="13"/>
          </p:nvPr>
        </p:nvSpPr>
        <p:spPr/>
        <p:txBody>
          <a:bodyPr/>
          <a:lstStyle/>
          <a:p>
            <a:endParaRPr lang="de-DE"/>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t="4679" b="4679"/>
          <a:stretch/>
        </p:blipFill>
        <p:spPr>
          <a:xfrm>
            <a:off x="0" y="-20539"/>
            <a:ext cx="9143999" cy="5184577"/>
          </a:xfrm>
          <a:prstGeom prst="rect">
            <a:avLst/>
          </a:prstGeom>
        </p:spPr>
      </p:pic>
      <p:sp>
        <p:nvSpPr>
          <p:cNvPr id="8" name="Rechteck 7"/>
          <p:cNvSpPr/>
          <p:nvPr/>
        </p:nvSpPr>
        <p:spPr>
          <a:xfrm>
            <a:off x="0" y="4227934"/>
            <a:ext cx="9144000" cy="57606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CAN WE PERSIST IN THE MARKET?</a:t>
            </a:r>
          </a:p>
        </p:txBody>
      </p:sp>
    </p:spTree>
    <p:extLst>
      <p:ext uri="{BB962C8B-B14F-4D97-AF65-F5344CB8AC3E}">
        <p14:creationId xmlns:p14="http://schemas.microsoft.com/office/powerpoint/2010/main" val="370488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4679" b="21045"/>
          <a:stretch/>
        </p:blipFill>
        <p:spPr>
          <a:xfrm>
            <a:off x="0" y="915567"/>
            <a:ext cx="9143999" cy="4248472"/>
          </a:xfrm>
          <a:prstGeom prst="rect">
            <a:avLst/>
          </a:prstGeom>
        </p:spPr>
      </p:pic>
      <p:sp>
        <p:nvSpPr>
          <p:cNvPr id="3" name="Titel 2"/>
          <p:cNvSpPr>
            <a:spLocks noGrp="1"/>
          </p:cNvSpPr>
          <p:nvPr>
            <p:ph type="title"/>
          </p:nvPr>
        </p:nvSpPr>
        <p:spPr/>
        <p:txBody>
          <a:bodyPr/>
          <a:lstStyle/>
          <a:p>
            <a:r>
              <a:rPr lang="en-GB" dirty="0"/>
              <a:t>OVERVIEW OF COMPETITORS</a:t>
            </a:r>
          </a:p>
        </p:txBody>
      </p:sp>
      <p:sp>
        <p:nvSpPr>
          <p:cNvPr id="4" name="Textplatzhalter 3"/>
          <p:cNvSpPr>
            <a:spLocks noGrp="1"/>
          </p:cNvSpPr>
          <p:nvPr>
            <p:ph type="body" sz="quarter" idx="13"/>
          </p:nvPr>
        </p:nvSpPr>
        <p:spPr/>
        <p:txBody>
          <a:bodyPr/>
          <a:lstStyle/>
          <a:p>
            <a:r>
              <a:rPr lang="en-GB" sz="600" dirty="0"/>
              <a:t>PRODUCT LAUNCHING Q1 | 2017</a:t>
            </a:r>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8000" b="8000"/>
          <a:stretch/>
        </p:blipFill>
        <p:spPr>
          <a:xfrm>
            <a:off x="6329858" y="1125501"/>
            <a:ext cx="1116632" cy="527601"/>
          </a:xfrm>
          <a:prstGeom prst="rect">
            <a:avLst/>
          </a:prstGeom>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t="4843" b="-1"/>
          <a:stretch/>
        </p:blipFill>
        <p:spPr>
          <a:xfrm>
            <a:off x="3491372" y="1134094"/>
            <a:ext cx="1116632" cy="519008"/>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372" y="1813912"/>
            <a:ext cx="1116632" cy="277980"/>
          </a:xfrm>
          <a:prstGeom prst="rect">
            <a:avLst/>
          </a:prstGeom>
        </p:spPr>
      </p:pic>
      <p:pic>
        <p:nvPicPr>
          <p:cNvPr id="9" name="Grafik 8"/>
          <p:cNvPicPr>
            <a:picLocks noChangeAspect="1"/>
          </p:cNvPicPr>
          <p:nvPr/>
        </p:nvPicPr>
        <p:blipFill rotWithShape="1">
          <a:blip r:embed="rId6" cstate="print"/>
          <a:srcRect t="26703" b="30059"/>
          <a:stretch/>
        </p:blipFill>
        <p:spPr>
          <a:xfrm>
            <a:off x="6329858" y="2091892"/>
            <a:ext cx="1125876" cy="486799"/>
          </a:xfrm>
          <a:prstGeom prst="rect">
            <a:avLst/>
          </a:prstGeom>
        </p:spPr>
      </p:pic>
      <p:pic>
        <p:nvPicPr>
          <p:cNvPr id="10" name="Grafik 9"/>
          <p:cNvPicPr>
            <a:picLocks noChangeAspect="1"/>
          </p:cNvPicPr>
          <p:nvPr/>
        </p:nvPicPr>
        <p:blipFill rotWithShape="1">
          <a:blip r:embed="rId7" cstate="print">
            <a:extLst>
              <a:ext uri="{28A0092B-C50C-407E-A947-70E740481C1C}">
                <a14:useLocalDpi xmlns:a14="http://schemas.microsoft.com/office/drawing/2010/main" val="0"/>
              </a:ext>
            </a:extLst>
          </a:blip>
          <a:srcRect t="33201" b="33200"/>
          <a:stretch/>
        </p:blipFill>
        <p:spPr>
          <a:xfrm>
            <a:off x="4767013" y="1813722"/>
            <a:ext cx="1363514" cy="278170"/>
          </a:xfrm>
          <a:prstGeom prst="rect">
            <a:avLst/>
          </a:prstGeom>
        </p:spPr>
      </p:pic>
      <p:pic>
        <p:nvPicPr>
          <p:cNvPr id="11" name="Grafik 10"/>
          <p:cNvPicPr>
            <a:picLocks noChangeAspect="1"/>
          </p:cNvPicPr>
          <p:nvPr/>
        </p:nvPicPr>
        <p:blipFill rotWithShape="1">
          <a:blip r:embed="rId8" cstate="print">
            <a:extLst>
              <a:ext uri="{28A0092B-C50C-407E-A947-70E740481C1C}">
                <a14:useLocalDpi xmlns:a14="http://schemas.microsoft.com/office/drawing/2010/main" val="0"/>
              </a:ext>
            </a:extLst>
          </a:blip>
          <a:srcRect t="22578" b="23930"/>
          <a:stretch/>
        </p:blipFill>
        <p:spPr>
          <a:xfrm>
            <a:off x="7618707" y="1129679"/>
            <a:ext cx="1057749" cy="510415"/>
          </a:xfrm>
          <a:prstGeom prst="rect">
            <a:avLst/>
          </a:prstGeom>
        </p:spPr>
      </p:pic>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9103" y="1804115"/>
            <a:ext cx="1116632" cy="287778"/>
          </a:xfrm>
          <a:prstGeom prst="rect">
            <a:avLst/>
          </a:prstGeom>
        </p:spPr>
      </p:pic>
      <p:pic>
        <p:nvPicPr>
          <p:cNvPr id="13" name="Grafik 12"/>
          <p:cNvPicPr>
            <a:picLocks noChangeAspect="1"/>
          </p:cNvPicPr>
          <p:nvPr/>
        </p:nvPicPr>
        <p:blipFill rotWithShape="1">
          <a:blip r:embed="rId10" cstate="print">
            <a:extLst>
              <a:ext uri="{28A0092B-C50C-407E-A947-70E740481C1C}">
                <a14:useLocalDpi xmlns:a14="http://schemas.microsoft.com/office/drawing/2010/main" val="0"/>
              </a:ext>
            </a:extLst>
          </a:blip>
          <a:srcRect t="29841" b="32360"/>
          <a:stretch/>
        </p:blipFill>
        <p:spPr>
          <a:xfrm>
            <a:off x="4757470" y="1134094"/>
            <a:ext cx="1373057" cy="519008"/>
          </a:xfrm>
          <a:prstGeom prst="rect">
            <a:avLst/>
          </a:prstGeom>
        </p:spPr>
      </p:pic>
      <p:pic>
        <p:nvPicPr>
          <p:cNvPr id="14" name="Grafik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18707" y="1813723"/>
            <a:ext cx="1057749" cy="765766"/>
          </a:xfrm>
          <a:prstGeom prst="rect">
            <a:avLst/>
          </a:prstGeom>
        </p:spPr>
      </p:pic>
      <p:pic>
        <p:nvPicPr>
          <p:cNvPr id="15" name="Grafik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680614" y="2042251"/>
            <a:ext cx="378485" cy="756970"/>
          </a:xfrm>
          <a:prstGeom prst="rect">
            <a:avLst/>
          </a:prstGeom>
        </p:spPr>
      </p:pic>
      <p:sp>
        <p:nvSpPr>
          <p:cNvPr id="16" name="Rechteck 15"/>
          <p:cNvSpPr/>
          <p:nvPr/>
        </p:nvSpPr>
        <p:spPr>
          <a:xfrm>
            <a:off x="35496" y="3579862"/>
            <a:ext cx="9073008" cy="1368152"/>
          </a:xfrm>
          <a:prstGeom prst="rect">
            <a:avLst/>
          </a:prstGeom>
          <a:solidFill>
            <a:schemeClr val="bg1"/>
          </a:solidFill>
          <a:ln>
            <a:solidFill>
              <a:srgbClr val="FF0000"/>
            </a:solidFill>
          </a:ln>
        </p:spPr>
        <p:style>
          <a:lnRef idx="1">
            <a:schemeClr val="dk1"/>
          </a:lnRef>
          <a:fillRef idx="2">
            <a:schemeClr val="dk1"/>
          </a:fillRef>
          <a:effectRef idx="1">
            <a:schemeClr val="dk1"/>
          </a:effectRef>
          <a:fontRef idx="minor">
            <a:schemeClr val="dk1"/>
          </a:fontRef>
        </p:style>
        <p:txBody>
          <a:bodyPr rtlCol="0" anchor="t"/>
          <a:lstStyle/>
          <a:p>
            <a:pPr marL="285750" indent="-285750">
              <a:lnSpc>
                <a:spcPct val="150000"/>
              </a:lnSpc>
              <a:buFont typeface="Arial" panose="020B0604020202020204" pitchFamily="34" charset="0"/>
              <a:buChar char="•"/>
            </a:pPr>
            <a:r>
              <a:rPr lang="en-GB" sz="1100" dirty="0">
                <a:latin typeface="Arial" panose="020B0604020202020204" pitchFamily="34" charset="0"/>
              </a:rPr>
              <a:t>All large competitors are partly or completely in the market for light near buildings.</a:t>
            </a:r>
          </a:p>
          <a:p>
            <a:pPr marL="285750" indent="-285750">
              <a:lnSpc>
                <a:spcPct val="150000"/>
              </a:lnSpc>
              <a:buFont typeface="Arial" panose="020B0604020202020204" pitchFamily="34" charset="0"/>
              <a:buChar char="•"/>
            </a:pPr>
            <a:r>
              <a:rPr lang="en-GB" sz="1100" dirty="0">
                <a:latin typeface="Arial" panose="020B0604020202020204" pitchFamily="34" charset="0"/>
              </a:rPr>
              <a:t>With the combination of indoor and outdoor luminaires there are only a few competitors with large product ranges, meaning that it is not possible for all competitors to be active in the market as complete solution providers in project business.</a:t>
            </a:r>
          </a:p>
          <a:p>
            <a:pPr marL="285750" indent="-285750">
              <a:lnSpc>
                <a:spcPct val="150000"/>
              </a:lnSpc>
            </a:pPr>
            <a:r>
              <a:rPr lang="de-DE" sz="1100" b="1" dirty="0">
                <a:latin typeface="Arial" panose="020B0604020202020204" pitchFamily="34" charset="0"/>
                <a:sym typeface="Wingdings" pitchFamily="2" charset="2"/>
              </a:rPr>
              <a:t></a:t>
            </a:r>
            <a:r>
              <a:rPr lang="en-GB" sz="1100" b="1" dirty="0">
                <a:latin typeface="Arial" panose="020B0604020202020204" pitchFamily="34" charset="0"/>
                <a:sym typeface="Wingdings" pitchFamily="2" charset="2"/>
              </a:rPr>
              <a:t> Chance for TRILUX to expand the outdoor luminaire portfolio</a:t>
            </a:r>
            <a:r>
              <a:rPr lang="en-GB" sz="1100" dirty="0"/>
              <a:t> </a:t>
            </a:r>
            <a:r>
              <a:rPr lang="en-GB" sz="1100" b="1" dirty="0">
                <a:latin typeface="Arial" panose="020B0604020202020204" pitchFamily="34" charset="0"/>
                <a:sym typeface="Wingdings" pitchFamily="2" charset="2"/>
              </a:rPr>
              <a:t>for strengthening the cross-selling philosophy in the TRILUX Group and present the company as a full-solution provider in project business</a:t>
            </a:r>
            <a:endParaRPr lang="en-GB" sz="1100" b="1" dirty="0">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13" cstate="print"/>
          <a:stretch>
            <a:fillRect/>
          </a:stretch>
        </p:blipFill>
        <p:spPr>
          <a:xfrm>
            <a:off x="4359793" y="2245489"/>
            <a:ext cx="814439" cy="286396"/>
          </a:xfrm>
          <a:prstGeom prst="rect">
            <a:avLst/>
          </a:prstGeom>
        </p:spPr>
      </p:pic>
    </p:spTree>
    <p:extLst>
      <p:ext uri="{BB962C8B-B14F-4D97-AF65-F5344CB8AC3E}">
        <p14:creationId xmlns:p14="http://schemas.microsoft.com/office/powerpoint/2010/main" val="3858447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r="16384"/>
          <a:stretch/>
        </p:blipFill>
        <p:spPr>
          <a:xfrm>
            <a:off x="-1" y="-3080"/>
            <a:ext cx="9180513" cy="5146580"/>
          </a:xfrm>
          <a:prstGeom prst="rect">
            <a:avLst/>
          </a:prstGeom>
        </p:spPr>
      </p:pic>
      <p:sp>
        <p:nvSpPr>
          <p:cNvPr id="8" name="Rechteck 7"/>
          <p:cNvSpPr/>
          <p:nvPr/>
        </p:nvSpPr>
        <p:spPr>
          <a:xfrm>
            <a:off x="0" y="4227934"/>
            <a:ext cx="9144000" cy="57606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CAN WE INSPIRE WITH OUR PRODUCTS?</a:t>
            </a:r>
          </a:p>
        </p:txBody>
      </p:sp>
    </p:spTree>
    <p:extLst>
      <p:ext uri="{BB962C8B-B14F-4D97-AF65-F5344CB8AC3E}">
        <p14:creationId xmlns:p14="http://schemas.microsoft.com/office/powerpoint/2010/main" val="2712208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PORTFOLIO DEFINITION OF CROSS-SELLING</a:t>
            </a:r>
            <a:endParaRPr lang="en-GB" sz="1400" dirty="0">
              <a:solidFill>
                <a:schemeClr val="bg1">
                  <a:lumMod val="65000"/>
                </a:schemeClr>
              </a:solidFill>
            </a:endParaRPr>
          </a:p>
        </p:txBody>
      </p:sp>
      <p:sp>
        <p:nvSpPr>
          <p:cNvPr id="4" name="Textplatzhalter 3"/>
          <p:cNvSpPr>
            <a:spLocks noGrp="1"/>
          </p:cNvSpPr>
          <p:nvPr>
            <p:ph type="body" sz="quarter" idx="13"/>
          </p:nvPr>
        </p:nvSpPr>
        <p:spPr/>
        <p:txBody>
          <a:bodyPr/>
          <a:lstStyle/>
          <a:p>
            <a:r>
              <a:rPr lang="en-GB" sz="600" dirty="0"/>
              <a:t>PRODUCT LAUNCHING Q1 | 2017</a:t>
            </a:r>
          </a:p>
        </p:txBody>
      </p:sp>
      <p:pic>
        <p:nvPicPr>
          <p:cNvPr id="40" name="Grafik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72" y="977435"/>
            <a:ext cx="573074" cy="583258"/>
          </a:xfrm>
          <a:prstGeom prst="rect">
            <a:avLst/>
          </a:prstGeom>
        </p:spPr>
      </p:pic>
      <p:pic>
        <p:nvPicPr>
          <p:cNvPr id="41" name="Grafik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9330" y="988983"/>
            <a:ext cx="573074" cy="573215"/>
          </a:xfrm>
          <a:prstGeom prst="rect">
            <a:avLst/>
          </a:prstGeom>
        </p:spPr>
      </p:pic>
      <p:pic>
        <p:nvPicPr>
          <p:cNvPr id="42" name="Grafik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7699" y="988983"/>
            <a:ext cx="578781" cy="578781"/>
          </a:xfrm>
          <a:prstGeom prst="rect">
            <a:avLst/>
          </a:prstGeom>
        </p:spPr>
      </p:pic>
      <p:pic>
        <p:nvPicPr>
          <p:cNvPr id="45" name="Grafik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70" y="1990751"/>
            <a:ext cx="839394" cy="559596"/>
          </a:xfrm>
          <a:prstGeom prst="rect">
            <a:avLst/>
          </a:prstGeom>
        </p:spPr>
      </p:pic>
      <p:pic>
        <p:nvPicPr>
          <p:cNvPr id="47" name="Grafik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9" y="2970008"/>
            <a:ext cx="855229" cy="570153"/>
          </a:xfrm>
          <a:prstGeom prst="rect">
            <a:avLst/>
          </a:prstGeom>
        </p:spPr>
      </p:pic>
      <p:pic>
        <p:nvPicPr>
          <p:cNvPr id="48" name="Grafik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85" y="1001913"/>
            <a:ext cx="849308" cy="566205"/>
          </a:xfrm>
          <a:prstGeom prst="rect">
            <a:avLst/>
          </a:prstGeom>
        </p:spPr>
      </p:pic>
      <p:pic>
        <p:nvPicPr>
          <p:cNvPr id="49" name="Grafik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497" y="4000707"/>
            <a:ext cx="848634" cy="581315"/>
          </a:xfrm>
          <a:prstGeom prst="rect">
            <a:avLst/>
          </a:prstGeom>
        </p:spPr>
      </p:pic>
      <p:pic>
        <p:nvPicPr>
          <p:cNvPr id="50" name="Grafik 49"/>
          <p:cNvPicPr>
            <a:picLocks noChangeAspect="1"/>
          </p:cNvPicPr>
          <p:nvPr/>
        </p:nvPicPr>
        <p:blipFill rotWithShape="1">
          <a:blip r:embed="rId10" cstate="print">
            <a:extLst>
              <a:ext uri="{28A0092B-C50C-407E-A947-70E740481C1C}">
                <a14:useLocalDpi xmlns:a14="http://schemas.microsoft.com/office/drawing/2010/main" val="0"/>
              </a:ext>
            </a:extLst>
          </a:blip>
          <a:srcRect b="12580"/>
          <a:stretch/>
        </p:blipFill>
        <p:spPr>
          <a:xfrm>
            <a:off x="3820717" y="2970009"/>
            <a:ext cx="868365" cy="563672"/>
          </a:xfrm>
          <a:prstGeom prst="rect">
            <a:avLst/>
          </a:prstGeom>
        </p:spPr>
      </p:pic>
      <p:pic>
        <p:nvPicPr>
          <p:cNvPr id="51" name="Grafik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2581" y="4000708"/>
            <a:ext cx="874889" cy="587266"/>
          </a:xfrm>
          <a:prstGeom prst="rect">
            <a:avLst/>
          </a:prstGeom>
        </p:spPr>
      </p:pic>
      <p:pic>
        <p:nvPicPr>
          <p:cNvPr id="52" name="Grafik 51"/>
          <p:cNvPicPr>
            <a:picLocks noChangeAspect="1"/>
          </p:cNvPicPr>
          <p:nvPr/>
        </p:nvPicPr>
        <p:blipFill rotWithShape="1">
          <a:blip r:embed="rId12" cstate="print">
            <a:extLst>
              <a:ext uri="{28A0092B-C50C-407E-A947-70E740481C1C}">
                <a14:useLocalDpi xmlns:a14="http://schemas.microsoft.com/office/drawing/2010/main" val="0"/>
              </a:ext>
            </a:extLst>
          </a:blip>
          <a:srcRect l="32743" t="34298" r="37401" b="27985"/>
          <a:stretch/>
        </p:blipFill>
        <p:spPr>
          <a:xfrm>
            <a:off x="3812583" y="1962032"/>
            <a:ext cx="874888" cy="583259"/>
          </a:xfrm>
          <a:prstGeom prst="rect">
            <a:avLst/>
          </a:prstGeom>
        </p:spPr>
      </p:pic>
      <p:pic>
        <p:nvPicPr>
          <p:cNvPr id="55" name="Picture 2" descr="https://media.trilux.com/Sites/T/TRILUX/99669?encoding=UTF-8"/>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1067" t="8589" r="-925" b="34149"/>
          <a:stretch/>
        </p:blipFill>
        <p:spPr bwMode="auto">
          <a:xfrm>
            <a:off x="3779912" y="977434"/>
            <a:ext cx="874888" cy="583259"/>
          </a:xfrm>
          <a:prstGeom prst="rect">
            <a:avLst/>
          </a:prstGeom>
          <a:noFill/>
          <a:extLst>
            <a:ext uri="{909E8E84-426E-40DD-AFC4-6F175D3DCCD1}">
              <a14:hiddenFill xmlns:a14="http://schemas.microsoft.com/office/drawing/2010/main">
                <a:solidFill>
                  <a:srgbClr val="FFFFFF"/>
                </a:solidFill>
              </a14:hiddenFill>
            </a:ext>
          </a:extLst>
        </p:spPr>
      </p:pic>
      <p:sp>
        <p:nvSpPr>
          <p:cNvPr id="56" name="Textfeld 55"/>
          <p:cNvSpPr txBox="1"/>
          <p:nvPr/>
        </p:nvSpPr>
        <p:spPr>
          <a:xfrm>
            <a:off x="958706" y="977434"/>
            <a:ext cx="670539" cy="184666"/>
          </a:xfrm>
          <a:prstGeom prst="rect">
            <a:avLst/>
          </a:prstGeom>
          <a:noFill/>
        </p:spPr>
        <p:txBody>
          <a:bodyPr wrap="square" rtlCol="0">
            <a:spAutoFit/>
          </a:bodyPr>
          <a:lstStyle/>
          <a:p>
            <a:r>
              <a:rPr lang="en-GB" sz="600" dirty="0">
                <a:latin typeface="Arial" pitchFamily="34" charset="0"/>
              </a:rPr>
              <a:t>8501</a:t>
            </a:r>
          </a:p>
        </p:txBody>
      </p:sp>
      <p:sp>
        <p:nvSpPr>
          <p:cNvPr id="57" name="Textfeld 56"/>
          <p:cNvSpPr txBox="1"/>
          <p:nvPr/>
        </p:nvSpPr>
        <p:spPr>
          <a:xfrm>
            <a:off x="1554821" y="984990"/>
            <a:ext cx="670539" cy="184666"/>
          </a:xfrm>
          <a:prstGeom prst="rect">
            <a:avLst/>
          </a:prstGeom>
          <a:noFill/>
        </p:spPr>
        <p:txBody>
          <a:bodyPr wrap="square" rtlCol="0">
            <a:spAutoFit/>
          </a:bodyPr>
          <a:lstStyle/>
          <a:p>
            <a:r>
              <a:rPr lang="en-GB" sz="600" dirty="0">
                <a:latin typeface="Arial" pitchFamily="34" charset="0"/>
              </a:rPr>
              <a:t>8511</a:t>
            </a:r>
          </a:p>
        </p:txBody>
      </p:sp>
      <p:sp>
        <p:nvSpPr>
          <p:cNvPr id="58" name="Textfeld 57"/>
          <p:cNvSpPr txBox="1"/>
          <p:nvPr/>
        </p:nvSpPr>
        <p:spPr>
          <a:xfrm>
            <a:off x="2196258" y="984990"/>
            <a:ext cx="670539" cy="184666"/>
          </a:xfrm>
          <a:prstGeom prst="rect">
            <a:avLst/>
          </a:prstGeom>
          <a:noFill/>
        </p:spPr>
        <p:txBody>
          <a:bodyPr wrap="square" rtlCol="0">
            <a:spAutoFit/>
          </a:bodyPr>
          <a:lstStyle/>
          <a:p>
            <a:r>
              <a:rPr lang="en-GB" sz="600" dirty="0">
                <a:latin typeface="Arial" pitchFamily="34" charset="0"/>
              </a:rPr>
              <a:t>8521</a:t>
            </a:r>
          </a:p>
        </p:txBody>
      </p:sp>
      <p:pic>
        <p:nvPicPr>
          <p:cNvPr id="59" name="Grafik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19672" y="1990751"/>
            <a:ext cx="562728" cy="562728"/>
          </a:xfrm>
          <a:prstGeom prst="rect">
            <a:avLst/>
          </a:prstGeom>
        </p:spPr>
      </p:pic>
      <p:pic>
        <p:nvPicPr>
          <p:cNvPr id="60" name="Grafik 5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2988" y="1991387"/>
            <a:ext cx="559070" cy="559070"/>
          </a:xfrm>
          <a:prstGeom prst="rect">
            <a:avLst/>
          </a:prstGeom>
        </p:spPr>
      </p:pic>
      <p:sp>
        <p:nvSpPr>
          <p:cNvPr id="61" name="Textfeld 60"/>
          <p:cNvSpPr txBox="1"/>
          <p:nvPr/>
        </p:nvSpPr>
        <p:spPr>
          <a:xfrm>
            <a:off x="951549" y="1990751"/>
            <a:ext cx="670539" cy="184666"/>
          </a:xfrm>
          <a:prstGeom prst="rect">
            <a:avLst/>
          </a:prstGeom>
          <a:noFill/>
        </p:spPr>
        <p:txBody>
          <a:bodyPr wrap="square" rtlCol="0">
            <a:spAutoFit/>
          </a:bodyPr>
          <a:lstStyle/>
          <a:p>
            <a:r>
              <a:rPr lang="en-GB" sz="600" dirty="0">
                <a:latin typeface="Arial" pitchFamily="34" charset="0"/>
              </a:rPr>
              <a:t>8841K</a:t>
            </a:r>
          </a:p>
        </p:txBody>
      </p:sp>
      <p:sp>
        <p:nvSpPr>
          <p:cNvPr id="62" name="Textfeld 61"/>
          <p:cNvSpPr txBox="1"/>
          <p:nvPr/>
        </p:nvSpPr>
        <p:spPr>
          <a:xfrm>
            <a:off x="1547664" y="1998307"/>
            <a:ext cx="670539" cy="184666"/>
          </a:xfrm>
          <a:prstGeom prst="rect">
            <a:avLst/>
          </a:prstGeom>
          <a:noFill/>
        </p:spPr>
        <p:txBody>
          <a:bodyPr wrap="square" rtlCol="0">
            <a:spAutoFit/>
          </a:bodyPr>
          <a:lstStyle/>
          <a:p>
            <a:r>
              <a:rPr lang="en-GB" sz="600" dirty="0">
                <a:latin typeface="Arial" pitchFamily="34" charset="0"/>
              </a:rPr>
              <a:t>8841</a:t>
            </a:r>
          </a:p>
        </p:txBody>
      </p:sp>
      <p:pic>
        <p:nvPicPr>
          <p:cNvPr id="63" name="Grafik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9022" y="2971478"/>
            <a:ext cx="568936" cy="568936"/>
          </a:xfrm>
          <a:prstGeom prst="rect">
            <a:avLst/>
          </a:prstGeom>
        </p:spPr>
      </p:pic>
      <p:sp>
        <p:nvSpPr>
          <p:cNvPr id="64" name="Textfeld 63"/>
          <p:cNvSpPr txBox="1"/>
          <p:nvPr/>
        </p:nvSpPr>
        <p:spPr>
          <a:xfrm>
            <a:off x="899592" y="2970008"/>
            <a:ext cx="670539" cy="184666"/>
          </a:xfrm>
          <a:prstGeom prst="rect">
            <a:avLst/>
          </a:prstGeom>
          <a:noFill/>
        </p:spPr>
        <p:txBody>
          <a:bodyPr wrap="square" rtlCol="0">
            <a:spAutoFit/>
          </a:bodyPr>
          <a:lstStyle/>
          <a:p>
            <a:r>
              <a:rPr lang="en-GB" sz="600" dirty="0">
                <a:latin typeface="Arial" pitchFamily="34" charset="0"/>
              </a:rPr>
              <a:t>8841LS</a:t>
            </a:r>
          </a:p>
        </p:txBody>
      </p:sp>
      <p:pic>
        <p:nvPicPr>
          <p:cNvPr id="65" name="Grafik 6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21826" y="2970008"/>
            <a:ext cx="570153" cy="570153"/>
          </a:xfrm>
          <a:prstGeom prst="rect">
            <a:avLst/>
          </a:prstGeom>
        </p:spPr>
      </p:pic>
      <p:sp>
        <p:nvSpPr>
          <p:cNvPr id="66" name="Textfeld 65"/>
          <p:cNvSpPr txBox="1"/>
          <p:nvPr/>
        </p:nvSpPr>
        <p:spPr>
          <a:xfrm>
            <a:off x="1569408" y="2970385"/>
            <a:ext cx="555113" cy="276999"/>
          </a:xfrm>
          <a:prstGeom prst="rect">
            <a:avLst/>
          </a:prstGeom>
          <a:noFill/>
        </p:spPr>
        <p:txBody>
          <a:bodyPr wrap="square" rtlCol="0">
            <a:spAutoFit/>
          </a:bodyPr>
          <a:lstStyle/>
          <a:p>
            <a:r>
              <a:rPr lang="en-GB" sz="600" dirty="0">
                <a:latin typeface="Arial" pitchFamily="34" charset="0"/>
              </a:rPr>
              <a:t>CS20</a:t>
            </a:r>
          </a:p>
          <a:p>
            <a:r>
              <a:rPr lang="en-GB" sz="600" dirty="0">
                <a:latin typeface="Arial" pitchFamily="34" charset="0"/>
              </a:rPr>
              <a:t>CS23</a:t>
            </a:r>
          </a:p>
        </p:txBody>
      </p:sp>
      <p:pic>
        <p:nvPicPr>
          <p:cNvPr id="67" name="Grafik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84045" y="977434"/>
            <a:ext cx="578090" cy="573813"/>
          </a:xfrm>
          <a:prstGeom prst="rect">
            <a:avLst/>
          </a:prstGeom>
        </p:spPr>
      </p:pic>
      <p:pic>
        <p:nvPicPr>
          <p:cNvPr id="68" name="Grafik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85247" y="977434"/>
            <a:ext cx="549455" cy="569537"/>
          </a:xfrm>
          <a:prstGeom prst="rect">
            <a:avLst/>
          </a:prstGeom>
        </p:spPr>
      </p:pic>
      <p:pic>
        <p:nvPicPr>
          <p:cNvPr id="69" name="Grafik 6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45347" y="977434"/>
            <a:ext cx="569537" cy="569537"/>
          </a:xfrm>
          <a:prstGeom prst="rect">
            <a:avLst/>
          </a:prstGeom>
        </p:spPr>
      </p:pic>
      <p:pic>
        <p:nvPicPr>
          <p:cNvPr id="70" name="Grafik 6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53965" y="984990"/>
            <a:ext cx="571302" cy="571302"/>
          </a:xfrm>
          <a:prstGeom prst="rect">
            <a:avLst/>
          </a:prstGeom>
        </p:spPr>
      </p:pic>
      <p:pic>
        <p:nvPicPr>
          <p:cNvPr id="71" name="Grafik 7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09276" y="970693"/>
            <a:ext cx="589396" cy="583017"/>
          </a:xfrm>
          <a:prstGeom prst="rect">
            <a:avLst/>
          </a:prstGeom>
        </p:spPr>
      </p:pic>
      <p:pic>
        <p:nvPicPr>
          <p:cNvPr id="72" name="Grafik 71"/>
          <p:cNvPicPr>
            <a:picLocks noChangeAspect="1"/>
          </p:cNvPicPr>
          <p:nvPr/>
        </p:nvPicPr>
        <p:blipFill rotWithShape="1">
          <a:blip r:embed="rId23" cstate="print">
            <a:extLst>
              <a:ext uri="{28A0092B-C50C-407E-A947-70E740481C1C}">
                <a14:useLocalDpi xmlns:a14="http://schemas.microsoft.com/office/drawing/2010/main" val="0"/>
              </a:ext>
            </a:extLst>
          </a:blip>
          <a:srcRect l="14827" r="17362"/>
          <a:stretch/>
        </p:blipFill>
        <p:spPr>
          <a:xfrm>
            <a:off x="5982609" y="981503"/>
            <a:ext cx="590730" cy="571302"/>
          </a:xfrm>
          <a:prstGeom prst="rect">
            <a:avLst/>
          </a:prstGeom>
        </p:spPr>
      </p:pic>
      <p:pic>
        <p:nvPicPr>
          <p:cNvPr id="73" name="Grafik 7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44894" y="2970008"/>
            <a:ext cx="569698" cy="569698"/>
          </a:xfrm>
          <a:prstGeom prst="rect">
            <a:avLst/>
          </a:prstGeom>
        </p:spPr>
      </p:pic>
      <p:pic>
        <p:nvPicPr>
          <p:cNvPr id="74" name="Grafik 7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369407" y="2970008"/>
            <a:ext cx="569698" cy="569698"/>
          </a:xfrm>
          <a:prstGeom prst="rect">
            <a:avLst/>
          </a:prstGeom>
        </p:spPr>
      </p:pic>
      <p:pic>
        <p:nvPicPr>
          <p:cNvPr id="75" name="Grafik 7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253500" y="3993872"/>
            <a:ext cx="592630" cy="586973"/>
          </a:xfrm>
          <a:prstGeom prst="rect">
            <a:avLst/>
          </a:prstGeom>
        </p:spPr>
      </p:pic>
      <p:pic>
        <p:nvPicPr>
          <p:cNvPr id="76" name="Grafik 7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80073" y="4000708"/>
            <a:ext cx="580138" cy="580138"/>
          </a:xfrm>
          <a:prstGeom prst="rect">
            <a:avLst/>
          </a:prstGeom>
        </p:spPr>
      </p:pic>
      <p:pic>
        <p:nvPicPr>
          <p:cNvPr id="77" name="Grafik 7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621826" y="3993872"/>
            <a:ext cx="586973" cy="586973"/>
          </a:xfrm>
          <a:prstGeom prst="rect">
            <a:avLst/>
          </a:prstGeom>
        </p:spPr>
      </p:pic>
      <p:pic>
        <p:nvPicPr>
          <p:cNvPr id="78" name="Grafik 7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756576" y="3993873"/>
            <a:ext cx="582028" cy="582028"/>
          </a:xfrm>
          <a:prstGeom prst="rect">
            <a:avLst/>
          </a:prstGeom>
        </p:spPr>
      </p:pic>
      <p:pic>
        <p:nvPicPr>
          <p:cNvPr id="79" name="Grafik 7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430500" y="3993872"/>
            <a:ext cx="581660" cy="581660"/>
          </a:xfrm>
          <a:prstGeom prst="rect">
            <a:avLst/>
          </a:prstGeom>
        </p:spPr>
      </p:pic>
      <p:pic>
        <p:nvPicPr>
          <p:cNvPr id="80" name="Grafik 79"/>
          <p:cNvPicPr>
            <a:picLocks noChangeAspect="1"/>
          </p:cNvPicPr>
          <p:nvPr/>
        </p:nvPicPr>
        <p:blipFill rotWithShape="1">
          <a:blip r:embed="rId31" cstate="print">
            <a:extLst>
              <a:ext uri="{28A0092B-C50C-407E-A947-70E740481C1C}">
                <a14:useLocalDpi xmlns:a14="http://schemas.microsoft.com/office/drawing/2010/main" val="0"/>
              </a:ext>
            </a:extLst>
          </a:blip>
          <a:srcRect r="43806"/>
          <a:stretch/>
        </p:blipFill>
        <p:spPr>
          <a:xfrm>
            <a:off x="8507695" y="974012"/>
            <a:ext cx="606212" cy="590102"/>
          </a:xfrm>
          <a:prstGeom prst="rect">
            <a:avLst/>
          </a:prstGeom>
        </p:spPr>
      </p:pic>
      <p:pic>
        <p:nvPicPr>
          <p:cNvPr id="81" name="Grafik 80"/>
          <p:cNvPicPr>
            <a:picLocks noChangeAspect="1"/>
          </p:cNvPicPr>
          <p:nvPr/>
        </p:nvPicPr>
        <p:blipFill rotWithShape="1">
          <a:blip r:embed="rId32" cstate="print">
            <a:extLst>
              <a:ext uri="{28A0092B-C50C-407E-A947-70E740481C1C}">
                <a14:useLocalDpi xmlns:a14="http://schemas.microsoft.com/office/drawing/2010/main" val="0"/>
              </a:ext>
            </a:extLst>
          </a:blip>
          <a:srcRect r="43806"/>
          <a:stretch/>
        </p:blipFill>
        <p:spPr>
          <a:xfrm>
            <a:off x="2846022" y="977434"/>
            <a:ext cx="611749" cy="595491"/>
          </a:xfrm>
          <a:prstGeom prst="rect">
            <a:avLst/>
          </a:prstGeom>
        </p:spPr>
      </p:pic>
      <p:sp>
        <p:nvSpPr>
          <p:cNvPr id="82" name="Textfeld 81"/>
          <p:cNvSpPr txBox="1"/>
          <p:nvPr/>
        </p:nvSpPr>
        <p:spPr>
          <a:xfrm>
            <a:off x="2934171" y="984990"/>
            <a:ext cx="670539" cy="184666"/>
          </a:xfrm>
          <a:prstGeom prst="rect">
            <a:avLst/>
          </a:prstGeom>
          <a:noFill/>
        </p:spPr>
        <p:txBody>
          <a:bodyPr wrap="square" rtlCol="0">
            <a:spAutoFit/>
          </a:bodyPr>
          <a:lstStyle/>
          <a:p>
            <a:r>
              <a:rPr lang="en-GB" sz="600" dirty="0">
                <a:latin typeface="Arial" pitchFamily="34" charset="0"/>
              </a:rPr>
              <a:t>ALTIGO G2</a:t>
            </a:r>
          </a:p>
        </p:txBody>
      </p:sp>
      <p:sp>
        <p:nvSpPr>
          <p:cNvPr id="83" name="Textfeld 82"/>
          <p:cNvSpPr txBox="1"/>
          <p:nvPr/>
        </p:nvSpPr>
        <p:spPr>
          <a:xfrm>
            <a:off x="943331" y="3993872"/>
            <a:ext cx="685914" cy="184666"/>
          </a:xfrm>
          <a:prstGeom prst="rect">
            <a:avLst/>
          </a:prstGeom>
          <a:noFill/>
        </p:spPr>
        <p:txBody>
          <a:bodyPr wrap="square" rtlCol="0">
            <a:spAutoFit/>
          </a:bodyPr>
          <a:lstStyle/>
          <a:p>
            <a:r>
              <a:rPr lang="en-GB" sz="600" dirty="0">
                <a:latin typeface="Arial" pitchFamily="34" charset="0"/>
              </a:rPr>
              <a:t>FACIELLA 08</a:t>
            </a:r>
          </a:p>
        </p:txBody>
      </p:sp>
      <p:sp>
        <p:nvSpPr>
          <p:cNvPr id="84" name="Textfeld 83"/>
          <p:cNvSpPr txBox="1"/>
          <p:nvPr/>
        </p:nvSpPr>
        <p:spPr>
          <a:xfrm>
            <a:off x="1581535" y="3993872"/>
            <a:ext cx="670539" cy="184666"/>
          </a:xfrm>
          <a:prstGeom prst="rect">
            <a:avLst/>
          </a:prstGeom>
          <a:noFill/>
        </p:spPr>
        <p:txBody>
          <a:bodyPr wrap="square" rtlCol="0">
            <a:spAutoFit/>
          </a:bodyPr>
          <a:lstStyle/>
          <a:p>
            <a:r>
              <a:rPr lang="en-GB" sz="600" dirty="0">
                <a:latin typeface="Arial" pitchFamily="34" charset="0"/>
              </a:rPr>
              <a:t>FACIELLA 15</a:t>
            </a:r>
          </a:p>
        </p:txBody>
      </p:sp>
      <p:sp>
        <p:nvSpPr>
          <p:cNvPr id="85" name="Textfeld 84"/>
          <p:cNvSpPr txBox="1"/>
          <p:nvPr/>
        </p:nvSpPr>
        <p:spPr>
          <a:xfrm>
            <a:off x="2198415" y="3988395"/>
            <a:ext cx="670539" cy="184666"/>
          </a:xfrm>
          <a:prstGeom prst="rect">
            <a:avLst/>
          </a:prstGeom>
          <a:noFill/>
        </p:spPr>
        <p:txBody>
          <a:bodyPr wrap="square" rtlCol="0">
            <a:spAutoFit/>
          </a:bodyPr>
          <a:lstStyle/>
          <a:p>
            <a:r>
              <a:rPr lang="en-GB" sz="600" dirty="0">
                <a:latin typeface="Arial" pitchFamily="34" charset="0"/>
              </a:rPr>
              <a:t>FACIELLA 20</a:t>
            </a:r>
          </a:p>
        </p:txBody>
      </p:sp>
      <p:sp>
        <p:nvSpPr>
          <p:cNvPr id="86" name="Textfeld 85"/>
          <p:cNvSpPr txBox="1"/>
          <p:nvPr/>
        </p:nvSpPr>
        <p:spPr>
          <a:xfrm>
            <a:off x="-36512" y="771550"/>
            <a:ext cx="2898674" cy="230832"/>
          </a:xfrm>
          <a:prstGeom prst="rect">
            <a:avLst/>
          </a:prstGeom>
          <a:noFill/>
        </p:spPr>
        <p:txBody>
          <a:bodyPr wrap="square" rtlCol="0">
            <a:spAutoFit/>
          </a:bodyPr>
          <a:lstStyle/>
          <a:p>
            <a:r>
              <a:rPr lang="en-GB" sz="900" b="1" dirty="0">
                <a:latin typeface="Arial" pitchFamily="34" charset="0"/>
              </a:rPr>
              <a:t>GROUND RECESSED LUMINAIRES</a:t>
            </a:r>
          </a:p>
        </p:txBody>
      </p:sp>
      <p:sp>
        <p:nvSpPr>
          <p:cNvPr id="87" name="Textfeld 86"/>
          <p:cNvSpPr txBox="1"/>
          <p:nvPr/>
        </p:nvSpPr>
        <p:spPr>
          <a:xfrm>
            <a:off x="-36512" y="1749465"/>
            <a:ext cx="2898674" cy="230832"/>
          </a:xfrm>
          <a:prstGeom prst="rect">
            <a:avLst/>
          </a:prstGeom>
          <a:noFill/>
        </p:spPr>
        <p:txBody>
          <a:bodyPr wrap="square" rtlCol="0">
            <a:spAutoFit/>
          </a:bodyPr>
          <a:lstStyle/>
          <a:p>
            <a:r>
              <a:rPr lang="en-GB" sz="900" b="1" dirty="0">
                <a:latin typeface="Arial" pitchFamily="34" charset="0"/>
              </a:rPr>
              <a:t>BOLLARD LUMINAIRES</a:t>
            </a:r>
          </a:p>
        </p:txBody>
      </p:sp>
      <p:sp>
        <p:nvSpPr>
          <p:cNvPr id="88" name="Textfeld 87"/>
          <p:cNvSpPr txBox="1"/>
          <p:nvPr/>
        </p:nvSpPr>
        <p:spPr>
          <a:xfrm>
            <a:off x="-36512" y="2715766"/>
            <a:ext cx="2898674" cy="230832"/>
          </a:xfrm>
          <a:prstGeom prst="rect">
            <a:avLst/>
          </a:prstGeom>
          <a:noFill/>
        </p:spPr>
        <p:txBody>
          <a:bodyPr wrap="square" rtlCol="0">
            <a:spAutoFit/>
          </a:bodyPr>
          <a:lstStyle/>
          <a:p>
            <a:r>
              <a:rPr lang="en-GB" sz="900" b="1" dirty="0">
                <a:latin typeface="Arial" pitchFamily="34" charset="0"/>
              </a:rPr>
              <a:t>LIGHT COLUMNS</a:t>
            </a:r>
          </a:p>
        </p:txBody>
      </p:sp>
      <p:sp>
        <p:nvSpPr>
          <p:cNvPr id="89" name="Textfeld 88"/>
          <p:cNvSpPr txBox="1"/>
          <p:nvPr/>
        </p:nvSpPr>
        <p:spPr>
          <a:xfrm>
            <a:off x="-17765" y="3765689"/>
            <a:ext cx="2898674" cy="230832"/>
          </a:xfrm>
          <a:prstGeom prst="rect">
            <a:avLst/>
          </a:prstGeom>
          <a:noFill/>
        </p:spPr>
        <p:txBody>
          <a:bodyPr wrap="square" rtlCol="0">
            <a:spAutoFit/>
          </a:bodyPr>
          <a:lstStyle/>
          <a:p>
            <a:r>
              <a:rPr lang="en-GB" sz="900" b="1" dirty="0">
                <a:latin typeface="Arial" pitchFamily="34" charset="0"/>
              </a:rPr>
              <a:t>SPOTLIGHTS</a:t>
            </a:r>
          </a:p>
        </p:txBody>
      </p:sp>
      <p:sp>
        <p:nvSpPr>
          <p:cNvPr id="90" name="Textfeld 89"/>
          <p:cNvSpPr txBox="1"/>
          <p:nvPr/>
        </p:nvSpPr>
        <p:spPr>
          <a:xfrm>
            <a:off x="3761558" y="771550"/>
            <a:ext cx="2898674" cy="230832"/>
          </a:xfrm>
          <a:prstGeom prst="rect">
            <a:avLst/>
          </a:prstGeom>
          <a:noFill/>
        </p:spPr>
        <p:txBody>
          <a:bodyPr wrap="square" rtlCol="0">
            <a:spAutoFit/>
          </a:bodyPr>
          <a:lstStyle/>
          <a:p>
            <a:r>
              <a:rPr lang="en-GB" sz="900" b="1" dirty="0">
                <a:latin typeface="Arial" pitchFamily="34" charset="0"/>
              </a:rPr>
              <a:t>WALL AND CEILING LUMINAIRES</a:t>
            </a:r>
          </a:p>
        </p:txBody>
      </p:sp>
      <p:sp>
        <p:nvSpPr>
          <p:cNvPr id="91" name="Textfeld 90"/>
          <p:cNvSpPr txBox="1"/>
          <p:nvPr/>
        </p:nvSpPr>
        <p:spPr>
          <a:xfrm>
            <a:off x="3761558" y="1749465"/>
            <a:ext cx="2898674" cy="230832"/>
          </a:xfrm>
          <a:prstGeom prst="rect">
            <a:avLst/>
          </a:prstGeom>
          <a:noFill/>
        </p:spPr>
        <p:txBody>
          <a:bodyPr wrap="square" rtlCol="0">
            <a:spAutoFit/>
          </a:bodyPr>
          <a:lstStyle/>
          <a:p>
            <a:r>
              <a:rPr lang="en-GB" sz="900" b="1" dirty="0">
                <a:latin typeface="Arial" pitchFamily="34" charset="0"/>
              </a:rPr>
              <a:t>CEILING-RECESSED LUMINAIRES</a:t>
            </a:r>
          </a:p>
        </p:txBody>
      </p:sp>
      <p:sp>
        <p:nvSpPr>
          <p:cNvPr id="92" name="Textfeld 91"/>
          <p:cNvSpPr txBox="1"/>
          <p:nvPr/>
        </p:nvSpPr>
        <p:spPr>
          <a:xfrm>
            <a:off x="3761558" y="2715766"/>
            <a:ext cx="2898674" cy="230832"/>
          </a:xfrm>
          <a:prstGeom prst="rect">
            <a:avLst/>
          </a:prstGeom>
          <a:noFill/>
        </p:spPr>
        <p:txBody>
          <a:bodyPr wrap="square" rtlCol="0">
            <a:spAutoFit/>
          </a:bodyPr>
          <a:lstStyle/>
          <a:p>
            <a:r>
              <a:rPr lang="en-GB" sz="900" b="1" dirty="0">
                <a:latin typeface="Arial" pitchFamily="34" charset="0"/>
              </a:rPr>
              <a:t>PROJECTORS</a:t>
            </a:r>
          </a:p>
        </p:txBody>
      </p:sp>
      <p:sp>
        <p:nvSpPr>
          <p:cNvPr id="93" name="Textfeld 92"/>
          <p:cNvSpPr txBox="1"/>
          <p:nvPr/>
        </p:nvSpPr>
        <p:spPr>
          <a:xfrm>
            <a:off x="3761558" y="3765689"/>
            <a:ext cx="2898674" cy="230832"/>
          </a:xfrm>
          <a:prstGeom prst="rect">
            <a:avLst/>
          </a:prstGeom>
          <a:noFill/>
        </p:spPr>
        <p:txBody>
          <a:bodyPr wrap="square" rtlCol="0">
            <a:spAutoFit/>
          </a:bodyPr>
          <a:lstStyle/>
          <a:p>
            <a:r>
              <a:rPr lang="en-GB" sz="900" b="1" dirty="0">
                <a:latin typeface="Arial" pitchFamily="34" charset="0"/>
              </a:rPr>
              <a:t>POST LUMINAIRES</a:t>
            </a:r>
          </a:p>
        </p:txBody>
      </p:sp>
      <p:sp>
        <p:nvSpPr>
          <p:cNvPr id="94" name="Textfeld 93"/>
          <p:cNvSpPr txBox="1"/>
          <p:nvPr/>
        </p:nvSpPr>
        <p:spPr>
          <a:xfrm>
            <a:off x="4716016" y="3950935"/>
            <a:ext cx="622588" cy="184666"/>
          </a:xfrm>
          <a:prstGeom prst="rect">
            <a:avLst/>
          </a:prstGeom>
          <a:noFill/>
        </p:spPr>
        <p:txBody>
          <a:bodyPr wrap="square" rtlCol="0">
            <a:spAutoFit/>
          </a:bodyPr>
          <a:lstStyle/>
          <a:p>
            <a:r>
              <a:rPr lang="en-GB" sz="600" dirty="0">
                <a:latin typeface="Arial" pitchFamily="34" charset="0"/>
              </a:rPr>
              <a:t>LUMEGA IQ</a:t>
            </a:r>
          </a:p>
        </p:txBody>
      </p:sp>
      <p:sp>
        <p:nvSpPr>
          <p:cNvPr id="95" name="Textfeld 94"/>
          <p:cNvSpPr txBox="1"/>
          <p:nvPr/>
        </p:nvSpPr>
        <p:spPr>
          <a:xfrm>
            <a:off x="5350553" y="3939902"/>
            <a:ext cx="622588" cy="184666"/>
          </a:xfrm>
          <a:prstGeom prst="rect">
            <a:avLst/>
          </a:prstGeom>
          <a:noFill/>
        </p:spPr>
        <p:txBody>
          <a:bodyPr wrap="square" rtlCol="0">
            <a:spAutoFit/>
          </a:bodyPr>
          <a:lstStyle/>
          <a:p>
            <a:r>
              <a:rPr lang="en-GB" sz="600" dirty="0">
                <a:latin typeface="Arial" pitchFamily="34" charset="0"/>
              </a:rPr>
              <a:t>CUVIA</a:t>
            </a:r>
          </a:p>
        </p:txBody>
      </p:sp>
      <p:sp>
        <p:nvSpPr>
          <p:cNvPr id="96" name="Textfeld 95"/>
          <p:cNvSpPr txBox="1"/>
          <p:nvPr/>
        </p:nvSpPr>
        <p:spPr>
          <a:xfrm>
            <a:off x="4741500" y="2942823"/>
            <a:ext cx="622588" cy="184666"/>
          </a:xfrm>
          <a:prstGeom prst="rect">
            <a:avLst/>
          </a:prstGeom>
          <a:noFill/>
        </p:spPr>
        <p:txBody>
          <a:bodyPr wrap="square" rtlCol="0">
            <a:spAutoFit/>
          </a:bodyPr>
          <a:lstStyle/>
          <a:p>
            <a:r>
              <a:rPr lang="en-GB" sz="600" dirty="0">
                <a:latin typeface="Arial" pitchFamily="34" charset="0"/>
              </a:rPr>
              <a:t>LnStar 40</a:t>
            </a:r>
          </a:p>
        </p:txBody>
      </p:sp>
      <p:sp>
        <p:nvSpPr>
          <p:cNvPr id="97" name="Textfeld 96"/>
          <p:cNvSpPr txBox="1"/>
          <p:nvPr/>
        </p:nvSpPr>
        <p:spPr>
          <a:xfrm>
            <a:off x="5317564" y="2931790"/>
            <a:ext cx="622588" cy="184666"/>
          </a:xfrm>
          <a:prstGeom prst="rect">
            <a:avLst/>
          </a:prstGeom>
          <a:noFill/>
        </p:spPr>
        <p:txBody>
          <a:bodyPr wrap="square" rtlCol="0">
            <a:spAutoFit/>
          </a:bodyPr>
          <a:lstStyle/>
          <a:p>
            <a:r>
              <a:rPr lang="en-GB" sz="600" dirty="0">
                <a:latin typeface="Arial" pitchFamily="34" charset="0"/>
              </a:rPr>
              <a:t>LnStar 70</a:t>
            </a:r>
          </a:p>
        </p:txBody>
      </p:sp>
      <p:sp>
        <p:nvSpPr>
          <p:cNvPr id="98" name="Textfeld 97"/>
          <p:cNvSpPr txBox="1"/>
          <p:nvPr/>
        </p:nvSpPr>
        <p:spPr>
          <a:xfrm>
            <a:off x="4662300" y="939368"/>
            <a:ext cx="670539" cy="184666"/>
          </a:xfrm>
          <a:prstGeom prst="rect">
            <a:avLst/>
          </a:prstGeom>
          <a:noFill/>
        </p:spPr>
        <p:txBody>
          <a:bodyPr wrap="square" rtlCol="0">
            <a:spAutoFit/>
          </a:bodyPr>
          <a:lstStyle/>
          <a:p>
            <a:r>
              <a:rPr lang="en-GB" sz="600" dirty="0">
                <a:latin typeface="Arial" pitchFamily="34" charset="0"/>
              </a:rPr>
              <a:t>SKEO PURA</a:t>
            </a:r>
          </a:p>
        </p:txBody>
      </p:sp>
      <p:sp>
        <p:nvSpPr>
          <p:cNvPr id="99" name="Textfeld 98"/>
          <p:cNvSpPr txBox="1"/>
          <p:nvPr/>
        </p:nvSpPr>
        <p:spPr>
          <a:xfrm>
            <a:off x="5292080" y="946924"/>
            <a:ext cx="489171" cy="184666"/>
          </a:xfrm>
          <a:prstGeom prst="rect">
            <a:avLst/>
          </a:prstGeom>
          <a:noFill/>
        </p:spPr>
        <p:txBody>
          <a:bodyPr wrap="square" rtlCol="0">
            <a:spAutoFit/>
          </a:bodyPr>
          <a:lstStyle/>
          <a:p>
            <a:r>
              <a:rPr lang="en-GB" sz="600" dirty="0">
                <a:latin typeface="Arial" pitchFamily="34" charset="0"/>
              </a:rPr>
              <a:t>SKEO Q</a:t>
            </a:r>
          </a:p>
        </p:txBody>
      </p:sp>
      <p:sp>
        <p:nvSpPr>
          <p:cNvPr id="100" name="Textfeld 99"/>
          <p:cNvSpPr txBox="1"/>
          <p:nvPr/>
        </p:nvSpPr>
        <p:spPr>
          <a:xfrm>
            <a:off x="5940152" y="946924"/>
            <a:ext cx="670539" cy="184666"/>
          </a:xfrm>
          <a:prstGeom prst="rect">
            <a:avLst/>
          </a:prstGeom>
          <a:noFill/>
        </p:spPr>
        <p:txBody>
          <a:bodyPr wrap="square" rtlCol="0">
            <a:spAutoFit/>
          </a:bodyPr>
          <a:lstStyle/>
          <a:p>
            <a:r>
              <a:rPr lang="en-GB" sz="600" dirty="0">
                <a:latin typeface="Arial" pitchFamily="34" charset="0"/>
              </a:rPr>
              <a:t>SKEO R</a:t>
            </a:r>
          </a:p>
        </p:txBody>
      </p:sp>
      <p:sp>
        <p:nvSpPr>
          <p:cNvPr id="101" name="Textfeld 100"/>
          <p:cNvSpPr txBox="1"/>
          <p:nvPr/>
        </p:nvSpPr>
        <p:spPr>
          <a:xfrm>
            <a:off x="6948264" y="946924"/>
            <a:ext cx="326253" cy="184666"/>
          </a:xfrm>
          <a:prstGeom prst="rect">
            <a:avLst/>
          </a:prstGeom>
          <a:noFill/>
        </p:spPr>
        <p:txBody>
          <a:bodyPr wrap="square" rtlCol="0">
            <a:spAutoFit/>
          </a:bodyPr>
          <a:lstStyle/>
          <a:p>
            <a:r>
              <a:rPr lang="en-GB" sz="600" dirty="0">
                <a:latin typeface="Arial" pitchFamily="34" charset="0"/>
              </a:rPr>
              <a:t>HS</a:t>
            </a:r>
          </a:p>
        </p:txBody>
      </p:sp>
      <p:sp>
        <p:nvSpPr>
          <p:cNvPr id="102" name="Textfeld 101"/>
          <p:cNvSpPr txBox="1"/>
          <p:nvPr/>
        </p:nvSpPr>
        <p:spPr>
          <a:xfrm>
            <a:off x="7214885" y="946924"/>
            <a:ext cx="669484" cy="276999"/>
          </a:xfrm>
          <a:prstGeom prst="rect">
            <a:avLst/>
          </a:prstGeom>
          <a:noFill/>
        </p:spPr>
        <p:txBody>
          <a:bodyPr wrap="square" rtlCol="0">
            <a:spAutoFit/>
          </a:bodyPr>
          <a:lstStyle/>
          <a:p>
            <a:r>
              <a:rPr lang="en-GB" sz="600" dirty="0">
                <a:latin typeface="Arial" pitchFamily="34" charset="0"/>
              </a:rPr>
              <a:t>PAREDA SLIM</a:t>
            </a:r>
          </a:p>
        </p:txBody>
      </p:sp>
      <p:sp>
        <p:nvSpPr>
          <p:cNvPr id="103" name="Textfeld 102"/>
          <p:cNvSpPr txBox="1"/>
          <p:nvPr/>
        </p:nvSpPr>
        <p:spPr>
          <a:xfrm>
            <a:off x="7787639" y="955753"/>
            <a:ext cx="669484" cy="184666"/>
          </a:xfrm>
          <a:prstGeom prst="rect">
            <a:avLst/>
          </a:prstGeom>
          <a:noFill/>
        </p:spPr>
        <p:txBody>
          <a:bodyPr wrap="square" rtlCol="0">
            <a:spAutoFit/>
          </a:bodyPr>
          <a:lstStyle/>
          <a:p>
            <a:r>
              <a:rPr lang="en-GB" sz="600" dirty="0">
                <a:latin typeface="Arial" pitchFamily="34" charset="0"/>
              </a:rPr>
              <a:t>PAREDA</a:t>
            </a:r>
          </a:p>
        </p:txBody>
      </p:sp>
      <p:sp>
        <p:nvSpPr>
          <p:cNvPr id="104" name="Textfeld 103"/>
          <p:cNvSpPr txBox="1"/>
          <p:nvPr/>
        </p:nvSpPr>
        <p:spPr>
          <a:xfrm>
            <a:off x="8439020" y="946924"/>
            <a:ext cx="669484" cy="184666"/>
          </a:xfrm>
          <a:prstGeom prst="rect">
            <a:avLst/>
          </a:prstGeom>
          <a:noFill/>
        </p:spPr>
        <p:txBody>
          <a:bodyPr wrap="square" rtlCol="0">
            <a:spAutoFit/>
          </a:bodyPr>
          <a:lstStyle/>
          <a:p>
            <a:r>
              <a:rPr lang="en-GB" sz="600" dirty="0">
                <a:latin typeface="Arial" pitchFamily="34" charset="0"/>
              </a:rPr>
              <a:t>ALTIGO G2</a:t>
            </a:r>
          </a:p>
        </p:txBody>
      </p:sp>
      <p:pic>
        <p:nvPicPr>
          <p:cNvPr id="105" name="Grafik 104"/>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070191" y="3993872"/>
            <a:ext cx="581660" cy="581660"/>
          </a:xfrm>
          <a:prstGeom prst="rect">
            <a:avLst/>
          </a:prstGeom>
        </p:spPr>
      </p:pic>
      <p:sp>
        <p:nvSpPr>
          <p:cNvPr id="106" name="Textfeld 105"/>
          <p:cNvSpPr txBox="1"/>
          <p:nvPr/>
        </p:nvSpPr>
        <p:spPr>
          <a:xfrm>
            <a:off x="6037644" y="3939902"/>
            <a:ext cx="622588" cy="184666"/>
          </a:xfrm>
          <a:prstGeom prst="rect">
            <a:avLst/>
          </a:prstGeom>
          <a:noFill/>
        </p:spPr>
        <p:txBody>
          <a:bodyPr wrap="square" rtlCol="0">
            <a:spAutoFit/>
          </a:bodyPr>
          <a:lstStyle/>
          <a:p>
            <a:r>
              <a:rPr lang="en-GB" sz="600" dirty="0">
                <a:latin typeface="Arial" pitchFamily="34" charset="0"/>
              </a:rPr>
              <a:t>VIACON</a:t>
            </a:r>
          </a:p>
        </p:txBody>
      </p:sp>
      <p:pic>
        <p:nvPicPr>
          <p:cNvPr id="107" name="Grafik 10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68774" y="1984515"/>
            <a:ext cx="601719" cy="600100"/>
          </a:xfrm>
          <a:prstGeom prst="rect">
            <a:avLst/>
          </a:prstGeom>
        </p:spPr>
      </p:pic>
      <p:pic>
        <p:nvPicPr>
          <p:cNvPr id="108" name="Grafik 10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436096" y="1980209"/>
            <a:ext cx="612218" cy="612218"/>
          </a:xfrm>
          <a:prstGeom prst="rect">
            <a:avLst/>
          </a:prstGeom>
        </p:spPr>
      </p:pic>
      <p:pic>
        <p:nvPicPr>
          <p:cNvPr id="109" name="Grafik 10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064297" y="1991783"/>
            <a:ext cx="595935" cy="595935"/>
          </a:xfrm>
          <a:prstGeom prst="rect">
            <a:avLst/>
          </a:prstGeom>
        </p:spPr>
      </p:pic>
      <p:sp>
        <p:nvSpPr>
          <p:cNvPr id="110" name="Textfeld 109"/>
          <p:cNvSpPr txBox="1"/>
          <p:nvPr/>
        </p:nvSpPr>
        <p:spPr>
          <a:xfrm>
            <a:off x="4765557" y="1923678"/>
            <a:ext cx="670539" cy="184666"/>
          </a:xfrm>
          <a:prstGeom prst="rect">
            <a:avLst/>
          </a:prstGeom>
          <a:noFill/>
        </p:spPr>
        <p:txBody>
          <a:bodyPr wrap="square" rtlCol="0">
            <a:spAutoFit/>
          </a:bodyPr>
          <a:lstStyle/>
          <a:p>
            <a:r>
              <a:rPr lang="en-GB" sz="600" dirty="0">
                <a:latin typeface="Arial" pitchFamily="34" charset="0"/>
              </a:rPr>
              <a:t>LUTERA 90 C</a:t>
            </a:r>
          </a:p>
        </p:txBody>
      </p:sp>
      <p:sp>
        <p:nvSpPr>
          <p:cNvPr id="111" name="Textfeld 110"/>
          <p:cNvSpPr txBox="1"/>
          <p:nvPr/>
        </p:nvSpPr>
        <p:spPr>
          <a:xfrm>
            <a:off x="5364088" y="1923678"/>
            <a:ext cx="726025" cy="184666"/>
          </a:xfrm>
          <a:prstGeom prst="rect">
            <a:avLst/>
          </a:prstGeom>
          <a:noFill/>
        </p:spPr>
        <p:txBody>
          <a:bodyPr wrap="square" rtlCol="0">
            <a:spAutoFit/>
          </a:bodyPr>
          <a:lstStyle/>
          <a:p>
            <a:r>
              <a:rPr lang="en-GB" sz="600" dirty="0">
                <a:latin typeface="Arial" pitchFamily="34" charset="0"/>
              </a:rPr>
              <a:t>LUTERA 100 C</a:t>
            </a:r>
          </a:p>
        </p:txBody>
      </p:sp>
      <p:sp>
        <p:nvSpPr>
          <p:cNvPr id="112" name="Textfeld 111"/>
          <p:cNvSpPr txBox="1"/>
          <p:nvPr/>
        </p:nvSpPr>
        <p:spPr>
          <a:xfrm>
            <a:off x="6061701" y="1923678"/>
            <a:ext cx="735238" cy="184666"/>
          </a:xfrm>
          <a:prstGeom prst="rect">
            <a:avLst/>
          </a:prstGeom>
          <a:noFill/>
        </p:spPr>
        <p:txBody>
          <a:bodyPr wrap="square" rtlCol="0">
            <a:spAutoFit/>
          </a:bodyPr>
          <a:lstStyle/>
          <a:p>
            <a:r>
              <a:rPr lang="en-GB" sz="600" dirty="0">
                <a:latin typeface="Arial" pitchFamily="34" charset="0"/>
              </a:rPr>
              <a:t>LUTERA 200 C</a:t>
            </a:r>
          </a:p>
        </p:txBody>
      </p:sp>
      <p:pic>
        <p:nvPicPr>
          <p:cNvPr id="113" name="Grafik 11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713516" y="3988395"/>
            <a:ext cx="587137" cy="587137"/>
          </a:xfrm>
          <a:prstGeom prst="rect">
            <a:avLst/>
          </a:prstGeom>
        </p:spPr>
      </p:pic>
      <p:sp>
        <p:nvSpPr>
          <p:cNvPr id="114" name="Textfeld 113"/>
          <p:cNvSpPr txBox="1"/>
          <p:nvPr/>
        </p:nvSpPr>
        <p:spPr>
          <a:xfrm>
            <a:off x="6685716" y="3939902"/>
            <a:ext cx="622588" cy="184666"/>
          </a:xfrm>
          <a:prstGeom prst="rect">
            <a:avLst/>
          </a:prstGeom>
          <a:noFill/>
        </p:spPr>
        <p:txBody>
          <a:bodyPr wrap="square" rtlCol="0">
            <a:spAutoFit/>
          </a:bodyPr>
          <a:lstStyle/>
          <a:p>
            <a:r>
              <a:rPr lang="en-GB" sz="600" dirty="0">
                <a:latin typeface="Arial" pitchFamily="34" charset="0"/>
              </a:rPr>
              <a:t>ONTRIA</a:t>
            </a:r>
          </a:p>
        </p:txBody>
      </p:sp>
      <p:pic>
        <p:nvPicPr>
          <p:cNvPr id="115" name="Grafik 114"/>
          <p:cNvPicPr>
            <a:picLocks noChangeAspect="1"/>
          </p:cNvPicPr>
          <p:nvPr/>
        </p:nvPicPr>
        <p:blipFill rotWithShape="1">
          <a:blip r:embed="rId38" cstate="print">
            <a:extLst>
              <a:ext uri="{28A0092B-C50C-407E-A947-70E740481C1C}">
                <a14:useLocalDpi xmlns:a14="http://schemas.microsoft.com/office/drawing/2010/main" val="0"/>
              </a:ext>
            </a:extLst>
          </a:blip>
          <a:srcRect l="10556" t="11640" r="14248" b="21163"/>
          <a:stretch/>
        </p:blipFill>
        <p:spPr>
          <a:xfrm>
            <a:off x="6014460" y="2965292"/>
            <a:ext cx="648072" cy="579129"/>
          </a:xfrm>
          <a:prstGeom prst="rect">
            <a:avLst/>
          </a:prstGeom>
        </p:spPr>
      </p:pic>
      <p:sp>
        <p:nvSpPr>
          <p:cNvPr id="116" name="Textfeld 115"/>
          <p:cNvSpPr txBox="1"/>
          <p:nvPr/>
        </p:nvSpPr>
        <p:spPr>
          <a:xfrm>
            <a:off x="5940152" y="2931790"/>
            <a:ext cx="622588" cy="184666"/>
          </a:xfrm>
          <a:prstGeom prst="rect">
            <a:avLst/>
          </a:prstGeom>
          <a:noFill/>
        </p:spPr>
        <p:txBody>
          <a:bodyPr wrap="square" rtlCol="0">
            <a:spAutoFit/>
          </a:bodyPr>
          <a:lstStyle/>
          <a:p>
            <a:r>
              <a:rPr lang="en-GB" sz="600" dirty="0">
                <a:latin typeface="Arial" pitchFamily="34" charset="0"/>
              </a:rPr>
              <a:t>COMBIAL</a:t>
            </a:r>
          </a:p>
        </p:txBody>
      </p:sp>
    </p:spTree>
    <p:extLst>
      <p:ext uri="{BB962C8B-B14F-4D97-AF65-F5344CB8AC3E}">
        <p14:creationId xmlns:p14="http://schemas.microsoft.com/office/powerpoint/2010/main" val="2574877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en-GB" sz="600" dirty="0">
                <a:solidFill>
                  <a:schemeClr val="tx1"/>
                </a:solidFill>
              </a:rPr>
              <a:t>STRATEGY – LIGHT AROUND THE BUILDING</a:t>
            </a:r>
          </a:p>
          <a:p>
            <a:endParaRPr lang="en-GB" sz="600" dirty="0">
              <a:solidFill>
                <a:schemeClr val="tx1"/>
              </a:solidFill>
            </a:endParaRPr>
          </a:p>
        </p:txBody>
      </p:sp>
      <p:sp>
        <p:nvSpPr>
          <p:cNvPr id="2" name="Titel 1"/>
          <p:cNvSpPr>
            <a:spLocks noGrp="1"/>
          </p:cNvSpPr>
          <p:nvPr>
            <p:ph type="title"/>
          </p:nvPr>
        </p:nvSpPr>
        <p:spPr/>
        <p:txBody>
          <a:bodyPr/>
          <a:lstStyle/>
          <a:p>
            <a:r>
              <a:rPr lang="en-GB" sz="1400" dirty="0"/>
              <a:t>TARGET</a:t>
            </a:r>
            <a:r>
              <a:t/>
            </a:r>
            <a:br/>
            <a:endParaRPr lang="en-GB" sz="1400" dirty="0"/>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b="15139"/>
          <a:stretch/>
        </p:blipFill>
        <p:spPr>
          <a:xfrm>
            <a:off x="0" y="0"/>
            <a:ext cx="9144000" cy="5164038"/>
          </a:xfrm>
          <a:prstGeom prst="rect">
            <a:avLst/>
          </a:prstGeom>
        </p:spPr>
      </p:pic>
      <p:sp>
        <p:nvSpPr>
          <p:cNvPr id="7" name="Rechteck 6"/>
          <p:cNvSpPr/>
          <p:nvPr/>
        </p:nvSpPr>
        <p:spPr>
          <a:xfrm>
            <a:off x="0" y="4227934"/>
            <a:ext cx="9144000" cy="57606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IN 2020 EVERY 10th TURNOVER EURO IS AN OUTDOOR LUMINAIRE EURO</a:t>
            </a:r>
          </a:p>
        </p:txBody>
      </p:sp>
    </p:spTree>
    <p:extLst>
      <p:ext uri="{BB962C8B-B14F-4D97-AF65-F5344CB8AC3E}">
        <p14:creationId xmlns:p14="http://schemas.microsoft.com/office/powerpoint/2010/main" val="2872864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TRILUX APPLICATIONS</a:t>
            </a:r>
          </a:p>
        </p:txBody>
      </p:sp>
      <p:sp>
        <p:nvSpPr>
          <p:cNvPr id="4" name="Textplatzhalter 3"/>
          <p:cNvSpPr>
            <a:spLocks noGrp="1"/>
          </p:cNvSpPr>
          <p:nvPr>
            <p:ph type="body" sz="quarter" idx="13"/>
          </p:nvPr>
        </p:nvSpPr>
        <p:spPr/>
        <p:txBody>
          <a:bodyPr/>
          <a:lstStyle/>
          <a:p>
            <a:r>
              <a:rPr lang="en-GB" sz="600" dirty="0"/>
              <a:t>PRODUCT LAUNCHING Q1 | 2017</a:t>
            </a:r>
          </a:p>
          <a:p>
            <a:endParaRPr lang="en-GB" sz="600" dirty="0">
              <a:solidFill>
                <a:schemeClr val="tx1"/>
              </a:solidFill>
            </a:endParaRPr>
          </a:p>
        </p:txBody>
      </p:sp>
      <p:pic>
        <p:nvPicPr>
          <p:cNvPr id="37890" name="Picture 2" descr="http://www.miditec.info/files/images/loesungen/industrie/zeiterfassung_zutrittskontrolle_industrie.jpg"/>
          <p:cNvPicPr>
            <a:picLocks noChangeAspect="1" noChangeArrowheads="1"/>
          </p:cNvPicPr>
          <p:nvPr/>
        </p:nvPicPr>
        <p:blipFill>
          <a:blip r:embed="rId2" cstate="print"/>
          <a:srcRect t="48485"/>
          <a:stretch>
            <a:fillRect/>
          </a:stretch>
        </p:blipFill>
        <p:spPr bwMode="auto">
          <a:xfrm>
            <a:off x="611560" y="1203598"/>
            <a:ext cx="2376264" cy="648072"/>
          </a:xfrm>
          <a:prstGeom prst="rect">
            <a:avLst/>
          </a:prstGeom>
          <a:noFill/>
        </p:spPr>
      </p:pic>
      <p:pic>
        <p:nvPicPr>
          <p:cNvPr id="6" name="Picture 3" descr="C:\Users\fgranata\AppData\Local\Microsoft\Windows\INetCache\Content.IE5\AXUO8LBT\LUTERA_00002_DB.jpg"/>
          <p:cNvPicPr>
            <a:picLocks noChangeAspect="1" noChangeArrowheads="1"/>
          </p:cNvPicPr>
          <p:nvPr/>
        </p:nvPicPr>
        <p:blipFill>
          <a:blip r:embed="rId3" cstate="print"/>
          <a:srcRect b="12500"/>
          <a:stretch>
            <a:fillRect/>
          </a:stretch>
        </p:blipFill>
        <p:spPr bwMode="auto">
          <a:xfrm>
            <a:off x="3131840" y="699543"/>
            <a:ext cx="504056" cy="294033"/>
          </a:xfrm>
          <a:prstGeom prst="rect">
            <a:avLst/>
          </a:prstGeom>
          <a:noFill/>
        </p:spPr>
      </p:pic>
      <p:pic>
        <p:nvPicPr>
          <p:cNvPr id="7" name="Picture 2" descr="C:\Users\fgranata\AppData\Local\Microsoft\Windows\INetCache\Content.IE5\AXUO8LBT\8841_0_150716_0030.jpg"/>
          <p:cNvPicPr>
            <a:picLocks noChangeAspect="1" noChangeArrowheads="1"/>
          </p:cNvPicPr>
          <p:nvPr/>
        </p:nvPicPr>
        <p:blipFill>
          <a:blip r:embed="rId4" cstate="print"/>
          <a:srcRect b="12500"/>
          <a:stretch>
            <a:fillRect/>
          </a:stretch>
        </p:blipFill>
        <p:spPr bwMode="auto">
          <a:xfrm>
            <a:off x="4427984" y="699543"/>
            <a:ext cx="504055" cy="294032"/>
          </a:xfrm>
          <a:prstGeom prst="rect">
            <a:avLst/>
          </a:prstGeom>
          <a:noFill/>
        </p:spPr>
      </p:pic>
      <p:pic>
        <p:nvPicPr>
          <p:cNvPr id="37892" name="Picture 4" descr="https://media.trilux.com/Sites/P/TRILUX/95465?encoding=UTF-8&amp;b=1920"/>
          <p:cNvPicPr>
            <a:picLocks noChangeAspect="1" noChangeArrowheads="1"/>
          </p:cNvPicPr>
          <p:nvPr/>
        </p:nvPicPr>
        <p:blipFill>
          <a:blip r:embed="rId5" cstate="print"/>
          <a:srcRect t="22739" b="36332"/>
          <a:stretch>
            <a:fillRect/>
          </a:stretch>
        </p:blipFill>
        <p:spPr bwMode="auto">
          <a:xfrm>
            <a:off x="611560" y="3363838"/>
            <a:ext cx="2376264" cy="648072"/>
          </a:xfrm>
          <a:prstGeom prst="rect">
            <a:avLst/>
          </a:prstGeom>
          <a:noFill/>
        </p:spPr>
      </p:pic>
      <p:pic>
        <p:nvPicPr>
          <p:cNvPr id="37894" name="Picture 6" descr="https://www.trilux.com/fileadmin/Content/DE/Images/Anwendungen/Office/Header-Office/LATERALOP_TRILUX_Grossraumbuero.jpg"/>
          <p:cNvPicPr>
            <a:picLocks noChangeAspect="1" noChangeArrowheads="1"/>
          </p:cNvPicPr>
          <p:nvPr/>
        </p:nvPicPr>
        <p:blipFill>
          <a:blip r:embed="rId6" cstate="print"/>
          <a:srcRect t="10470" b="42415"/>
          <a:stretch>
            <a:fillRect/>
          </a:stretch>
        </p:blipFill>
        <p:spPr bwMode="auto">
          <a:xfrm>
            <a:off x="611560" y="1923678"/>
            <a:ext cx="2376264" cy="648072"/>
          </a:xfrm>
          <a:prstGeom prst="rect">
            <a:avLst/>
          </a:prstGeom>
          <a:noFill/>
        </p:spPr>
      </p:pic>
      <p:pic>
        <p:nvPicPr>
          <p:cNvPr id="37896" name="Picture 8" descr="Shop &amp; Retail"/>
          <p:cNvPicPr>
            <a:picLocks noChangeAspect="1" noChangeArrowheads="1"/>
          </p:cNvPicPr>
          <p:nvPr/>
        </p:nvPicPr>
        <p:blipFill>
          <a:blip r:embed="rId7" cstate="print"/>
          <a:srcRect t="16761" r="19914" b="45527"/>
          <a:stretch>
            <a:fillRect/>
          </a:stretch>
        </p:blipFill>
        <p:spPr bwMode="auto">
          <a:xfrm>
            <a:off x="611560" y="2643758"/>
            <a:ext cx="2376264" cy="648072"/>
          </a:xfrm>
          <a:prstGeom prst="rect">
            <a:avLst/>
          </a:prstGeom>
          <a:noFill/>
        </p:spPr>
      </p:pic>
      <p:pic>
        <p:nvPicPr>
          <p:cNvPr id="21" name="Picture 2" descr="C:\Users\fgranata\AppData\Local\Microsoft\Windows\INetCache\Content.IE5\0PCAUJ3H\Pareda_R_Plan_Led_150702_0057.jpg"/>
          <p:cNvPicPr>
            <a:picLocks noChangeAspect="1" noChangeArrowheads="1"/>
          </p:cNvPicPr>
          <p:nvPr/>
        </p:nvPicPr>
        <p:blipFill>
          <a:blip r:embed="rId8" cstate="print"/>
          <a:srcRect l="9838" t="27557" r="45275" b="33167"/>
          <a:stretch>
            <a:fillRect/>
          </a:stretch>
        </p:blipFill>
        <p:spPr bwMode="auto">
          <a:xfrm>
            <a:off x="5076056" y="699543"/>
            <a:ext cx="504056" cy="294033"/>
          </a:xfrm>
          <a:prstGeom prst="rect">
            <a:avLst/>
          </a:prstGeom>
          <a:noFill/>
        </p:spPr>
      </p:pic>
      <p:pic>
        <p:nvPicPr>
          <p:cNvPr id="22" name="Picture 4" descr="C:\Users\fgranata\AppData\Local\Microsoft\Windows\INetCache\Content.IE5\2IR3ZC7H\LUMENA150_00114_DB_Asset.jpg"/>
          <p:cNvPicPr>
            <a:picLocks noChangeAspect="1" noChangeArrowheads="1"/>
          </p:cNvPicPr>
          <p:nvPr/>
        </p:nvPicPr>
        <p:blipFill>
          <a:blip r:embed="rId9" cstate="print"/>
          <a:srcRect/>
          <a:stretch>
            <a:fillRect/>
          </a:stretch>
        </p:blipFill>
        <p:spPr bwMode="auto">
          <a:xfrm>
            <a:off x="3779912" y="699542"/>
            <a:ext cx="509883" cy="294033"/>
          </a:xfrm>
          <a:prstGeom prst="rect">
            <a:avLst/>
          </a:prstGeom>
          <a:noFill/>
        </p:spPr>
      </p:pic>
      <p:pic>
        <p:nvPicPr>
          <p:cNvPr id="23" name="Picture 6"/>
          <p:cNvPicPr>
            <a:picLocks noChangeAspect="1" noChangeArrowheads="1"/>
          </p:cNvPicPr>
          <p:nvPr/>
        </p:nvPicPr>
        <p:blipFill>
          <a:blip r:embed="rId10" cstate="print"/>
          <a:srcRect t="11168" b="10655"/>
          <a:stretch>
            <a:fillRect/>
          </a:stretch>
        </p:blipFill>
        <p:spPr bwMode="auto">
          <a:xfrm>
            <a:off x="5724128" y="693541"/>
            <a:ext cx="504056" cy="294033"/>
          </a:xfrm>
          <a:prstGeom prst="rect">
            <a:avLst/>
          </a:prstGeom>
          <a:noFill/>
          <a:ln w="9525">
            <a:noFill/>
            <a:miter lim="800000"/>
            <a:headEnd/>
            <a:tailEnd/>
          </a:ln>
        </p:spPr>
      </p:pic>
      <p:pic>
        <p:nvPicPr>
          <p:cNvPr id="24" name="Picture 7"/>
          <p:cNvPicPr>
            <a:picLocks noChangeAspect="1" noChangeArrowheads="1"/>
          </p:cNvPicPr>
          <p:nvPr/>
        </p:nvPicPr>
        <p:blipFill>
          <a:blip r:embed="rId11" cstate="print"/>
          <a:srcRect b="34920"/>
          <a:stretch>
            <a:fillRect/>
          </a:stretch>
        </p:blipFill>
        <p:spPr bwMode="auto">
          <a:xfrm>
            <a:off x="6372201" y="699542"/>
            <a:ext cx="504054" cy="294031"/>
          </a:xfrm>
          <a:prstGeom prst="rect">
            <a:avLst/>
          </a:prstGeom>
          <a:noFill/>
          <a:ln w="9525">
            <a:noFill/>
            <a:miter lim="800000"/>
            <a:headEnd/>
            <a:tailEnd/>
          </a:ln>
          <a:effectLst/>
        </p:spPr>
      </p:pic>
      <p:pic>
        <p:nvPicPr>
          <p:cNvPr id="37898" name="Picture 10" descr="Architectural"/>
          <p:cNvPicPr>
            <a:picLocks noChangeAspect="1" noChangeArrowheads="1"/>
          </p:cNvPicPr>
          <p:nvPr/>
        </p:nvPicPr>
        <p:blipFill>
          <a:blip r:embed="rId12" cstate="print"/>
          <a:srcRect l="8860" t="38245" r="18044" b="27335"/>
          <a:stretch>
            <a:fillRect/>
          </a:stretch>
        </p:blipFill>
        <p:spPr bwMode="auto">
          <a:xfrm>
            <a:off x="611560" y="4083918"/>
            <a:ext cx="2376264" cy="648072"/>
          </a:xfrm>
          <a:prstGeom prst="rect">
            <a:avLst/>
          </a:prstGeom>
          <a:noFill/>
        </p:spPr>
      </p:pic>
      <p:cxnSp>
        <p:nvCxnSpPr>
          <p:cNvPr id="27" name="Gerade Verbindung 26"/>
          <p:cNvCxnSpPr/>
          <p:nvPr/>
        </p:nvCxnSpPr>
        <p:spPr>
          <a:xfrm>
            <a:off x="3707904"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4355976"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5004048"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5652120"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6300192"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611560" y="1851670"/>
            <a:ext cx="8280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683568" y="2571750"/>
            <a:ext cx="820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611560" y="3291830"/>
            <a:ext cx="8280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611560" y="4011910"/>
            <a:ext cx="8280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8244408"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3059832"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611560" y="1131590"/>
            <a:ext cx="8280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feld 55"/>
          <p:cNvSpPr txBox="1"/>
          <p:nvPr/>
        </p:nvSpPr>
        <p:spPr>
          <a:xfrm>
            <a:off x="2987824" y="339502"/>
            <a:ext cx="792088" cy="338554"/>
          </a:xfrm>
          <a:prstGeom prst="rect">
            <a:avLst/>
          </a:prstGeom>
          <a:noFill/>
        </p:spPr>
        <p:txBody>
          <a:bodyPr wrap="square" rtlCol="0">
            <a:spAutoFit/>
          </a:bodyPr>
          <a:lstStyle/>
          <a:p>
            <a:pPr algn="ctr"/>
            <a:r>
              <a:rPr lang="en-GB" sz="800" b="1" dirty="0"/>
              <a:t>GROUND RECESSING</a:t>
            </a:r>
          </a:p>
        </p:txBody>
      </p:sp>
      <p:sp>
        <p:nvSpPr>
          <p:cNvPr id="57" name="Textfeld 56"/>
          <p:cNvSpPr txBox="1"/>
          <p:nvPr/>
        </p:nvSpPr>
        <p:spPr>
          <a:xfrm>
            <a:off x="3707904" y="339502"/>
            <a:ext cx="720080" cy="215444"/>
          </a:xfrm>
          <a:prstGeom prst="rect">
            <a:avLst/>
          </a:prstGeom>
          <a:noFill/>
        </p:spPr>
        <p:txBody>
          <a:bodyPr wrap="square" rtlCol="0">
            <a:spAutoFit/>
          </a:bodyPr>
          <a:lstStyle/>
          <a:p>
            <a:pPr algn="ctr"/>
            <a:r>
              <a:rPr lang="en-GB" sz="800" b="1" dirty="0"/>
              <a:t>SPOTLIGHTS</a:t>
            </a:r>
          </a:p>
        </p:txBody>
      </p:sp>
      <p:sp>
        <p:nvSpPr>
          <p:cNvPr id="58" name="Textfeld 57"/>
          <p:cNvSpPr txBox="1"/>
          <p:nvPr/>
        </p:nvSpPr>
        <p:spPr>
          <a:xfrm>
            <a:off x="4283968" y="339502"/>
            <a:ext cx="720080" cy="215444"/>
          </a:xfrm>
          <a:prstGeom prst="rect">
            <a:avLst/>
          </a:prstGeom>
          <a:noFill/>
        </p:spPr>
        <p:txBody>
          <a:bodyPr wrap="square" rtlCol="0">
            <a:spAutoFit/>
          </a:bodyPr>
          <a:lstStyle/>
          <a:p>
            <a:pPr algn="ctr"/>
            <a:r>
              <a:rPr lang="en-GB" sz="800" b="1" dirty="0"/>
              <a:t>BOLLARDS</a:t>
            </a:r>
          </a:p>
        </p:txBody>
      </p:sp>
      <p:sp>
        <p:nvSpPr>
          <p:cNvPr id="59" name="Textfeld 58"/>
          <p:cNvSpPr txBox="1"/>
          <p:nvPr/>
        </p:nvSpPr>
        <p:spPr>
          <a:xfrm>
            <a:off x="4932040" y="339502"/>
            <a:ext cx="720080" cy="338554"/>
          </a:xfrm>
          <a:prstGeom prst="rect">
            <a:avLst/>
          </a:prstGeom>
          <a:noFill/>
        </p:spPr>
        <p:txBody>
          <a:bodyPr wrap="square" rtlCol="0">
            <a:spAutoFit/>
          </a:bodyPr>
          <a:lstStyle/>
          <a:p>
            <a:pPr algn="ctr"/>
            <a:r>
              <a:rPr lang="en-GB" sz="800" b="1" dirty="0"/>
              <a:t>WALL</a:t>
            </a:r>
          </a:p>
          <a:p>
            <a:pPr algn="ctr"/>
            <a:r>
              <a:rPr lang="en-GB" sz="800" b="1" dirty="0"/>
              <a:t>LUMINAIRES</a:t>
            </a:r>
          </a:p>
        </p:txBody>
      </p:sp>
      <p:sp>
        <p:nvSpPr>
          <p:cNvPr id="60" name="Textfeld 59"/>
          <p:cNvSpPr txBox="1"/>
          <p:nvPr/>
        </p:nvSpPr>
        <p:spPr>
          <a:xfrm>
            <a:off x="5580112" y="339502"/>
            <a:ext cx="720080" cy="338554"/>
          </a:xfrm>
          <a:prstGeom prst="rect">
            <a:avLst/>
          </a:prstGeom>
          <a:noFill/>
        </p:spPr>
        <p:txBody>
          <a:bodyPr wrap="square" rtlCol="0">
            <a:spAutoFit/>
          </a:bodyPr>
          <a:lstStyle/>
          <a:p>
            <a:pPr algn="ctr"/>
            <a:r>
              <a:rPr lang="en-GB" sz="800" b="1" dirty="0"/>
              <a:t>CEILING</a:t>
            </a:r>
          </a:p>
          <a:p>
            <a:pPr algn="ctr"/>
            <a:r>
              <a:rPr lang="en-GB" sz="800" b="1" dirty="0"/>
              <a:t>LUMINAIRES</a:t>
            </a:r>
          </a:p>
        </p:txBody>
      </p:sp>
      <p:sp>
        <p:nvSpPr>
          <p:cNvPr id="61" name="Textfeld 60"/>
          <p:cNvSpPr txBox="1"/>
          <p:nvPr/>
        </p:nvSpPr>
        <p:spPr>
          <a:xfrm>
            <a:off x="6228184" y="339502"/>
            <a:ext cx="720080" cy="338554"/>
          </a:xfrm>
          <a:prstGeom prst="rect">
            <a:avLst/>
          </a:prstGeom>
          <a:noFill/>
        </p:spPr>
        <p:txBody>
          <a:bodyPr wrap="square" rtlCol="0">
            <a:spAutoFit/>
          </a:bodyPr>
          <a:lstStyle/>
          <a:p>
            <a:pPr algn="ctr"/>
            <a:r>
              <a:rPr lang="en-GB" sz="800" b="1" dirty="0"/>
              <a:t>WALL</a:t>
            </a:r>
          </a:p>
          <a:p>
            <a:pPr algn="ctr"/>
            <a:r>
              <a:rPr lang="en-GB" sz="800" b="1" dirty="0"/>
              <a:t>WASHERS</a:t>
            </a:r>
          </a:p>
        </p:txBody>
      </p:sp>
      <p:pic>
        <p:nvPicPr>
          <p:cNvPr id="64" name="Picture 11"/>
          <p:cNvPicPr>
            <a:picLocks noChangeAspect="1" noChangeArrowheads="1"/>
          </p:cNvPicPr>
          <p:nvPr/>
        </p:nvPicPr>
        <p:blipFill>
          <a:blip r:embed="rId13" cstate="print"/>
          <a:srcRect/>
          <a:stretch>
            <a:fillRect/>
          </a:stretch>
        </p:blipFill>
        <p:spPr bwMode="auto">
          <a:xfrm>
            <a:off x="4572000" y="1347614"/>
            <a:ext cx="288032" cy="288032"/>
          </a:xfrm>
          <a:prstGeom prst="rect">
            <a:avLst/>
          </a:prstGeom>
          <a:noFill/>
          <a:ln w="9525">
            <a:noFill/>
            <a:miter lim="800000"/>
            <a:headEnd/>
            <a:tailEnd/>
          </a:ln>
        </p:spPr>
      </p:pic>
      <p:pic>
        <p:nvPicPr>
          <p:cNvPr id="65" name="Picture 11"/>
          <p:cNvPicPr>
            <a:picLocks noChangeAspect="1" noChangeArrowheads="1"/>
          </p:cNvPicPr>
          <p:nvPr/>
        </p:nvPicPr>
        <p:blipFill>
          <a:blip r:embed="rId13" cstate="print"/>
          <a:srcRect/>
          <a:stretch>
            <a:fillRect/>
          </a:stretch>
        </p:blipFill>
        <p:spPr bwMode="auto">
          <a:xfrm>
            <a:off x="5868144" y="1347614"/>
            <a:ext cx="288032" cy="288032"/>
          </a:xfrm>
          <a:prstGeom prst="rect">
            <a:avLst/>
          </a:prstGeom>
          <a:noFill/>
          <a:ln w="9525">
            <a:noFill/>
            <a:miter lim="800000"/>
            <a:headEnd/>
            <a:tailEnd/>
          </a:ln>
        </p:spPr>
      </p:pic>
      <p:pic>
        <p:nvPicPr>
          <p:cNvPr id="66" name="Picture 11"/>
          <p:cNvPicPr>
            <a:picLocks noChangeAspect="1" noChangeArrowheads="1"/>
          </p:cNvPicPr>
          <p:nvPr/>
        </p:nvPicPr>
        <p:blipFill>
          <a:blip r:embed="rId13" cstate="print"/>
          <a:srcRect/>
          <a:stretch>
            <a:fillRect/>
          </a:stretch>
        </p:blipFill>
        <p:spPr bwMode="auto">
          <a:xfrm>
            <a:off x="3275856" y="2067694"/>
            <a:ext cx="288032" cy="288032"/>
          </a:xfrm>
          <a:prstGeom prst="rect">
            <a:avLst/>
          </a:prstGeom>
          <a:noFill/>
          <a:ln w="9525">
            <a:noFill/>
            <a:miter lim="800000"/>
            <a:headEnd/>
            <a:tailEnd/>
          </a:ln>
        </p:spPr>
      </p:pic>
      <p:pic>
        <p:nvPicPr>
          <p:cNvPr id="67" name="Picture 11"/>
          <p:cNvPicPr>
            <a:picLocks noChangeAspect="1" noChangeArrowheads="1"/>
          </p:cNvPicPr>
          <p:nvPr/>
        </p:nvPicPr>
        <p:blipFill>
          <a:blip r:embed="rId13" cstate="print"/>
          <a:srcRect/>
          <a:stretch>
            <a:fillRect/>
          </a:stretch>
        </p:blipFill>
        <p:spPr bwMode="auto">
          <a:xfrm>
            <a:off x="3923928" y="2067694"/>
            <a:ext cx="288032" cy="288032"/>
          </a:xfrm>
          <a:prstGeom prst="rect">
            <a:avLst/>
          </a:prstGeom>
          <a:noFill/>
          <a:ln w="9525">
            <a:noFill/>
            <a:miter lim="800000"/>
            <a:headEnd/>
            <a:tailEnd/>
          </a:ln>
        </p:spPr>
      </p:pic>
      <p:pic>
        <p:nvPicPr>
          <p:cNvPr id="68" name="Picture 11"/>
          <p:cNvPicPr>
            <a:picLocks noChangeAspect="1" noChangeArrowheads="1"/>
          </p:cNvPicPr>
          <p:nvPr/>
        </p:nvPicPr>
        <p:blipFill>
          <a:blip r:embed="rId13" cstate="print"/>
          <a:srcRect/>
          <a:stretch>
            <a:fillRect/>
          </a:stretch>
        </p:blipFill>
        <p:spPr bwMode="auto">
          <a:xfrm>
            <a:off x="4572000" y="2067694"/>
            <a:ext cx="288032" cy="288032"/>
          </a:xfrm>
          <a:prstGeom prst="rect">
            <a:avLst/>
          </a:prstGeom>
          <a:noFill/>
          <a:ln w="9525">
            <a:noFill/>
            <a:miter lim="800000"/>
            <a:headEnd/>
            <a:tailEnd/>
          </a:ln>
        </p:spPr>
      </p:pic>
      <p:pic>
        <p:nvPicPr>
          <p:cNvPr id="69" name="Picture 11"/>
          <p:cNvPicPr>
            <a:picLocks noChangeAspect="1" noChangeArrowheads="1"/>
          </p:cNvPicPr>
          <p:nvPr/>
        </p:nvPicPr>
        <p:blipFill>
          <a:blip r:embed="rId13" cstate="print"/>
          <a:srcRect/>
          <a:stretch>
            <a:fillRect/>
          </a:stretch>
        </p:blipFill>
        <p:spPr bwMode="auto">
          <a:xfrm>
            <a:off x="5148064" y="2067694"/>
            <a:ext cx="288032" cy="288032"/>
          </a:xfrm>
          <a:prstGeom prst="rect">
            <a:avLst/>
          </a:prstGeom>
          <a:noFill/>
          <a:ln w="9525">
            <a:noFill/>
            <a:miter lim="800000"/>
            <a:headEnd/>
            <a:tailEnd/>
          </a:ln>
        </p:spPr>
      </p:pic>
      <p:pic>
        <p:nvPicPr>
          <p:cNvPr id="70" name="Picture 11"/>
          <p:cNvPicPr>
            <a:picLocks noChangeAspect="1" noChangeArrowheads="1"/>
          </p:cNvPicPr>
          <p:nvPr/>
        </p:nvPicPr>
        <p:blipFill>
          <a:blip r:embed="rId13" cstate="print"/>
          <a:srcRect/>
          <a:stretch>
            <a:fillRect/>
          </a:stretch>
        </p:blipFill>
        <p:spPr bwMode="auto">
          <a:xfrm>
            <a:off x="5868144" y="2067694"/>
            <a:ext cx="288032" cy="288032"/>
          </a:xfrm>
          <a:prstGeom prst="rect">
            <a:avLst/>
          </a:prstGeom>
          <a:noFill/>
          <a:ln w="9525">
            <a:noFill/>
            <a:miter lim="800000"/>
            <a:headEnd/>
            <a:tailEnd/>
          </a:ln>
        </p:spPr>
      </p:pic>
      <p:pic>
        <p:nvPicPr>
          <p:cNvPr id="71" name="Picture 11"/>
          <p:cNvPicPr>
            <a:picLocks noChangeAspect="1" noChangeArrowheads="1"/>
          </p:cNvPicPr>
          <p:nvPr/>
        </p:nvPicPr>
        <p:blipFill>
          <a:blip r:embed="rId13" cstate="print"/>
          <a:srcRect/>
          <a:stretch>
            <a:fillRect/>
          </a:stretch>
        </p:blipFill>
        <p:spPr bwMode="auto">
          <a:xfrm>
            <a:off x="6444208" y="2067694"/>
            <a:ext cx="288032" cy="288032"/>
          </a:xfrm>
          <a:prstGeom prst="rect">
            <a:avLst/>
          </a:prstGeom>
          <a:noFill/>
          <a:ln w="9525">
            <a:noFill/>
            <a:miter lim="800000"/>
            <a:headEnd/>
            <a:tailEnd/>
          </a:ln>
        </p:spPr>
      </p:pic>
      <p:pic>
        <p:nvPicPr>
          <p:cNvPr id="72" name="Picture 11"/>
          <p:cNvPicPr>
            <a:picLocks noChangeAspect="1" noChangeArrowheads="1"/>
          </p:cNvPicPr>
          <p:nvPr/>
        </p:nvPicPr>
        <p:blipFill>
          <a:blip r:embed="rId13" cstate="print"/>
          <a:srcRect/>
          <a:stretch>
            <a:fillRect/>
          </a:stretch>
        </p:blipFill>
        <p:spPr bwMode="auto">
          <a:xfrm>
            <a:off x="4572000" y="2787774"/>
            <a:ext cx="288032" cy="288032"/>
          </a:xfrm>
          <a:prstGeom prst="rect">
            <a:avLst/>
          </a:prstGeom>
          <a:noFill/>
          <a:ln w="9525">
            <a:noFill/>
            <a:miter lim="800000"/>
            <a:headEnd/>
            <a:tailEnd/>
          </a:ln>
        </p:spPr>
      </p:pic>
      <p:pic>
        <p:nvPicPr>
          <p:cNvPr id="73" name="Picture 11"/>
          <p:cNvPicPr>
            <a:picLocks noChangeAspect="1" noChangeArrowheads="1"/>
          </p:cNvPicPr>
          <p:nvPr/>
        </p:nvPicPr>
        <p:blipFill>
          <a:blip r:embed="rId13" cstate="print"/>
          <a:srcRect/>
          <a:stretch>
            <a:fillRect/>
          </a:stretch>
        </p:blipFill>
        <p:spPr bwMode="auto">
          <a:xfrm>
            <a:off x="5148064" y="2787774"/>
            <a:ext cx="288032" cy="288032"/>
          </a:xfrm>
          <a:prstGeom prst="rect">
            <a:avLst/>
          </a:prstGeom>
          <a:noFill/>
          <a:ln w="9525">
            <a:noFill/>
            <a:miter lim="800000"/>
            <a:headEnd/>
            <a:tailEnd/>
          </a:ln>
        </p:spPr>
      </p:pic>
      <p:pic>
        <p:nvPicPr>
          <p:cNvPr id="74" name="Picture 11"/>
          <p:cNvPicPr>
            <a:picLocks noChangeAspect="1" noChangeArrowheads="1"/>
          </p:cNvPicPr>
          <p:nvPr/>
        </p:nvPicPr>
        <p:blipFill>
          <a:blip r:embed="rId13" cstate="print"/>
          <a:srcRect/>
          <a:stretch>
            <a:fillRect/>
          </a:stretch>
        </p:blipFill>
        <p:spPr bwMode="auto">
          <a:xfrm>
            <a:off x="5868144" y="2787774"/>
            <a:ext cx="288032" cy="288032"/>
          </a:xfrm>
          <a:prstGeom prst="rect">
            <a:avLst/>
          </a:prstGeom>
          <a:noFill/>
          <a:ln w="9525">
            <a:noFill/>
            <a:miter lim="800000"/>
            <a:headEnd/>
            <a:tailEnd/>
          </a:ln>
        </p:spPr>
      </p:pic>
      <p:pic>
        <p:nvPicPr>
          <p:cNvPr id="75" name="Picture 11"/>
          <p:cNvPicPr>
            <a:picLocks noChangeAspect="1" noChangeArrowheads="1"/>
          </p:cNvPicPr>
          <p:nvPr/>
        </p:nvPicPr>
        <p:blipFill>
          <a:blip r:embed="rId13" cstate="print"/>
          <a:srcRect/>
          <a:stretch>
            <a:fillRect/>
          </a:stretch>
        </p:blipFill>
        <p:spPr bwMode="auto">
          <a:xfrm>
            <a:off x="6444208" y="2787774"/>
            <a:ext cx="288032" cy="288032"/>
          </a:xfrm>
          <a:prstGeom prst="rect">
            <a:avLst/>
          </a:prstGeom>
          <a:noFill/>
          <a:ln w="9525">
            <a:noFill/>
            <a:miter lim="800000"/>
            <a:headEnd/>
            <a:tailEnd/>
          </a:ln>
        </p:spPr>
      </p:pic>
      <p:pic>
        <p:nvPicPr>
          <p:cNvPr id="76" name="Picture 11"/>
          <p:cNvPicPr>
            <a:picLocks noChangeAspect="1" noChangeArrowheads="1"/>
          </p:cNvPicPr>
          <p:nvPr/>
        </p:nvPicPr>
        <p:blipFill>
          <a:blip r:embed="rId13" cstate="print"/>
          <a:srcRect/>
          <a:stretch>
            <a:fillRect/>
          </a:stretch>
        </p:blipFill>
        <p:spPr bwMode="auto">
          <a:xfrm>
            <a:off x="3275856" y="3507854"/>
            <a:ext cx="288032" cy="288032"/>
          </a:xfrm>
          <a:prstGeom prst="rect">
            <a:avLst/>
          </a:prstGeom>
          <a:noFill/>
          <a:ln w="9525">
            <a:noFill/>
            <a:miter lim="800000"/>
            <a:headEnd/>
            <a:tailEnd/>
          </a:ln>
        </p:spPr>
      </p:pic>
      <p:pic>
        <p:nvPicPr>
          <p:cNvPr id="77" name="Picture 11"/>
          <p:cNvPicPr>
            <a:picLocks noChangeAspect="1" noChangeArrowheads="1"/>
          </p:cNvPicPr>
          <p:nvPr/>
        </p:nvPicPr>
        <p:blipFill>
          <a:blip r:embed="rId13" cstate="print"/>
          <a:srcRect/>
          <a:stretch>
            <a:fillRect/>
          </a:stretch>
        </p:blipFill>
        <p:spPr bwMode="auto">
          <a:xfrm>
            <a:off x="3923928" y="3507854"/>
            <a:ext cx="288032" cy="288032"/>
          </a:xfrm>
          <a:prstGeom prst="rect">
            <a:avLst/>
          </a:prstGeom>
          <a:noFill/>
          <a:ln w="9525">
            <a:noFill/>
            <a:miter lim="800000"/>
            <a:headEnd/>
            <a:tailEnd/>
          </a:ln>
        </p:spPr>
      </p:pic>
      <p:pic>
        <p:nvPicPr>
          <p:cNvPr id="78" name="Picture 11"/>
          <p:cNvPicPr>
            <a:picLocks noChangeAspect="1" noChangeArrowheads="1"/>
          </p:cNvPicPr>
          <p:nvPr/>
        </p:nvPicPr>
        <p:blipFill>
          <a:blip r:embed="rId13" cstate="print"/>
          <a:srcRect/>
          <a:stretch>
            <a:fillRect/>
          </a:stretch>
        </p:blipFill>
        <p:spPr bwMode="auto">
          <a:xfrm>
            <a:off x="4572000" y="3507854"/>
            <a:ext cx="288032" cy="288032"/>
          </a:xfrm>
          <a:prstGeom prst="rect">
            <a:avLst/>
          </a:prstGeom>
          <a:noFill/>
          <a:ln w="9525">
            <a:noFill/>
            <a:miter lim="800000"/>
            <a:headEnd/>
            <a:tailEnd/>
          </a:ln>
        </p:spPr>
      </p:pic>
      <p:pic>
        <p:nvPicPr>
          <p:cNvPr id="79" name="Picture 11"/>
          <p:cNvPicPr>
            <a:picLocks noChangeAspect="1" noChangeArrowheads="1"/>
          </p:cNvPicPr>
          <p:nvPr/>
        </p:nvPicPr>
        <p:blipFill>
          <a:blip r:embed="rId13" cstate="print"/>
          <a:srcRect/>
          <a:stretch>
            <a:fillRect/>
          </a:stretch>
        </p:blipFill>
        <p:spPr bwMode="auto">
          <a:xfrm>
            <a:off x="5148064" y="3507854"/>
            <a:ext cx="288032" cy="288032"/>
          </a:xfrm>
          <a:prstGeom prst="rect">
            <a:avLst/>
          </a:prstGeom>
          <a:noFill/>
          <a:ln w="9525">
            <a:noFill/>
            <a:miter lim="800000"/>
            <a:headEnd/>
            <a:tailEnd/>
          </a:ln>
        </p:spPr>
      </p:pic>
      <p:pic>
        <p:nvPicPr>
          <p:cNvPr id="80" name="Picture 11"/>
          <p:cNvPicPr>
            <a:picLocks noChangeAspect="1" noChangeArrowheads="1"/>
          </p:cNvPicPr>
          <p:nvPr/>
        </p:nvPicPr>
        <p:blipFill>
          <a:blip r:embed="rId13" cstate="print"/>
          <a:srcRect/>
          <a:stretch>
            <a:fillRect/>
          </a:stretch>
        </p:blipFill>
        <p:spPr bwMode="auto">
          <a:xfrm>
            <a:off x="5868144" y="3507854"/>
            <a:ext cx="288032" cy="288032"/>
          </a:xfrm>
          <a:prstGeom prst="rect">
            <a:avLst/>
          </a:prstGeom>
          <a:noFill/>
          <a:ln w="9525">
            <a:noFill/>
            <a:miter lim="800000"/>
            <a:headEnd/>
            <a:tailEnd/>
          </a:ln>
        </p:spPr>
      </p:pic>
      <p:pic>
        <p:nvPicPr>
          <p:cNvPr id="81" name="Picture 11"/>
          <p:cNvPicPr>
            <a:picLocks noChangeAspect="1" noChangeArrowheads="1"/>
          </p:cNvPicPr>
          <p:nvPr/>
        </p:nvPicPr>
        <p:blipFill>
          <a:blip r:embed="rId13" cstate="print"/>
          <a:srcRect/>
          <a:stretch>
            <a:fillRect/>
          </a:stretch>
        </p:blipFill>
        <p:spPr bwMode="auto">
          <a:xfrm>
            <a:off x="6444208" y="3507854"/>
            <a:ext cx="288032" cy="288032"/>
          </a:xfrm>
          <a:prstGeom prst="rect">
            <a:avLst/>
          </a:prstGeom>
          <a:noFill/>
          <a:ln w="9525">
            <a:noFill/>
            <a:miter lim="800000"/>
            <a:headEnd/>
            <a:tailEnd/>
          </a:ln>
        </p:spPr>
      </p:pic>
      <p:pic>
        <p:nvPicPr>
          <p:cNvPr id="82" name="Picture 11"/>
          <p:cNvPicPr>
            <a:picLocks noChangeAspect="1" noChangeArrowheads="1"/>
          </p:cNvPicPr>
          <p:nvPr/>
        </p:nvPicPr>
        <p:blipFill>
          <a:blip r:embed="rId13" cstate="print"/>
          <a:srcRect/>
          <a:stretch>
            <a:fillRect/>
          </a:stretch>
        </p:blipFill>
        <p:spPr bwMode="auto">
          <a:xfrm>
            <a:off x="3275856" y="4227934"/>
            <a:ext cx="288032" cy="288032"/>
          </a:xfrm>
          <a:prstGeom prst="rect">
            <a:avLst/>
          </a:prstGeom>
          <a:noFill/>
          <a:ln w="9525">
            <a:noFill/>
            <a:miter lim="800000"/>
            <a:headEnd/>
            <a:tailEnd/>
          </a:ln>
        </p:spPr>
      </p:pic>
      <p:pic>
        <p:nvPicPr>
          <p:cNvPr id="83" name="Picture 11"/>
          <p:cNvPicPr>
            <a:picLocks noChangeAspect="1" noChangeArrowheads="1"/>
          </p:cNvPicPr>
          <p:nvPr/>
        </p:nvPicPr>
        <p:blipFill>
          <a:blip r:embed="rId13" cstate="print"/>
          <a:srcRect/>
          <a:stretch>
            <a:fillRect/>
          </a:stretch>
        </p:blipFill>
        <p:spPr bwMode="auto">
          <a:xfrm>
            <a:off x="3923928" y="4227934"/>
            <a:ext cx="288032" cy="288032"/>
          </a:xfrm>
          <a:prstGeom prst="rect">
            <a:avLst/>
          </a:prstGeom>
          <a:noFill/>
          <a:ln w="9525">
            <a:noFill/>
            <a:miter lim="800000"/>
            <a:headEnd/>
            <a:tailEnd/>
          </a:ln>
        </p:spPr>
      </p:pic>
      <p:pic>
        <p:nvPicPr>
          <p:cNvPr id="84" name="Picture 11"/>
          <p:cNvPicPr>
            <a:picLocks noChangeAspect="1" noChangeArrowheads="1"/>
          </p:cNvPicPr>
          <p:nvPr/>
        </p:nvPicPr>
        <p:blipFill>
          <a:blip r:embed="rId13" cstate="print"/>
          <a:srcRect/>
          <a:stretch>
            <a:fillRect/>
          </a:stretch>
        </p:blipFill>
        <p:spPr bwMode="auto">
          <a:xfrm>
            <a:off x="4572000" y="4227934"/>
            <a:ext cx="288032" cy="288032"/>
          </a:xfrm>
          <a:prstGeom prst="rect">
            <a:avLst/>
          </a:prstGeom>
          <a:noFill/>
          <a:ln w="9525">
            <a:noFill/>
            <a:miter lim="800000"/>
            <a:headEnd/>
            <a:tailEnd/>
          </a:ln>
        </p:spPr>
      </p:pic>
      <p:pic>
        <p:nvPicPr>
          <p:cNvPr id="85" name="Picture 11"/>
          <p:cNvPicPr>
            <a:picLocks noChangeAspect="1" noChangeArrowheads="1"/>
          </p:cNvPicPr>
          <p:nvPr/>
        </p:nvPicPr>
        <p:blipFill>
          <a:blip r:embed="rId13" cstate="print"/>
          <a:srcRect/>
          <a:stretch>
            <a:fillRect/>
          </a:stretch>
        </p:blipFill>
        <p:spPr bwMode="auto">
          <a:xfrm>
            <a:off x="5148064" y="4227934"/>
            <a:ext cx="288032" cy="288032"/>
          </a:xfrm>
          <a:prstGeom prst="rect">
            <a:avLst/>
          </a:prstGeom>
          <a:noFill/>
          <a:ln w="9525">
            <a:noFill/>
            <a:miter lim="800000"/>
            <a:headEnd/>
            <a:tailEnd/>
          </a:ln>
        </p:spPr>
      </p:pic>
      <p:pic>
        <p:nvPicPr>
          <p:cNvPr id="86" name="Picture 11"/>
          <p:cNvPicPr>
            <a:picLocks noChangeAspect="1" noChangeArrowheads="1"/>
          </p:cNvPicPr>
          <p:nvPr/>
        </p:nvPicPr>
        <p:blipFill>
          <a:blip r:embed="rId13" cstate="print"/>
          <a:srcRect/>
          <a:stretch>
            <a:fillRect/>
          </a:stretch>
        </p:blipFill>
        <p:spPr bwMode="auto">
          <a:xfrm>
            <a:off x="5868144" y="4227934"/>
            <a:ext cx="288032" cy="288032"/>
          </a:xfrm>
          <a:prstGeom prst="rect">
            <a:avLst/>
          </a:prstGeom>
          <a:noFill/>
          <a:ln w="9525">
            <a:noFill/>
            <a:miter lim="800000"/>
            <a:headEnd/>
            <a:tailEnd/>
          </a:ln>
        </p:spPr>
      </p:pic>
      <p:pic>
        <p:nvPicPr>
          <p:cNvPr id="87" name="Picture 11"/>
          <p:cNvPicPr>
            <a:picLocks noChangeAspect="1" noChangeArrowheads="1"/>
          </p:cNvPicPr>
          <p:nvPr/>
        </p:nvPicPr>
        <p:blipFill>
          <a:blip r:embed="rId13" cstate="print"/>
          <a:srcRect/>
          <a:stretch>
            <a:fillRect/>
          </a:stretch>
        </p:blipFill>
        <p:spPr bwMode="auto">
          <a:xfrm>
            <a:off x="6444208" y="4227934"/>
            <a:ext cx="288032" cy="288032"/>
          </a:xfrm>
          <a:prstGeom prst="rect">
            <a:avLst/>
          </a:prstGeom>
          <a:noFill/>
          <a:ln w="9525">
            <a:noFill/>
            <a:miter lim="800000"/>
            <a:headEnd/>
            <a:tailEnd/>
          </a:ln>
        </p:spPr>
      </p:pic>
      <p:sp>
        <p:nvSpPr>
          <p:cNvPr id="88" name="Rechteck 87"/>
          <p:cNvSpPr/>
          <p:nvPr/>
        </p:nvSpPr>
        <p:spPr>
          <a:xfrm>
            <a:off x="611560" y="1563638"/>
            <a:ext cx="1296144" cy="2160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INDUSTRY</a:t>
            </a:r>
          </a:p>
        </p:txBody>
      </p:sp>
      <p:sp>
        <p:nvSpPr>
          <p:cNvPr id="89" name="Rechteck 88"/>
          <p:cNvSpPr/>
          <p:nvPr/>
        </p:nvSpPr>
        <p:spPr>
          <a:xfrm>
            <a:off x="611560" y="2283718"/>
            <a:ext cx="1296144" cy="2160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OFFICE</a:t>
            </a:r>
          </a:p>
        </p:txBody>
      </p:sp>
      <p:sp>
        <p:nvSpPr>
          <p:cNvPr id="90" name="Rechteck 89"/>
          <p:cNvSpPr/>
          <p:nvPr/>
        </p:nvSpPr>
        <p:spPr>
          <a:xfrm>
            <a:off x="611560" y="3003798"/>
            <a:ext cx="1296144" cy="2160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SHOP &amp; RETAIL</a:t>
            </a:r>
          </a:p>
        </p:txBody>
      </p:sp>
      <p:sp>
        <p:nvSpPr>
          <p:cNvPr id="91" name="Rechteck 90"/>
          <p:cNvSpPr/>
          <p:nvPr/>
        </p:nvSpPr>
        <p:spPr>
          <a:xfrm>
            <a:off x="611560" y="3723878"/>
            <a:ext cx="1296144" cy="2160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KEY ACCOUNT</a:t>
            </a:r>
          </a:p>
        </p:txBody>
      </p:sp>
      <p:sp>
        <p:nvSpPr>
          <p:cNvPr id="92" name="Rechteck 91"/>
          <p:cNvSpPr/>
          <p:nvPr/>
        </p:nvSpPr>
        <p:spPr>
          <a:xfrm>
            <a:off x="611560" y="4443958"/>
            <a:ext cx="1296144" cy="2160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ARCHITECTURAL</a:t>
            </a:r>
          </a:p>
        </p:txBody>
      </p:sp>
      <p:pic>
        <p:nvPicPr>
          <p:cNvPr id="63" name="Picture 11"/>
          <p:cNvPicPr>
            <a:picLocks noChangeAspect="1" noChangeArrowheads="1"/>
          </p:cNvPicPr>
          <p:nvPr/>
        </p:nvPicPr>
        <p:blipFill>
          <a:blip r:embed="rId13" cstate="print"/>
          <a:srcRect/>
          <a:stretch>
            <a:fillRect/>
          </a:stretch>
        </p:blipFill>
        <p:spPr bwMode="auto">
          <a:xfrm>
            <a:off x="3923928" y="1347614"/>
            <a:ext cx="288032" cy="288032"/>
          </a:xfrm>
          <a:prstGeom prst="rect">
            <a:avLst/>
          </a:prstGeom>
          <a:noFill/>
          <a:ln w="9525">
            <a:noFill/>
            <a:miter lim="800000"/>
            <a:headEnd/>
            <a:tailEnd/>
          </a:ln>
        </p:spPr>
      </p:pic>
      <p:pic>
        <p:nvPicPr>
          <p:cNvPr id="93" name="Picture 11"/>
          <p:cNvPicPr>
            <a:picLocks noChangeAspect="1" noChangeArrowheads="1"/>
          </p:cNvPicPr>
          <p:nvPr/>
        </p:nvPicPr>
        <p:blipFill>
          <a:blip r:embed="rId13" cstate="print"/>
          <a:srcRect/>
          <a:stretch>
            <a:fillRect/>
          </a:stretch>
        </p:blipFill>
        <p:spPr bwMode="auto">
          <a:xfrm>
            <a:off x="5148064" y="1347614"/>
            <a:ext cx="288032" cy="288032"/>
          </a:xfrm>
          <a:prstGeom prst="rect">
            <a:avLst/>
          </a:prstGeom>
          <a:noFill/>
          <a:ln w="9525">
            <a:noFill/>
            <a:miter lim="800000"/>
            <a:headEnd/>
            <a:tailEnd/>
          </a:ln>
        </p:spPr>
      </p:pic>
      <p:pic>
        <p:nvPicPr>
          <p:cNvPr id="94" name="Picture 11"/>
          <p:cNvPicPr>
            <a:picLocks noChangeAspect="1" noChangeArrowheads="1"/>
          </p:cNvPicPr>
          <p:nvPr/>
        </p:nvPicPr>
        <p:blipFill>
          <a:blip r:embed="rId13" cstate="print"/>
          <a:srcRect/>
          <a:stretch>
            <a:fillRect/>
          </a:stretch>
        </p:blipFill>
        <p:spPr bwMode="auto">
          <a:xfrm>
            <a:off x="3275856" y="1347614"/>
            <a:ext cx="288032" cy="288032"/>
          </a:xfrm>
          <a:prstGeom prst="rect">
            <a:avLst/>
          </a:prstGeom>
          <a:noFill/>
          <a:ln w="9525">
            <a:noFill/>
            <a:miter lim="800000"/>
            <a:headEnd/>
            <a:tailEnd/>
          </a:ln>
        </p:spPr>
      </p:pic>
      <p:cxnSp>
        <p:nvCxnSpPr>
          <p:cNvPr id="95" name="Gerade Verbindung 26"/>
          <p:cNvCxnSpPr/>
          <p:nvPr/>
        </p:nvCxnSpPr>
        <p:spPr>
          <a:xfrm>
            <a:off x="6948264"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 Verbindung 27"/>
          <p:cNvCxnSpPr/>
          <p:nvPr/>
        </p:nvCxnSpPr>
        <p:spPr>
          <a:xfrm>
            <a:off x="7596336"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 Verbindung 28"/>
          <p:cNvCxnSpPr/>
          <p:nvPr/>
        </p:nvCxnSpPr>
        <p:spPr>
          <a:xfrm>
            <a:off x="8244408"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29"/>
          <p:cNvCxnSpPr/>
          <p:nvPr/>
        </p:nvCxnSpPr>
        <p:spPr>
          <a:xfrm>
            <a:off x="8892480" y="699542"/>
            <a:ext cx="0" cy="4032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feld 99"/>
          <p:cNvSpPr txBox="1"/>
          <p:nvPr/>
        </p:nvSpPr>
        <p:spPr>
          <a:xfrm>
            <a:off x="6876256" y="360988"/>
            <a:ext cx="792088" cy="338554"/>
          </a:xfrm>
          <a:prstGeom prst="rect">
            <a:avLst/>
          </a:prstGeom>
          <a:noFill/>
        </p:spPr>
        <p:txBody>
          <a:bodyPr wrap="square" rtlCol="0">
            <a:spAutoFit/>
          </a:bodyPr>
          <a:lstStyle/>
          <a:p>
            <a:pPr algn="ctr"/>
            <a:r>
              <a:rPr lang="en-GB" sz="800" b="1" dirty="0"/>
              <a:t>WORKPLACES </a:t>
            </a:r>
          </a:p>
          <a:p>
            <a:pPr algn="ctr"/>
            <a:r>
              <a:rPr lang="en-GB" sz="800" b="1" dirty="0"/>
              <a:t>OUTDOORS</a:t>
            </a:r>
          </a:p>
        </p:txBody>
      </p:sp>
      <p:sp>
        <p:nvSpPr>
          <p:cNvPr id="101" name="Textfeld 100"/>
          <p:cNvSpPr txBox="1"/>
          <p:nvPr/>
        </p:nvSpPr>
        <p:spPr>
          <a:xfrm>
            <a:off x="7596336" y="339502"/>
            <a:ext cx="720080" cy="215444"/>
          </a:xfrm>
          <a:prstGeom prst="rect">
            <a:avLst/>
          </a:prstGeom>
          <a:noFill/>
        </p:spPr>
        <p:txBody>
          <a:bodyPr wrap="square" rtlCol="0">
            <a:spAutoFit/>
          </a:bodyPr>
          <a:lstStyle/>
          <a:p>
            <a:pPr algn="ctr"/>
            <a:r>
              <a:rPr lang="en-GB" sz="800" b="1" dirty="0"/>
              <a:t>CAR PARK</a:t>
            </a:r>
          </a:p>
        </p:txBody>
      </p:sp>
      <p:sp>
        <p:nvSpPr>
          <p:cNvPr id="102" name="Textfeld 101"/>
          <p:cNvSpPr txBox="1"/>
          <p:nvPr/>
        </p:nvSpPr>
        <p:spPr>
          <a:xfrm>
            <a:off x="8244408" y="339502"/>
            <a:ext cx="720080" cy="338554"/>
          </a:xfrm>
          <a:prstGeom prst="rect">
            <a:avLst/>
          </a:prstGeom>
          <a:noFill/>
        </p:spPr>
        <p:txBody>
          <a:bodyPr wrap="square" rtlCol="0">
            <a:spAutoFit/>
          </a:bodyPr>
          <a:lstStyle/>
          <a:p>
            <a:pPr algn="ctr"/>
            <a:r>
              <a:rPr lang="en-GB" sz="800" b="1" dirty="0"/>
              <a:t>FACTORY</a:t>
            </a:r>
          </a:p>
          <a:p>
            <a:pPr algn="ctr"/>
            <a:r>
              <a:rPr lang="en-GB" sz="800" b="1" dirty="0"/>
              <a:t>ROADS</a:t>
            </a:r>
          </a:p>
        </p:txBody>
      </p:sp>
      <p:pic>
        <p:nvPicPr>
          <p:cNvPr id="103" name="Picture 11"/>
          <p:cNvPicPr>
            <a:picLocks noChangeAspect="1" noChangeArrowheads="1"/>
          </p:cNvPicPr>
          <p:nvPr/>
        </p:nvPicPr>
        <p:blipFill>
          <a:blip r:embed="rId13" cstate="print"/>
          <a:srcRect/>
          <a:stretch>
            <a:fillRect/>
          </a:stretch>
        </p:blipFill>
        <p:spPr bwMode="auto">
          <a:xfrm>
            <a:off x="7164097" y="1347614"/>
            <a:ext cx="288032" cy="288032"/>
          </a:xfrm>
          <a:prstGeom prst="rect">
            <a:avLst/>
          </a:prstGeom>
          <a:noFill/>
          <a:ln w="9525">
            <a:noFill/>
            <a:miter lim="800000"/>
            <a:headEnd/>
            <a:tailEnd/>
          </a:ln>
        </p:spPr>
      </p:pic>
      <p:pic>
        <p:nvPicPr>
          <p:cNvPr id="104" name="Picture 11"/>
          <p:cNvPicPr>
            <a:picLocks noChangeAspect="1" noChangeArrowheads="1"/>
          </p:cNvPicPr>
          <p:nvPr/>
        </p:nvPicPr>
        <p:blipFill>
          <a:blip r:embed="rId13" cstate="print"/>
          <a:srcRect/>
          <a:stretch>
            <a:fillRect/>
          </a:stretch>
        </p:blipFill>
        <p:spPr bwMode="auto">
          <a:xfrm>
            <a:off x="7164288" y="3507854"/>
            <a:ext cx="288032" cy="288032"/>
          </a:xfrm>
          <a:prstGeom prst="rect">
            <a:avLst/>
          </a:prstGeom>
          <a:noFill/>
          <a:ln w="9525">
            <a:noFill/>
            <a:miter lim="800000"/>
            <a:headEnd/>
            <a:tailEnd/>
          </a:ln>
        </p:spPr>
      </p:pic>
      <p:pic>
        <p:nvPicPr>
          <p:cNvPr id="105" name="Picture 11"/>
          <p:cNvPicPr>
            <a:picLocks noChangeAspect="1" noChangeArrowheads="1"/>
          </p:cNvPicPr>
          <p:nvPr/>
        </p:nvPicPr>
        <p:blipFill>
          <a:blip r:embed="rId13" cstate="print"/>
          <a:srcRect/>
          <a:stretch>
            <a:fillRect/>
          </a:stretch>
        </p:blipFill>
        <p:spPr bwMode="auto">
          <a:xfrm>
            <a:off x="7812360" y="1347614"/>
            <a:ext cx="288032" cy="288032"/>
          </a:xfrm>
          <a:prstGeom prst="rect">
            <a:avLst/>
          </a:prstGeom>
          <a:noFill/>
          <a:ln w="9525">
            <a:noFill/>
            <a:miter lim="800000"/>
            <a:headEnd/>
            <a:tailEnd/>
          </a:ln>
        </p:spPr>
      </p:pic>
      <p:pic>
        <p:nvPicPr>
          <p:cNvPr id="106" name="Picture 11"/>
          <p:cNvPicPr>
            <a:picLocks noChangeAspect="1" noChangeArrowheads="1"/>
          </p:cNvPicPr>
          <p:nvPr/>
        </p:nvPicPr>
        <p:blipFill>
          <a:blip r:embed="rId13" cstate="print"/>
          <a:srcRect/>
          <a:stretch>
            <a:fillRect/>
          </a:stretch>
        </p:blipFill>
        <p:spPr bwMode="auto">
          <a:xfrm>
            <a:off x="7812360" y="2067694"/>
            <a:ext cx="288032" cy="288032"/>
          </a:xfrm>
          <a:prstGeom prst="rect">
            <a:avLst/>
          </a:prstGeom>
          <a:noFill/>
          <a:ln w="9525">
            <a:noFill/>
            <a:miter lim="800000"/>
            <a:headEnd/>
            <a:tailEnd/>
          </a:ln>
        </p:spPr>
      </p:pic>
      <p:pic>
        <p:nvPicPr>
          <p:cNvPr id="107" name="Picture 11"/>
          <p:cNvPicPr>
            <a:picLocks noChangeAspect="1" noChangeArrowheads="1"/>
          </p:cNvPicPr>
          <p:nvPr/>
        </p:nvPicPr>
        <p:blipFill>
          <a:blip r:embed="rId13" cstate="print"/>
          <a:srcRect/>
          <a:stretch>
            <a:fillRect/>
          </a:stretch>
        </p:blipFill>
        <p:spPr bwMode="auto">
          <a:xfrm>
            <a:off x="7812360" y="2787774"/>
            <a:ext cx="288032" cy="288032"/>
          </a:xfrm>
          <a:prstGeom prst="rect">
            <a:avLst/>
          </a:prstGeom>
          <a:noFill/>
          <a:ln w="9525">
            <a:noFill/>
            <a:miter lim="800000"/>
            <a:headEnd/>
            <a:tailEnd/>
          </a:ln>
        </p:spPr>
      </p:pic>
      <p:pic>
        <p:nvPicPr>
          <p:cNvPr id="108" name="Picture 11"/>
          <p:cNvPicPr>
            <a:picLocks noChangeAspect="1" noChangeArrowheads="1"/>
          </p:cNvPicPr>
          <p:nvPr/>
        </p:nvPicPr>
        <p:blipFill>
          <a:blip r:embed="rId13" cstate="print"/>
          <a:srcRect/>
          <a:stretch>
            <a:fillRect/>
          </a:stretch>
        </p:blipFill>
        <p:spPr bwMode="auto">
          <a:xfrm>
            <a:off x="7812360" y="3507854"/>
            <a:ext cx="288032" cy="288032"/>
          </a:xfrm>
          <a:prstGeom prst="rect">
            <a:avLst/>
          </a:prstGeom>
          <a:noFill/>
          <a:ln w="9525">
            <a:noFill/>
            <a:miter lim="800000"/>
            <a:headEnd/>
            <a:tailEnd/>
          </a:ln>
        </p:spPr>
      </p:pic>
      <p:pic>
        <p:nvPicPr>
          <p:cNvPr id="110" name="Picture 11"/>
          <p:cNvPicPr>
            <a:picLocks noChangeAspect="1" noChangeArrowheads="1"/>
          </p:cNvPicPr>
          <p:nvPr/>
        </p:nvPicPr>
        <p:blipFill>
          <a:blip r:embed="rId13" cstate="print"/>
          <a:srcRect/>
          <a:stretch>
            <a:fillRect/>
          </a:stretch>
        </p:blipFill>
        <p:spPr bwMode="auto">
          <a:xfrm>
            <a:off x="8460432" y="1347614"/>
            <a:ext cx="288032" cy="288032"/>
          </a:xfrm>
          <a:prstGeom prst="rect">
            <a:avLst/>
          </a:prstGeom>
          <a:noFill/>
          <a:ln w="9525">
            <a:noFill/>
            <a:miter lim="800000"/>
            <a:headEnd/>
            <a:tailEnd/>
          </a:ln>
        </p:spPr>
      </p:pic>
      <p:pic>
        <p:nvPicPr>
          <p:cNvPr id="113" name="Picture 11"/>
          <p:cNvPicPr>
            <a:picLocks noChangeAspect="1" noChangeArrowheads="1"/>
          </p:cNvPicPr>
          <p:nvPr/>
        </p:nvPicPr>
        <p:blipFill>
          <a:blip r:embed="rId13" cstate="print"/>
          <a:srcRect/>
          <a:stretch>
            <a:fillRect/>
          </a:stretch>
        </p:blipFill>
        <p:spPr bwMode="auto">
          <a:xfrm>
            <a:off x="8460432" y="3507854"/>
            <a:ext cx="288032" cy="288032"/>
          </a:xfrm>
          <a:prstGeom prst="rect">
            <a:avLst/>
          </a:prstGeom>
          <a:noFill/>
          <a:ln w="9525">
            <a:noFill/>
            <a:miter lim="800000"/>
            <a:headEnd/>
            <a:tailEnd/>
          </a:ln>
        </p:spPr>
      </p:pic>
      <p:pic>
        <p:nvPicPr>
          <p:cNvPr id="114" name="Grafik 113"/>
          <p:cNvPicPr>
            <a:picLocks noChangeAspect="1"/>
          </p:cNvPicPr>
          <p:nvPr/>
        </p:nvPicPr>
        <p:blipFill rotWithShape="1">
          <a:blip r:embed="rId14" cstate="print">
            <a:extLst>
              <a:ext uri="{28A0092B-C50C-407E-A947-70E740481C1C}">
                <a14:useLocalDpi xmlns:a14="http://schemas.microsoft.com/office/drawing/2010/main" val="0"/>
              </a:ext>
            </a:extLst>
          </a:blip>
          <a:srcRect t="28033" r="30270"/>
          <a:stretch/>
        </p:blipFill>
        <p:spPr>
          <a:xfrm>
            <a:off x="6988544" y="693639"/>
            <a:ext cx="567512" cy="307225"/>
          </a:xfrm>
          <a:prstGeom prst="rect">
            <a:avLst/>
          </a:prstGeom>
        </p:spPr>
      </p:pic>
      <p:pic>
        <p:nvPicPr>
          <p:cNvPr id="115" name="Grafik 114"/>
          <p:cNvPicPr>
            <a:picLocks noChangeAspect="1"/>
          </p:cNvPicPr>
          <p:nvPr/>
        </p:nvPicPr>
        <p:blipFill rotWithShape="1">
          <a:blip r:embed="rId15" cstate="print">
            <a:extLst>
              <a:ext uri="{28A0092B-C50C-407E-A947-70E740481C1C}">
                <a14:useLocalDpi xmlns:a14="http://schemas.microsoft.com/office/drawing/2010/main" val="0"/>
              </a:ext>
            </a:extLst>
          </a:blip>
          <a:srcRect l="28981" b="13326"/>
          <a:stretch/>
        </p:blipFill>
        <p:spPr>
          <a:xfrm>
            <a:off x="7647957" y="693541"/>
            <a:ext cx="535783" cy="299559"/>
          </a:xfrm>
          <a:prstGeom prst="rect">
            <a:avLst/>
          </a:prstGeom>
        </p:spPr>
      </p:pic>
      <p:pic>
        <p:nvPicPr>
          <p:cNvPr id="116" name="Grafik 115"/>
          <p:cNvPicPr>
            <a:picLocks noChangeAspect="1"/>
          </p:cNvPicPr>
          <p:nvPr/>
        </p:nvPicPr>
        <p:blipFill rotWithShape="1">
          <a:blip r:embed="rId16" cstate="print">
            <a:extLst>
              <a:ext uri="{28A0092B-C50C-407E-A947-70E740481C1C}">
                <a14:useLocalDpi xmlns:a14="http://schemas.microsoft.com/office/drawing/2010/main" val="0"/>
              </a:ext>
            </a:extLst>
          </a:blip>
          <a:srcRect r="31064"/>
          <a:stretch/>
        </p:blipFill>
        <p:spPr>
          <a:xfrm>
            <a:off x="8296029" y="698724"/>
            <a:ext cx="535783" cy="302140"/>
          </a:xfrm>
          <a:prstGeom prst="rect">
            <a:avLst/>
          </a:prstGeom>
        </p:spPr>
      </p:pic>
      <p:pic>
        <p:nvPicPr>
          <p:cNvPr id="99" name="Picture 11"/>
          <p:cNvPicPr>
            <a:picLocks noChangeAspect="1" noChangeArrowheads="1"/>
          </p:cNvPicPr>
          <p:nvPr/>
        </p:nvPicPr>
        <p:blipFill>
          <a:blip r:embed="rId13" cstate="print"/>
          <a:srcRect/>
          <a:stretch>
            <a:fillRect/>
          </a:stretch>
        </p:blipFill>
        <p:spPr bwMode="auto">
          <a:xfrm>
            <a:off x="3922828" y="2804549"/>
            <a:ext cx="288032" cy="288032"/>
          </a:xfrm>
          <a:prstGeom prst="rect">
            <a:avLst/>
          </a:prstGeom>
          <a:noFill/>
          <a:ln w="9525">
            <a:noFill/>
            <a:miter lim="800000"/>
            <a:headEnd/>
            <a:tailEnd/>
          </a:ln>
        </p:spPr>
      </p:pic>
      <p:pic>
        <p:nvPicPr>
          <p:cNvPr id="109" name="Picture 11"/>
          <p:cNvPicPr>
            <a:picLocks noChangeAspect="1" noChangeArrowheads="1"/>
          </p:cNvPicPr>
          <p:nvPr/>
        </p:nvPicPr>
        <p:blipFill>
          <a:blip r:embed="rId13" cstate="print"/>
          <a:srcRect/>
          <a:stretch>
            <a:fillRect/>
          </a:stretch>
        </p:blipFill>
        <p:spPr bwMode="auto">
          <a:xfrm>
            <a:off x="3275856" y="2804549"/>
            <a:ext cx="288032" cy="288032"/>
          </a:xfrm>
          <a:prstGeom prst="rect">
            <a:avLst/>
          </a:prstGeom>
          <a:noFill/>
          <a:ln w="9525">
            <a:noFill/>
            <a:miter lim="800000"/>
            <a:headEnd/>
            <a:tailEnd/>
          </a:ln>
        </p:spPr>
      </p:pic>
    </p:spTree>
    <p:extLst>
      <p:ext uri="{BB962C8B-B14F-4D97-AF65-F5344CB8AC3E}">
        <p14:creationId xmlns:p14="http://schemas.microsoft.com/office/powerpoint/2010/main" val="2425232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cdn1.tnwcdn.com/wp-content/blogs.dir/1/files/2014/02/brainstorm-business-strategy.jpg"/>
          <p:cNvPicPr>
            <a:picLocks noChangeAspect="1" noChangeArrowheads="1"/>
          </p:cNvPicPr>
          <p:nvPr/>
        </p:nvPicPr>
        <p:blipFill>
          <a:blip r:embed="rId3" cstate="print">
            <a:duotone>
              <a:schemeClr val="accent5">
                <a:shade val="45000"/>
                <a:satMod val="135000"/>
              </a:schemeClr>
              <a:prstClr val="white"/>
            </a:duotone>
          </a:blip>
          <a:srcRect t="19608" r="8814" b="24723"/>
          <a:stretch>
            <a:fillRect/>
          </a:stretch>
        </p:blipFill>
        <p:spPr bwMode="auto">
          <a:xfrm>
            <a:off x="-36512" y="1131590"/>
            <a:ext cx="9180512" cy="3600400"/>
          </a:xfrm>
          <a:prstGeom prst="rect">
            <a:avLst/>
          </a:prstGeom>
          <a:noFill/>
        </p:spPr>
      </p:pic>
      <p:sp>
        <p:nvSpPr>
          <p:cNvPr id="3" name="Titel 2"/>
          <p:cNvSpPr>
            <a:spLocks noGrp="1"/>
          </p:cNvSpPr>
          <p:nvPr>
            <p:ph type="title"/>
          </p:nvPr>
        </p:nvSpPr>
        <p:spPr/>
        <p:txBody>
          <a:bodyPr/>
          <a:lstStyle/>
          <a:p>
            <a:r>
              <a:rPr lang="en-GB" sz="1400" dirty="0"/>
              <a:t>Portfolio TODAY</a:t>
            </a:r>
            <a:r>
              <a:t/>
            </a:r>
            <a:br/>
            <a:r>
              <a:rPr lang="en-GB" sz="1400" dirty="0">
                <a:solidFill>
                  <a:schemeClr val="bg1">
                    <a:lumMod val="65000"/>
                  </a:schemeClr>
                </a:solidFill>
              </a:rPr>
              <a:t>PRODUCT SEGMENTS</a:t>
            </a:r>
          </a:p>
        </p:txBody>
      </p:sp>
      <p:sp>
        <p:nvSpPr>
          <p:cNvPr id="4" name="Textplatzhalter 3"/>
          <p:cNvSpPr>
            <a:spLocks noGrp="1"/>
          </p:cNvSpPr>
          <p:nvPr>
            <p:ph type="body" sz="quarter" idx="13"/>
          </p:nvPr>
        </p:nvSpPr>
        <p:spPr/>
        <p:txBody>
          <a:bodyPr/>
          <a:lstStyle/>
          <a:p>
            <a:r>
              <a:rPr lang="en-GB" sz="600" dirty="0"/>
              <a:t>PRODUCT LAUNCHING Q1 | 2017</a:t>
            </a:r>
          </a:p>
        </p:txBody>
      </p:sp>
      <p:pic>
        <p:nvPicPr>
          <p:cNvPr id="1026" name="Picture 2" descr="C:\Users\fgranata\AppData\Local\Microsoft\Windows\INetCache\Content.IE5\0PCAUJ3H\Pareda_R_Plan_Led_150702_0057.jpg"/>
          <p:cNvPicPr>
            <a:picLocks noChangeAspect="1" noChangeArrowheads="1"/>
          </p:cNvPicPr>
          <p:nvPr/>
        </p:nvPicPr>
        <p:blipFill rotWithShape="1">
          <a:blip r:embed="rId4" cstate="print"/>
          <a:srcRect l="20574" t="28054" r="53242" b="32669"/>
          <a:stretch/>
        </p:blipFill>
        <p:spPr bwMode="auto">
          <a:xfrm>
            <a:off x="3239852" y="2499742"/>
            <a:ext cx="1044028" cy="1008111"/>
          </a:xfrm>
          <a:prstGeom prst="rect">
            <a:avLst/>
          </a:prstGeom>
          <a:noFill/>
        </p:spPr>
      </p:pic>
      <p:pic>
        <p:nvPicPr>
          <p:cNvPr id="1027" name="Picture 3" descr="C:\Users\fgranata\AppData\Local\Microsoft\Windows\INetCache\Content.IE5\AXUO8LBT\LUTERA_00002_DB.jpg"/>
          <p:cNvPicPr>
            <a:picLocks noChangeAspect="1" noChangeArrowheads="1"/>
          </p:cNvPicPr>
          <p:nvPr/>
        </p:nvPicPr>
        <p:blipFill rotWithShape="1">
          <a:blip r:embed="rId5" cstate="print"/>
          <a:srcRect l="41666" b="12500"/>
          <a:stretch/>
        </p:blipFill>
        <p:spPr bwMode="auto">
          <a:xfrm>
            <a:off x="179512" y="1273581"/>
            <a:ext cx="1008112" cy="1008112"/>
          </a:xfrm>
          <a:prstGeom prst="rect">
            <a:avLst/>
          </a:prstGeom>
          <a:noFill/>
        </p:spPr>
      </p:pic>
      <p:pic>
        <p:nvPicPr>
          <p:cNvPr id="1028" name="Picture 4" descr="C:\Users\fgranata\AppData\Local\Microsoft\Windows\INetCache\Content.IE5\2IR3ZC7H\LUMENA150_00114_DB_Asset.jpg"/>
          <p:cNvPicPr>
            <a:picLocks noChangeAspect="1" noChangeArrowheads="1"/>
          </p:cNvPicPr>
          <p:nvPr/>
        </p:nvPicPr>
        <p:blipFill rotWithShape="1">
          <a:blip r:embed="rId6" cstate="print"/>
          <a:srcRect l="38214" r="-1"/>
          <a:stretch/>
        </p:blipFill>
        <p:spPr bwMode="auto">
          <a:xfrm>
            <a:off x="3239852" y="1282799"/>
            <a:ext cx="1080120" cy="1008112"/>
          </a:xfrm>
          <a:prstGeom prst="rect">
            <a:avLst/>
          </a:prstGeom>
          <a:noFill/>
        </p:spPr>
      </p:pic>
      <p:pic>
        <p:nvPicPr>
          <p:cNvPr id="8" name="Picture 2" descr="C:\Users\fgranata\AppData\Local\Microsoft\Windows\INetCache\Content.IE5\AXUO8LBT\8841_0_150716_0030.jpg"/>
          <p:cNvPicPr>
            <a:picLocks noChangeAspect="1" noChangeArrowheads="1"/>
          </p:cNvPicPr>
          <p:nvPr/>
        </p:nvPicPr>
        <p:blipFill rotWithShape="1">
          <a:blip r:embed="rId7" cstate="print"/>
          <a:srcRect l="41666" b="12500"/>
          <a:stretch/>
        </p:blipFill>
        <p:spPr bwMode="auto">
          <a:xfrm>
            <a:off x="179512" y="2499742"/>
            <a:ext cx="1008112" cy="1008112"/>
          </a:xfrm>
          <a:prstGeom prst="rect">
            <a:avLst/>
          </a:prstGeom>
          <a:noFill/>
        </p:spPr>
      </p:pic>
      <p:pic>
        <p:nvPicPr>
          <p:cNvPr id="1030" name="Picture 6"/>
          <p:cNvPicPr>
            <a:picLocks noChangeAspect="1" noChangeArrowheads="1"/>
          </p:cNvPicPr>
          <p:nvPr/>
        </p:nvPicPr>
        <p:blipFill rotWithShape="1">
          <a:blip r:embed="rId8" cstate="print"/>
          <a:srcRect l="41666" t="11168" b="10655"/>
          <a:stretch/>
        </p:blipFill>
        <p:spPr bwMode="auto">
          <a:xfrm>
            <a:off x="179512" y="3651870"/>
            <a:ext cx="1008112" cy="1008112"/>
          </a:xfrm>
          <a:prstGeom prst="rect">
            <a:avLst/>
          </a:prstGeom>
          <a:noFill/>
          <a:ln w="9525">
            <a:noFill/>
            <a:miter lim="800000"/>
            <a:headEnd/>
            <a:tailEnd/>
          </a:ln>
        </p:spPr>
      </p:pic>
      <p:sp>
        <p:nvSpPr>
          <p:cNvPr id="12" name="Rechteck 11"/>
          <p:cNvSpPr/>
          <p:nvPr/>
        </p:nvSpPr>
        <p:spPr>
          <a:xfrm>
            <a:off x="1187624" y="1275606"/>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GROUND-RECESSED</a:t>
            </a:r>
          </a:p>
        </p:txBody>
      </p:sp>
      <p:sp>
        <p:nvSpPr>
          <p:cNvPr id="13" name="Rechteck 12"/>
          <p:cNvSpPr/>
          <p:nvPr/>
        </p:nvSpPr>
        <p:spPr>
          <a:xfrm>
            <a:off x="1187624" y="2499742"/>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BOLLARDS</a:t>
            </a:r>
          </a:p>
        </p:txBody>
      </p:sp>
      <p:sp>
        <p:nvSpPr>
          <p:cNvPr id="14" name="Rechteck 13"/>
          <p:cNvSpPr/>
          <p:nvPr/>
        </p:nvSpPr>
        <p:spPr>
          <a:xfrm>
            <a:off x="1187624" y="3651870"/>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CEILING LUMINAIRE</a:t>
            </a:r>
            <a:endParaRPr lang="en-GB" sz="900" dirty="0"/>
          </a:p>
        </p:txBody>
      </p:sp>
      <p:sp>
        <p:nvSpPr>
          <p:cNvPr id="15" name="Rechteck 14"/>
          <p:cNvSpPr/>
          <p:nvPr/>
        </p:nvSpPr>
        <p:spPr>
          <a:xfrm>
            <a:off x="4283968" y="1275606"/>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SPOTLIGHTS</a:t>
            </a:r>
          </a:p>
        </p:txBody>
      </p:sp>
      <p:sp>
        <p:nvSpPr>
          <p:cNvPr id="16" name="Rechteck 15"/>
          <p:cNvSpPr/>
          <p:nvPr/>
        </p:nvSpPr>
        <p:spPr>
          <a:xfrm>
            <a:off x="4283968" y="2499742"/>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prstClr val="black"/>
                </a:solidFill>
              </a:rPr>
              <a:t>WALL LUMINAIRES</a:t>
            </a:r>
            <a:endParaRPr lang="en-GB" dirty="0"/>
          </a:p>
        </p:txBody>
      </p:sp>
      <p:sp>
        <p:nvSpPr>
          <p:cNvPr id="17" name="Rechteck 16"/>
          <p:cNvSpPr/>
          <p:nvPr/>
        </p:nvSpPr>
        <p:spPr>
          <a:xfrm>
            <a:off x="4283968" y="3651870"/>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prstClr val="black"/>
                </a:solidFill>
              </a:rPr>
              <a:t>LIGHT COLUMNS</a:t>
            </a:r>
            <a:endParaRPr lang="en-GB" dirty="0"/>
          </a:p>
        </p:txBody>
      </p:sp>
      <p:pic>
        <p:nvPicPr>
          <p:cNvPr id="18" name="Picture 2" descr="https://www.trilux.com/products/asset/GroupImageMedium/LUTERA_8511_RESLED_600_840_DB_WEB">
            <a:hlinkClick r:id="rId9"/>
          </p:cNvPr>
          <p:cNvPicPr>
            <a:picLocks noChangeAspect="1" noChangeArrowheads="1"/>
          </p:cNvPicPr>
          <p:nvPr/>
        </p:nvPicPr>
        <p:blipFill>
          <a:blip r:embed="rId10" cstate="print"/>
          <a:srcRect/>
          <a:stretch>
            <a:fillRect/>
          </a:stretch>
        </p:blipFill>
        <p:spPr bwMode="auto">
          <a:xfrm>
            <a:off x="1259632" y="1563638"/>
            <a:ext cx="432048" cy="432048"/>
          </a:xfrm>
          <a:prstGeom prst="rect">
            <a:avLst/>
          </a:prstGeom>
          <a:noFill/>
        </p:spPr>
      </p:pic>
      <p:pic>
        <p:nvPicPr>
          <p:cNvPr id="19" name="Picture 10" descr="https://www.trilux.com/products/asset/GroupImageMedium/Faciella_20_RE_LED_DB_WEB">
            <a:hlinkClick r:id="rId11"/>
          </p:cNvPr>
          <p:cNvPicPr>
            <a:picLocks noChangeAspect="1" noChangeArrowheads="1"/>
          </p:cNvPicPr>
          <p:nvPr/>
        </p:nvPicPr>
        <p:blipFill>
          <a:blip r:embed="rId12" cstate="print"/>
          <a:srcRect/>
          <a:stretch>
            <a:fillRect/>
          </a:stretch>
        </p:blipFill>
        <p:spPr bwMode="auto">
          <a:xfrm>
            <a:off x="4355976" y="1563638"/>
            <a:ext cx="432048" cy="432048"/>
          </a:xfrm>
          <a:prstGeom prst="rect">
            <a:avLst/>
          </a:prstGeom>
          <a:noFill/>
        </p:spPr>
      </p:pic>
      <p:pic>
        <p:nvPicPr>
          <p:cNvPr id="32770" name="Picture 2" descr="https://www.trilux.com/products/asset/GroupImageMedium/Skeo_P100_26_DB_WEB">
            <a:hlinkClick r:id="rId13"/>
          </p:cNvPr>
          <p:cNvPicPr>
            <a:picLocks noChangeAspect="1" noChangeArrowheads="1"/>
          </p:cNvPicPr>
          <p:nvPr/>
        </p:nvPicPr>
        <p:blipFill>
          <a:blip r:embed="rId14" cstate="print"/>
          <a:srcRect/>
          <a:stretch>
            <a:fillRect/>
          </a:stretch>
        </p:blipFill>
        <p:spPr bwMode="auto">
          <a:xfrm>
            <a:off x="1835696" y="2787774"/>
            <a:ext cx="432048" cy="432048"/>
          </a:xfrm>
          <a:prstGeom prst="rect">
            <a:avLst/>
          </a:prstGeom>
          <a:noFill/>
        </p:spPr>
      </p:pic>
      <p:pic>
        <p:nvPicPr>
          <p:cNvPr id="32772" name="Picture 4" descr="https://www.trilux.com/products/asset/GroupImageMedium/8841_AB_LED_26_DB_WEB_RGB">
            <a:hlinkClick r:id="rId15"/>
          </p:cNvPr>
          <p:cNvPicPr>
            <a:picLocks noChangeAspect="1" noChangeArrowheads="1"/>
          </p:cNvPicPr>
          <p:nvPr/>
        </p:nvPicPr>
        <p:blipFill>
          <a:blip r:embed="rId16" cstate="print"/>
          <a:srcRect/>
          <a:stretch>
            <a:fillRect/>
          </a:stretch>
        </p:blipFill>
        <p:spPr bwMode="auto">
          <a:xfrm>
            <a:off x="1259632" y="2787774"/>
            <a:ext cx="432048" cy="432048"/>
          </a:xfrm>
          <a:prstGeom prst="rect">
            <a:avLst/>
          </a:prstGeom>
          <a:noFill/>
        </p:spPr>
      </p:pic>
      <p:pic>
        <p:nvPicPr>
          <p:cNvPr id="32774" name="Picture 6" descr="https://www.trilux.com/products/asset/GroupImageMedium/ALIGO_50_LED_AL11_WEB">
            <a:hlinkClick r:id="rId17"/>
          </p:cNvPr>
          <p:cNvPicPr>
            <a:picLocks noChangeAspect="1" noChangeArrowheads="1"/>
          </p:cNvPicPr>
          <p:nvPr/>
        </p:nvPicPr>
        <p:blipFill>
          <a:blip r:embed="rId18" cstate="print"/>
          <a:srcRect/>
          <a:stretch>
            <a:fillRect/>
          </a:stretch>
        </p:blipFill>
        <p:spPr bwMode="auto">
          <a:xfrm>
            <a:off x="2411760" y="2787774"/>
            <a:ext cx="432048" cy="432048"/>
          </a:xfrm>
          <a:prstGeom prst="rect">
            <a:avLst/>
          </a:prstGeom>
          <a:noFill/>
        </p:spPr>
      </p:pic>
      <p:pic>
        <p:nvPicPr>
          <p:cNvPr id="32776" name="Picture 8" descr="https://www.trilux.com/products/asset/GroupImageMedium/Pareda_R_Plan_LED_26_AP_WEB">
            <a:hlinkClick r:id="rId19"/>
          </p:cNvPr>
          <p:cNvPicPr>
            <a:picLocks noChangeAspect="1" noChangeArrowheads="1"/>
          </p:cNvPicPr>
          <p:nvPr/>
        </p:nvPicPr>
        <p:blipFill>
          <a:blip r:embed="rId20" cstate="print"/>
          <a:srcRect/>
          <a:stretch>
            <a:fillRect/>
          </a:stretch>
        </p:blipFill>
        <p:spPr bwMode="auto">
          <a:xfrm>
            <a:off x="4355976" y="2787774"/>
            <a:ext cx="432048" cy="432048"/>
          </a:xfrm>
          <a:prstGeom prst="rect">
            <a:avLst/>
          </a:prstGeom>
          <a:noFill/>
        </p:spPr>
      </p:pic>
      <p:pic>
        <p:nvPicPr>
          <p:cNvPr id="32778" name="Picture 10" descr="https://www.trilux.com/products/asset/GroupImageMedium/ALIGO_600_LED_AL11_WEB">
            <a:hlinkClick r:id="rId21"/>
          </p:cNvPr>
          <p:cNvPicPr>
            <a:picLocks noChangeAspect="1" noChangeArrowheads="1"/>
          </p:cNvPicPr>
          <p:nvPr/>
        </p:nvPicPr>
        <p:blipFill>
          <a:blip r:embed="rId22" cstate="print"/>
          <a:srcRect/>
          <a:stretch>
            <a:fillRect/>
          </a:stretch>
        </p:blipFill>
        <p:spPr bwMode="auto">
          <a:xfrm>
            <a:off x="1763688" y="1563638"/>
            <a:ext cx="432048" cy="432048"/>
          </a:xfrm>
          <a:prstGeom prst="rect">
            <a:avLst/>
          </a:prstGeom>
          <a:noFill/>
        </p:spPr>
      </p:pic>
      <p:pic>
        <p:nvPicPr>
          <p:cNvPr id="32780" name="Picture 12" descr="https://www.trilux.com/products/asset/ProductImageMedium/HS_I_LEDW_26_AL09_WEB"/>
          <p:cNvPicPr>
            <a:picLocks noChangeAspect="1" noChangeArrowheads="1"/>
          </p:cNvPicPr>
          <p:nvPr/>
        </p:nvPicPr>
        <p:blipFill>
          <a:blip r:embed="rId23" cstate="print"/>
          <a:srcRect/>
          <a:stretch>
            <a:fillRect/>
          </a:stretch>
        </p:blipFill>
        <p:spPr bwMode="auto">
          <a:xfrm>
            <a:off x="4860032" y="2787774"/>
            <a:ext cx="432048" cy="432048"/>
          </a:xfrm>
          <a:prstGeom prst="rect">
            <a:avLst/>
          </a:prstGeom>
          <a:noFill/>
        </p:spPr>
      </p:pic>
      <p:sp>
        <p:nvSpPr>
          <p:cNvPr id="37" name="Rechteck 36"/>
          <p:cNvSpPr/>
          <p:nvPr/>
        </p:nvSpPr>
        <p:spPr>
          <a:xfrm>
            <a:off x="7308304" y="1275606"/>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OUTDOOR WORKPLACES</a:t>
            </a:r>
          </a:p>
        </p:txBody>
      </p:sp>
      <p:sp>
        <p:nvSpPr>
          <p:cNvPr id="38" name="Rechteck 37"/>
          <p:cNvSpPr/>
          <p:nvPr/>
        </p:nvSpPr>
        <p:spPr>
          <a:xfrm>
            <a:off x="7308304" y="2499742"/>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prstClr val="black"/>
                </a:solidFill>
              </a:rPr>
              <a:t>PARKING LOTS | DISTRIBUTION</a:t>
            </a:r>
            <a:endParaRPr lang="en-GB" dirty="0"/>
          </a:p>
        </p:txBody>
      </p:sp>
      <p:sp>
        <p:nvSpPr>
          <p:cNvPr id="39" name="Rechteck 38"/>
          <p:cNvSpPr/>
          <p:nvPr/>
        </p:nvSpPr>
        <p:spPr>
          <a:xfrm>
            <a:off x="7308304" y="3651870"/>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prstClr val="black"/>
                </a:solidFill>
              </a:rPr>
              <a:t>FACTORY ROADS</a:t>
            </a:r>
            <a:endParaRPr lang="en-GB" dirty="0"/>
          </a:p>
        </p:txBody>
      </p:sp>
      <p:pic>
        <p:nvPicPr>
          <p:cNvPr id="43" name="Grafik 42"/>
          <p:cNvPicPr>
            <a:picLocks noChangeAspect="1"/>
          </p:cNvPicPr>
          <p:nvPr/>
        </p:nvPicPr>
        <p:blipFill rotWithShape="1">
          <a:blip r:embed="rId24" cstate="print">
            <a:extLst>
              <a:ext uri="{28A0092B-C50C-407E-A947-70E740481C1C}">
                <a14:useLocalDpi xmlns:a14="http://schemas.microsoft.com/office/drawing/2010/main" val="0"/>
              </a:ext>
            </a:extLst>
          </a:blip>
          <a:srcRect r="30270"/>
          <a:stretch/>
        </p:blipFill>
        <p:spPr>
          <a:xfrm>
            <a:off x="6264187" y="1285476"/>
            <a:ext cx="1044117" cy="998242"/>
          </a:xfrm>
          <a:prstGeom prst="rect">
            <a:avLst/>
          </a:prstGeom>
        </p:spPr>
      </p:pic>
      <p:pic>
        <p:nvPicPr>
          <p:cNvPr id="44" name="Grafik 43"/>
          <p:cNvPicPr>
            <a:picLocks noChangeAspect="1"/>
          </p:cNvPicPr>
          <p:nvPr/>
        </p:nvPicPr>
        <p:blipFill rotWithShape="1">
          <a:blip r:embed="rId25" cstate="print">
            <a:extLst>
              <a:ext uri="{28A0092B-C50C-407E-A947-70E740481C1C}">
                <a14:useLocalDpi xmlns:a14="http://schemas.microsoft.com/office/drawing/2010/main" val="0"/>
              </a:ext>
            </a:extLst>
          </a:blip>
          <a:srcRect l="28981" b="13326"/>
          <a:stretch/>
        </p:blipFill>
        <p:spPr>
          <a:xfrm>
            <a:off x="6264187" y="2499741"/>
            <a:ext cx="1037926" cy="1008111"/>
          </a:xfrm>
          <a:prstGeom prst="rect">
            <a:avLst/>
          </a:prstGeom>
        </p:spPr>
      </p:pic>
      <p:pic>
        <p:nvPicPr>
          <p:cNvPr id="46" name="Grafik 45"/>
          <p:cNvPicPr>
            <a:picLocks noChangeAspect="1"/>
          </p:cNvPicPr>
          <p:nvPr/>
        </p:nvPicPr>
        <p:blipFill rotWithShape="1">
          <a:blip r:embed="rId26" cstate="print">
            <a:extLst>
              <a:ext uri="{28A0092B-C50C-407E-A947-70E740481C1C}">
                <a14:useLocalDpi xmlns:a14="http://schemas.microsoft.com/office/drawing/2010/main" val="0"/>
              </a:ext>
            </a:extLst>
          </a:blip>
          <a:srcRect r="31064"/>
          <a:stretch/>
        </p:blipFill>
        <p:spPr>
          <a:xfrm>
            <a:off x="6264187" y="3650234"/>
            <a:ext cx="1044117" cy="1009748"/>
          </a:xfrm>
          <a:prstGeom prst="rect">
            <a:avLst/>
          </a:prstGeom>
        </p:spPr>
      </p:pic>
      <p:pic>
        <p:nvPicPr>
          <p:cNvPr id="2" name="Grafik 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38559" y="2833384"/>
            <a:ext cx="412441" cy="412441"/>
          </a:xfrm>
          <a:prstGeom prst="rect">
            <a:avLst/>
          </a:prstGeom>
        </p:spPr>
      </p:pic>
      <p:pic>
        <p:nvPicPr>
          <p:cNvPr id="6" name="Grafik 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871617" y="1563638"/>
            <a:ext cx="432048" cy="432048"/>
          </a:xfrm>
          <a:prstGeom prst="rect">
            <a:avLst/>
          </a:prstGeom>
        </p:spPr>
      </p:pic>
      <p:pic>
        <p:nvPicPr>
          <p:cNvPr id="7" name="Grafik 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54110" y="1681453"/>
            <a:ext cx="412441" cy="412441"/>
          </a:xfrm>
          <a:prstGeom prst="rect">
            <a:avLst/>
          </a:prstGeom>
        </p:spPr>
      </p:pic>
      <p:pic>
        <p:nvPicPr>
          <p:cNvPr id="9" name="Grafik 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931280" y="4077325"/>
            <a:ext cx="412441" cy="412441"/>
          </a:xfrm>
          <a:prstGeom prst="rect">
            <a:avLst/>
          </a:prstGeom>
        </p:spPr>
      </p:pic>
      <p:pic>
        <p:nvPicPr>
          <p:cNvPr id="10" name="Grafik 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426118" y="4077325"/>
            <a:ext cx="412441" cy="412441"/>
          </a:xfrm>
          <a:prstGeom prst="rect">
            <a:avLst/>
          </a:prstGeom>
        </p:spPr>
      </p:pic>
      <p:pic>
        <p:nvPicPr>
          <p:cNvPr id="53" name="Grafik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7211" y="2833383"/>
            <a:ext cx="412441" cy="412441"/>
          </a:xfrm>
          <a:prstGeom prst="rect">
            <a:avLst/>
          </a:prstGeom>
        </p:spPr>
      </p:pic>
      <p:pic>
        <p:nvPicPr>
          <p:cNvPr id="54" name="Grafik 5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12357" y="1681453"/>
            <a:ext cx="412441" cy="412441"/>
          </a:xfrm>
          <a:prstGeom prst="rect">
            <a:avLst/>
          </a:prstGeom>
        </p:spPr>
      </p:pic>
    </p:spTree>
    <p:extLst>
      <p:ext uri="{BB962C8B-B14F-4D97-AF65-F5344CB8AC3E}">
        <p14:creationId xmlns:p14="http://schemas.microsoft.com/office/powerpoint/2010/main" val="302228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cdn1.tnwcdn.com/wp-content/blogs.dir/1/files/2014/02/brainstorm-business-strategy.jpg"/>
          <p:cNvPicPr>
            <a:picLocks noChangeAspect="1" noChangeArrowheads="1"/>
          </p:cNvPicPr>
          <p:nvPr/>
        </p:nvPicPr>
        <p:blipFill>
          <a:blip r:embed="rId3" cstate="print">
            <a:duotone>
              <a:schemeClr val="accent5">
                <a:shade val="45000"/>
                <a:satMod val="135000"/>
              </a:schemeClr>
              <a:prstClr val="white"/>
            </a:duotone>
          </a:blip>
          <a:srcRect t="19608" r="8814" b="24723"/>
          <a:stretch>
            <a:fillRect/>
          </a:stretch>
        </p:blipFill>
        <p:spPr bwMode="auto">
          <a:xfrm>
            <a:off x="0" y="1131590"/>
            <a:ext cx="9144000" cy="3600400"/>
          </a:xfrm>
          <a:prstGeom prst="rect">
            <a:avLst/>
          </a:prstGeom>
          <a:noFill/>
        </p:spPr>
      </p:pic>
      <p:sp>
        <p:nvSpPr>
          <p:cNvPr id="3" name="Titel 2"/>
          <p:cNvSpPr>
            <a:spLocks noGrp="1"/>
          </p:cNvSpPr>
          <p:nvPr>
            <p:ph type="title"/>
          </p:nvPr>
        </p:nvSpPr>
        <p:spPr/>
        <p:txBody>
          <a:bodyPr/>
          <a:lstStyle/>
          <a:p>
            <a:r>
              <a:rPr lang="en-GB" sz="1400"/>
              <a:t>Portfolio FROM 01.04. </a:t>
            </a:r>
            <a:r>
              <a:t/>
            </a:r>
            <a:br/>
            <a:r>
              <a:rPr lang="en-GB" sz="1400" dirty="0">
                <a:solidFill>
                  <a:schemeClr val="bg1">
                    <a:lumMod val="65000"/>
                  </a:schemeClr>
                </a:solidFill>
              </a:rPr>
              <a:t>PRODUCT SEGMENTS</a:t>
            </a:r>
          </a:p>
        </p:txBody>
      </p:sp>
      <p:sp>
        <p:nvSpPr>
          <p:cNvPr id="4" name="Textplatzhalter 3"/>
          <p:cNvSpPr>
            <a:spLocks noGrp="1"/>
          </p:cNvSpPr>
          <p:nvPr>
            <p:ph type="body" sz="quarter" idx="13"/>
          </p:nvPr>
        </p:nvSpPr>
        <p:spPr/>
        <p:txBody>
          <a:bodyPr/>
          <a:lstStyle/>
          <a:p>
            <a:r>
              <a:rPr lang="en-GB" sz="600" dirty="0"/>
              <a:t>PRODUCT LAUNCHING Q1 | 2017</a:t>
            </a:r>
          </a:p>
        </p:txBody>
      </p:sp>
      <p:pic>
        <p:nvPicPr>
          <p:cNvPr id="1026" name="Picture 2" descr="C:\Users\fgranata\AppData\Local\Microsoft\Windows\INetCache\Content.IE5\0PCAUJ3H\Pareda_R_Plan_Led_150702_0057.jpg"/>
          <p:cNvPicPr>
            <a:picLocks noChangeAspect="1" noChangeArrowheads="1"/>
          </p:cNvPicPr>
          <p:nvPr/>
        </p:nvPicPr>
        <p:blipFill rotWithShape="1">
          <a:blip r:embed="rId4" cstate="print"/>
          <a:srcRect l="20574" t="28054" r="53242" b="32669"/>
          <a:stretch/>
        </p:blipFill>
        <p:spPr bwMode="auto">
          <a:xfrm>
            <a:off x="3239852" y="2499742"/>
            <a:ext cx="1044028" cy="1008111"/>
          </a:xfrm>
          <a:prstGeom prst="rect">
            <a:avLst/>
          </a:prstGeom>
          <a:noFill/>
        </p:spPr>
      </p:pic>
      <p:pic>
        <p:nvPicPr>
          <p:cNvPr id="1027" name="Picture 3" descr="C:\Users\fgranata\AppData\Local\Microsoft\Windows\INetCache\Content.IE5\AXUO8LBT\LUTERA_00002_DB.jpg"/>
          <p:cNvPicPr>
            <a:picLocks noChangeAspect="1" noChangeArrowheads="1"/>
          </p:cNvPicPr>
          <p:nvPr/>
        </p:nvPicPr>
        <p:blipFill rotWithShape="1">
          <a:blip r:embed="rId5" cstate="print"/>
          <a:srcRect l="41666" b="12500"/>
          <a:stretch/>
        </p:blipFill>
        <p:spPr bwMode="auto">
          <a:xfrm>
            <a:off x="179512" y="1273581"/>
            <a:ext cx="1008112" cy="1008112"/>
          </a:xfrm>
          <a:prstGeom prst="rect">
            <a:avLst/>
          </a:prstGeom>
          <a:noFill/>
        </p:spPr>
      </p:pic>
      <p:pic>
        <p:nvPicPr>
          <p:cNvPr id="1028" name="Picture 4" descr="C:\Users\fgranata\AppData\Local\Microsoft\Windows\INetCache\Content.IE5\2IR3ZC7H\LUMENA150_00114_DB_Asset.jpg"/>
          <p:cNvPicPr>
            <a:picLocks noChangeAspect="1" noChangeArrowheads="1"/>
          </p:cNvPicPr>
          <p:nvPr/>
        </p:nvPicPr>
        <p:blipFill rotWithShape="1">
          <a:blip r:embed="rId6" cstate="print"/>
          <a:srcRect l="38214" r="-1"/>
          <a:stretch/>
        </p:blipFill>
        <p:spPr bwMode="auto">
          <a:xfrm>
            <a:off x="3239852" y="1282799"/>
            <a:ext cx="1080120" cy="1008112"/>
          </a:xfrm>
          <a:prstGeom prst="rect">
            <a:avLst/>
          </a:prstGeom>
          <a:noFill/>
        </p:spPr>
      </p:pic>
      <p:pic>
        <p:nvPicPr>
          <p:cNvPr id="8" name="Picture 2" descr="C:\Users\fgranata\AppData\Local\Microsoft\Windows\INetCache\Content.IE5\AXUO8LBT\8841_0_150716_0030.jpg"/>
          <p:cNvPicPr>
            <a:picLocks noChangeAspect="1" noChangeArrowheads="1"/>
          </p:cNvPicPr>
          <p:nvPr/>
        </p:nvPicPr>
        <p:blipFill rotWithShape="1">
          <a:blip r:embed="rId7" cstate="print"/>
          <a:srcRect l="41666" b="12500"/>
          <a:stretch/>
        </p:blipFill>
        <p:spPr bwMode="auto">
          <a:xfrm>
            <a:off x="179512" y="2499742"/>
            <a:ext cx="1008112" cy="1008112"/>
          </a:xfrm>
          <a:prstGeom prst="rect">
            <a:avLst/>
          </a:prstGeom>
          <a:noFill/>
        </p:spPr>
      </p:pic>
      <p:pic>
        <p:nvPicPr>
          <p:cNvPr id="1030" name="Picture 6"/>
          <p:cNvPicPr>
            <a:picLocks noChangeAspect="1" noChangeArrowheads="1"/>
          </p:cNvPicPr>
          <p:nvPr/>
        </p:nvPicPr>
        <p:blipFill rotWithShape="1">
          <a:blip r:embed="rId8" cstate="print"/>
          <a:srcRect l="41666" t="11168" b="10655"/>
          <a:stretch/>
        </p:blipFill>
        <p:spPr bwMode="auto">
          <a:xfrm>
            <a:off x="179512" y="3651870"/>
            <a:ext cx="1008112" cy="1008112"/>
          </a:xfrm>
          <a:prstGeom prst="rect">
            <a:avLst/>
          </a:prstGeom>
          <a:noFill/>
          <a:ln w="9525">
            <a:noFill/>
            <a:miter lim="800000"/>
            <a:headEnd/>
            <a:tailEnd/>
          </a:ln>
        </p:spPr>
      </p:pic>
      <p:sp>
        <p:nvSpPr>
          <p:cNvPr id="12" name="Rechteck 11"/>
          <p:cNvSpPr/>
          <p:nvPr/>
        </p:nvSpPr>
        <p:spPr>
          <a:xfrm>
            <a:off x="1187624" y="1275606"/>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GROUND-RECESSED</a:t>
            </a:r>
          </a:p>
        </p:txBody>
      </p:sp>
      <p:sp>
        <p:nvSpPr>
          <p:cNvPr id="13" name="Rechteck 12"/>
          <p:cNvSpPr/>
          <p:nvPr/>
        </p:nvSpPr>
        <p:spPr>
          <a:xfrm>
            <a:off x="1187624" y="2499742"/>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BOLLARDS</a:t>
            </a:r>
          </a:p>
        </p:txBody>
      </p:sp>
      <p:sp>
        <p:nvSpPr>
          <p:cNvPr id="14" name="Rechteck 13"/>
          <p:cNvSpPr/>
          <p:nvPr/>
        </p:nvSpPr>
        <p:spPr>
          <a:xfrm>
            <a:off x="1187624" y="3651870"/>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CEILING LUMINAIRE</a:t>
            </a:r>
            <a:endParaRPr lang="en-GB" sz="900" dirty="0"/>
          </a:p>
        </p:txBody>
      </p:sp>
      <p:sp>
        <p:nvSpPr>
          <p:cNvPr id="15" name="Rechteck 14"/>
          <p:cNvSpPr/>
          <p:nvPr/>
        </p:nvSpPr>
        <p:spPr>
          <a:xfrm>
            <a:off x="4283968" y="1275606"/>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SPOTLIGHTS</a:t>
            </a:r>
          </a:p>
        </p:txBody>
      </p:sp>
      <p:sp>
        <p:nvSpPr>
          <p:cNvPr id="16" name="Rechteck 15"/>
          <p:cNvSpPr/>
          <p:nvPr/>
        </p:nvSpPr>
        <p:spPr>
          <a:xfrm>
            <a:off x="4283968" y="2499742"/>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prstClr val="black"/>
                </a:solidFill>
              </a:rPr>
              <a:t>WALL LUMINAIRES</a:t>
            </a:r>
            <a:endParaRPr lang="en-GB" dirty="0"/>
          </a:p>
        </p:txBody>
      </p:sp>
      <p:sp>
        <p:nvSpPr>
          <p:cNvPr id="17" name="Rechteck 16"/>
          <p:cNvSpPr/>
          <p:nvPr/>
        </p:nvSpPr>
        <p:spPr>
          <a:xfrm>
            <a:off x="4283968" y="3651870"/>
            <a:ext cx="172819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prstClr val="black"/>
                </a:solidFill>
              </a:rPr>
              <a:t>LIGHT COLUMNS</a:t>
            </a:r>
            <a:endParaRPr lang="en-GB" dirty="0"/>
          </a:p>
        </p:txBody>
      </p:sp>
      <p:pic>
        <p:nvPicPr>
          <p:cNvPr id="18" name="Picture 2" descr="https://www.trilux.com/products/asset/GroupImageMedium/LUTERA_8511_RESLED_600_840_DB_WEB">
            <a:hlinkClick r:id="rId9"/>
          </p:cNvPr>
          <p:cNvPicPr>
            <a:picLocks noChangeAspect="1" noChangeArrowheads="1"/>
          </p:cNvPicPr>
          <p:nvPr/>
        </p:nvPicPr>
        <p:blipFill>
          <a:blip r:embed="rId10" cstate="print"/>
          <a:srcRect/>
          <a:stretch>
            <a:fillRect/>
          </a:stretch>
        </p:blipFill>
        <p:spPr bwMode="auto">
          <a:xfrm>
            <a:off x="1259632" y="1563638"/>
            <a:ext cx="432048" cy="432048"/>
          </a:xfrm>
          <a:prstGeom prst="rect">
            <a:avLst/>
          </a:prstGeom>
          <a:noFill/>
        </p:spPr>
      </p:pic>
      <p:sp>
        <p:nvSpPr>
          <p:cNvPr id="37" name="Rechteck 36"/>
          <p:cNvSpPr/>
          <p:nvPr/>
        </p:nvSpPr>
        <p:spPr>
          <a:xfrm>
            <a:off x="7308304" y="1275606"/>
            <a:ext cx="178649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schemeClr val="tx1"/>
                </a:solidFill>
              </a:rPr>
              <a:t>OUTDOOR WORKPLACES</a:t>
            </a:r>
          </a:p>
        </p:txBody>
      </p:sp>
      <p:sp>
        <p:nvSpPr>
          <p:cNvPr id="38" name="Rechteck 37"/>
          <p:cNvSpPr/>
          <p:nvPr/>
        </p:nvSpPr>
        <p:spPr>
          <a:xfrm>
            <a:off x="7308304" y="2499742"/>
            <a:ext cx="178649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prstClr val="black"/>
                </a:solidFill>
              </a:rPr>
              <a:t>PARKING LOTS | DISTRIBUTION</a:t>
            </a:r>
            <a:endParaRPr lang="en-GB" sz="900" dirty="0"/>
          </a:p>
        </p:txBody>
      </p:sp>
      <p:sp>
        <p:nvSpPr>
          <p:cNvPr id="39" name="Rechteck 38"/>
          <p:cNvSpPr/>
          <p:nvPr/>
        </p:nvSpPr>
        <p:spPr>
          <a:xfrm>
            <a:off x="7308304" y="3651870"/>
            <a:ext cx="178649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900" b="1" dirty="0">
                <a:solidFill>
                  <a:prstClr val="black"/>
                </a:solidFill>
              </a:rPr>
              <a:t>FACTORY ROADS</a:t>
            </a:r>
            <a:endParaRPr lang="en-GB" dirty="0"/>
          </a:p>
        </p:txBody>
      </p:sp>
      <p:pic>
        <p:nvPicPr>
          <p:cNvPr id="43" name="Grafik 42"/>
          <p:cNvPicPr>
            <a:picLocks noChangeAspect="1"/>
          </p:cNvPicPr>
          <p:nvPr/>
        </p:nvPicPr>
        <p:blipFill rotWithShape="1">
          <a:blip r:embed="rId11" cstate="print">
            <a:extLst>
              <a:ext uri="{28A0092B-C50C-407E-A947-70E740481C1C}">
                <a14:useLocalDpi xmlns:a14="http://schemas.microsoft.com/office/drawing/2010/main" val="0"/>
              </a:ext>
            </a:extLst>
          </a:blip>
          <a:srcRect r="30270"/>
          <a:stretch/>
        </p:blipFill>
        <p:spPr>
          <a:xfrm>
            <a:off x="6264187" y="1285476"/>
            <a:ext cx="1044117" cy="998242"/>
          </a:xfrm>
          <a:prstGeom prst="rect">
            <a:avLst/>
          </a:prstGeom>
        </p:spPr>
      </p:pic>
      <p:pic>
        <p:nvPicPr>
          <p:cNvPr id="44" name="Grafik 43"/>
          <p:cNvPicPr>
            <a:picLocks noChangeAspect="1"/>
          </p:cNvPicPr>
          <p:nvPr/>
        </p:nvPicPr>
        <p:blipFill rotWithShape="1">
          <a:blip r:embed="rId12" cstate="print">
            <a:extLst>
              <a:ext uri="{28A0092B-C50C-407E-A947-70E740481C1C}">
                <a14:useLocalDpi xmlns:a14="http://schemas.microsoft.com/office/drawing/2010/main" val="0"/>
              </a:ext>
            </a:extLst>
          </a:blip>
          <a:srcRect l="28981" b="13326"/>
          <a:stretch/>
        </p:blipFill>
        <p:spPr>
          <a:xfrm>
            <a:off x="6264187" y="2499741"/>
            <a:ext cx="1037926" cy="1008111"/>
          </a:xfrm>
          <a:prstGeom prst="rect">
            <a:avLst/>
          </a:prstGeom>
        </p:spPr>
      </p:pic>
      <p:pic>
        <p:nvPicPr>
          <p:cNvPr id="46" name="Grafik 45"/>
          <p:cNvPicPr>
            <a:picLocks noChangeAspect="1"/>
          </p:cNvPicPr>
          <p:nvPr/>
        </p:nvPicPr>
        <p:blipFill rotWithShape="1">
          <a:blip r:embed="rId13" cstate="print">
            <a:extLst>
              <a:ext uri="{28A0092B-C50C-407E-A947-70E740481C1C}">
                <a14:useLocalDpi xmlns:a14="http://schemas.microsoft.com/office/drawing/2010/main" val="0"/>
              </a:ext>
            </a:extLst>
          </a:blip>
          <a:srcRect r="31064"/>
          <a:stretch/>
        </p:blipFill>
        <p:spPr>
          <a:xfrm>
            <a:off x="6264187" y="3650234"/>
            <a:ext cx="1044117" cy="1009748"/>
          </a:xfrm>
          <a:prstGeom prst="rect">
            <a:avLst/>
          </a:prstGeom>
        </p:spPr>
      </p:pic>
      <p:pic>
        <p:nvPicPr>
          <p:cNvPr id="2" name="Grafik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0312" y="2833384"/>
            <a:ext cx="412441" cy="412441"/>
          </a:xfrm>
          <a:prstGeom prst="rect">
            <a:avLst/>
          </a:prstGeom>
        </p:spPr>
      </p:pic>
      <p:pic>
        <p:nvPicPr>
          <p:cNvPr id="9" name="Grafik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9233" y="4011910"/>
            <a:ext cx="412441" cy="412441"/>
          </a:xfrm>
          <a:prstGeom prst="rect">
            <a:avLst/>
          </a:prstGeom>
        </p:spPr>
      </p:pic>
      <p:pic>
        <p:nvPicPr>
          <p:cNvPr id="10" name="Grafik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19709" y="4011911"/>
            <a:ext cx="412441" cy="412441"/>
          </a:xfrm>
          <a:prstGeom prst="rect">
            <a:avLst/>
          </a:prstGeom>
        </p:spPr>
      </p:pic>
      <p:pic>
        <p:nvPicPr>
          <p:cNvPr id="40" name="Picture 26" descr="MINI CORNICHE">
            <a:hlinkClick r:id="rId17"/>
          </p:cNvPr>
          <p:cNvPicPr>
            <a:picLocks noChangeAspect="1" noChangeArrowheads="1"/>
          </p:cNvPicPr>
          <p:nvPr/>
        </p:nvPicPr>
        <p:blipFill>
          <a:blip r:embed="rId18" cstate="print"/>
          <a:srcRect/>
          <a:stretch>
            <a:fillRect/>
          </a:stretch>
        </p:blipFill>
        <p:spPr bwMode="auto">
          <a:xfrm>
            <a:off x="1749981" y="1560194"/>
            <a:ext cx="435492" cy="435492"/>
          </a:xfrm>
          <a:prstGeom prst="rect">
            <a:avLst/>
          </a:prstGeom>
          <a:noFill/>
          <a:ln>
            <a:solidFill>
              <a:schemeClr val="accent1"/>
            </a:solidFill>
          </a:ln>
        </p:spPr>
      </p:pic>
      <p:pic>
        <p:nvPicPr>
          <p:cNvPr id="42" name="Picture 2" descr="https://www.trilux.com/products/asset/GroupImageMedium/Skeo_P100_26_DB_WEB">
            <a:hlinkClick r:id="rId19"/>
          </p:cNvPr>
          <p:cNvPicPr>
            <a:picLocks noChangeAspect="1" noChangeArrowheads="1"/>
          </p:cNvPicPr>
          <p:nvPr/>
        </p:nvPicPr>
        <p:blipFill>
          <a:blip r:embed="rId20" cstate="print"/>
          <a:srcRect/>
          <a:stretch>
            <a:fillRect/>
          </a:stretch>
        </p:blipFill>
        <p:spPr bwMode="auto">
          <a:xfrm>
            <a:off x="1719363" y="2813502"/>
            <a:ext cx="412066" cy="412066"/>
          </a:xfrm>
          <a:prstGeom prst="rect">
            <a:avLst/>
          </a:prstGeom>
          <a:noFill/>
        </p:spPr>
      </p:pic>
      <p:pic>
        <p:nvPicPr>
          <p:cNvPr id="45" name="Picture 4" descr="https://www.trilux.com/products/asset/GroupImageMedium/8841_AB_LED_26_DB_WEB_RGB">
            <a:hlinkClick r:id="rId21"/>
          </p:cNvPr>
          <p:cNvPicPr>
            <a:picLocks noChangeAspect="1" noChangeArrowheads="1"/>
          </p:cNvPicPr>
          <p:nvPr/>
        </p:nvPicPr>
        <p:blipFill>
          <a:blip r:embed="rId22" cstate="print"/>
          <a:srcRect/>
          <a:stretch>
            <a:fillRect/>
          </a:stretch>
        </p:blipFill>
        <p:spPr bwMode="auto">
          <a:xfrm>
            <a:off x="1287315" y="2813502"/>
            <a:ext cx="412066" cy="412066"/>
          </a:xfrm>
          <a:prstGeom prst="rect">
            <a:avLst/>
          </a:prstGeom>
          <a:noFill/>
        </p:spPr>
      </p:pic>
      <p:pic>
        <p:nvPicPr>
          <p:cNvPr id="48" name="Picture 4" descr="https://www.trilux.com/products/asset/GroupImageMedium/8841_AB_LED_26_DB_WEB_RGB">
            <a:hlinkClick r:id="rId21"/>
          </p:cNvPr>
          <p:cNvPicPr>
            <a:picLocks noChangeAspect="1" noChangeArrowheads="1"/>
          </p:cNvPicPr>
          <p:nvPr/>
        </p:nvPicPr>
        <p:blipFill>
          <a:blip r:embed="rId22" cstate="print"/>
          <a:srcRect/>
          <a:stretch>
            <a:fillRect/>
          </a:stretch>
        </p:blipFill>
        <p:spPr bwMode="auto">
          <a:xfrm>
            <a:off x="2151411" y="2823254"/>
            <a:ext cx="404365" cy="404365"/>
          </a:xfrm>
          <a:prstGeom prst="rect">
            <a:avLst/>
          </a:prstGeom>
          <a:noFill/>
          <a:ln>
            <a:solidFill>
              <a:schemeClr val="accent1"/>
            </a:solidFill>
          </a:ln>
        </p:spPr>
      </p:pic>
      <p:pic>
        <p:nvPicPr>
          <p:cNvPr id="50" name="Picture 20" descr="OBLÒ Deckeneinbauleuchte"/>
          <p:cNvPicPr>
            <a:picLocks noChangeAspect="1" noChangeArrowheads="1"/>
          </p:cNvPicPr>
          <p:nvPr/>
        </p:nvPicPr>
        <p:blipFill>
          <a:blip r:embed="rId23" cstate="print"/>
          <a:srcRect/>
          <a:stretch>
            <a:fillRect/>
          </a:stretch>
        </p:blipFill>
        <p:spPr bwMode="auto">
          <a:xfrm>
            <a:off x="1223628" y="4011910"/>
            <a:ext cx="360040" cy="360040"/>
          </a:xfrm>
          <a:prstGeom prst="rect">
            <a:avLst/>
          </a:prstGeom>
          <a:noFill/>
          <a:ln>
            <a:solidFill>
              <a:schemeClr val="accent1"/>
            </a:solidFill>
          </a:ln>
        </p:spPr>
      </p:pic>
      <p:pic>
        <p:nvPicPr>
          <p:cNvPr id="51" name="Picture 22" descr="http://img1.lampenwelt.de/product-images-large/led-17w-deckenaufbauleuchte-one-ip65-4000k-grau-14f7-67932.jpg"/>
          <p:cNvPicPr>
            <a:picLocks noChangeAspect="1" noChangeArrowheads="1"/>
          </p:cNvPicPr>
          <p:nvPr/>
        </p:nvPicPr>
        <p:blipFill>
          <a:blip r:embed="rId24" cstate="print"/>
          <a:srcRect/>
          <a:stretch>
            <a:fillRect/>
          </a:stretch>
        </p:blipFill>
        <p:spPr bwMode="auto">
          <a:xfrm>
            <a:off x="1619673" y="4011910"/>
            <a:ext cx="360039" cy="360039"/>
          </a:xfrm>
          <a:prstGeom prst="rect">
            <a:avLst/>
          </a:prstGeom>
          <a:noFill/>
          <a:ln>
            <a:solidFill>
              <a:schemeClr val="accent1"/>
            </a:solidFill>
          </a:ln>
        </p:spPr>
      </p:pic>
      <p:pic>
        <p:nvPicPr>
          <p:cNvPr id="52" name="Picture 24" descr="https://www.trilux.com/uploads/pics/SKEO_PURA_40_D00007_DB_03.jpg"/>
          <p:cNvPicPr>
            <a:picLocks noChangeAspect="1" noChangeArrowheads="1"/>
          </p:cNvPicPr>
          <p:nvPr/>
        </p:nvPicPr>
        <p:blipFill>
          <a:blip r:embed="rId25" cstate="print"/>
          <a:srcRect/>
          <a:stretch>
            <a:fillRect/>
          </a:stretch>
        </p:blipFill>
        <p:spPr bwMode="auto">
          <a:xfrm>
            <a:off x="2051720" y="4011910"/>
            <a:ext cx="360040" cy="360040"/>
          </a:xfrm>
          <a:prstGeom prst="rect">
            <a:avLst/>
          </a:prstGeom>
          <a:noFill/>
          <a:ln>
            <a:solidFill>
              <a:schemeClr val="accent1"/>
            </a:solidFill>
          </a:ln>
        </p:spPr>
      </p:pic>
      <p:pic>
        <p:nvPicPr>
          <p:cNvPr id="55" name="Picture 5" descr="1200 Einbauleuchte">
            <a:hlinkClick r:id="rId26"/>
          </p:cNvPr>
          <p:cNvPicPr>
            <a:picLocks noChangeAspect="1" noChangeArrowheads="1"/>
          </p:cNvPicPr>
          <p:nvPr/>
        </p:nvPicPr>
        <p:blipFill>
          <a:blip r:embed="rId27" cstate="print"/>
          <a:srcRect/>
          <a:stretch>
            <a:fillRect/>
          </a:stretch>
        </p:blipFill>
        <p:spPr bwMode="auto">
          <a:xfrm>
            <a:off x="2483768" y="4011910"/>
            <a:ext cx="360040" cy="360040"/>
          </a:xfrm>
          <a:prstGeom prst="rect">
            <a:avLst/>
          </a:prstGeom>
          <a:noFill/>
          <a:ln>
            <a:solidFill>
              <a:schemeClr val="accent1"/>
            </a:solidFill>
          </a:ln>
        </p:spPr>
      </p:pic>
      <p:pic>
        <p:nvPicPr>
          <p:cNvPr id="56" name="Picture 10" descr="https://www.trilux.com/products/asset/GroupImageMedium/Faciella_20_RE_LED_DB_WEB">
            <a:hlinkClick r:id="rId28"/>
          </p:cNvPr>
          <p:cNvPicPr>
            <a:picLocks noChangeAspect="1" noChangeArrowheads="1"/>
          </p:cNvPicPr>
          <p:nvPr/>
        </p:nvPicPr>
        <p:blipFill>
          <a:blip r:embed="rId29" cstate="print"/>
          <a:srcRect/>
          <a:stretch>
            <a:fillRect/>
          </a:stretch>
        </p:blipFill>
        <p:spPr bwMode="auto">
          <a:xfrm>
            <a:off x="4351962" y="1587608"/>
            <a:ext cx="418877" cy="418877"/>
          </a:xfrm>
          <a:prstGeom prst="rect">
            <a:avLst/>
          </a:prstGeom>
          <a:noFill/>
        </p:spPr>
      </p:pic>
      <p:pic>
        <p:nvPicPr>
          <p:cNvPr id="59" name="Picture 12" descr="https://www.trilux.com/products/asset/ProductImageMedium/HS_I_LEDW_26_AL09_WEB"/>
          <p:cNvPicPr>
            <a:picLocks noChangeAspect="1" noChangeArrowheads="1"/>
          </p:cNvPicPr>
          <p:nvPr/>
        </p:nvPicPr>
        <p:blipFill>
          <a:blip r:embed="rId30" cstate="print"/>
          <a:srcRect/>
          <a:stretch>
            <a:fillRect/>
          </a:stretch>
        </p:blipFill>
        <p:spPr bwMode="auto">
          <a:xfrm>
            <a:off x="4490374" y="2713855"/>
            <a:ext cx="360040" cy="360040"/>
          </a:xfrm>
          <a:prstGeom prst="rect">
            <a:avLst/>
          </a:prstGeom>
          <a:noFill/>
        </p:spPr>
      </p:pic>
      <p:pic>
        <p:nvPicPr>
          <p:cNvPr id="60" name="Picture 2" descr="https://www.trilux.com/products/asset/GroupImageMedium/SKEO_PURA_40_ABXL_1800_830_1G1P_ET_DB">
            <a:hlinkClick r:id="rId31"/>
          </p:cNvPr>
          <p:cNvPicPr>
            <a:picLocks noChangeAspect="1" noChangeArrowheads="1"/>
          </p:cNvPicPr>
          <p:nvPr/>
        </p:nvPicPr>
        <p:blipFill>
          <a:blip r:embed="rId32" cstate="print"/>
          <a:srcRect/>
          <a:stretch>
            <a:fillRect/>
          </a:stretch>
        </p:blipFill>
        <p:spPr bwMode="auto">
          <a:xfrm>
            <a:off x="4994430" y="2713855"/>
            <a:ext cx="360040" cy="360040"/>
          </a:xfrm>
          <a:prstGeom prst="rect">
            <a:avLst/>
          </a:prstGeom>
          <a:noFill/>
          <a:ln>
            <a:solidFill>
              <a:schemeClr val="accent1"/>
            </a:solidFill>
          </a:ln>
        </p:spPr>
      </p:pic>
      <p:pic>
        <p:nvPicPr>
          <p:cNvPr id="61" name="Picture 4" descr="http://www.modo.com.tr/image/cache/data/Platek/mini_one_applique_2_finestre_trasparente-1700x1700.jpg"/>
          <p:cNvPicPr>
            <a:picLocks noChangeAspect="1" noChangeArrowheads="1"/>
          </p:cNvPicPr>
          <p:nvPr/>
        </p:nvPicPr>
        <p:blipFill>
          <a:blip r:embed="rId33" cstate="print"/>
          <a:srcRect/>
          <a:stretch>
            <a:fillRect/>
          </a:stretch>
        </p:blipFill>
        <p:spPr bwMode="auto">
          <a:xfrm>
            <a:off x="5498486" y="2713855"/>
            <a:ext cx="360040" cy="360040"/>
          </a:xfrm>
          <a:prstGeom prst="rect">
            <a:avLst/>
          </a:prstGeom>
          <a:noFill/>
          <a:ln>
            <a:solidFill>
              <a:schemeClr val="accent1"/>
            </a:solidFill>
          </a:ln>
        </p:spPr>
      </p:pic>
      <p:pic>
        <p:nvPicPr>
          <p:cNvPr id="62" name="Picture 6" descr="http://files.platek.eu/imgproduct/zoom/mini_special_trasparente.jpg"/>
          <p:cNvPicPr>
            <a:picLocks noChangeAspect="1" noChangeArrowheads="1"/>
          </p:cNvPicPr>
          <p:nvPr/>
        </p:nvPicPr>
        <p:blipFill>
          <a:blip r:embed="rId34" cstate="print"/>
          <a:srcRect/>
          <a:stretch>
            <a:fillRect/>
          </a:stretch>
        </p:blipFill>
        <p:spPr bwMode="auto">
          <a:xfrm>
            <a:off x="4490374" y="3145904"/>
            <a:ext cx="360039" cy="360039"/>
          </a:xfrm>
          <a:prstGeom prst="rect">
            <a:avLst/>
          </a:prstGeom>
          <a:noFill/>
          <a:ln>
            <a:solidFill>
              <a:schemeClr val="accent1"/>
            </a:solidFill>
          </a:ln>
        </p:spPr>
      </p:pic>
      <p:pic>
        <p:nvPicPr>
          <p:cNvPr id="63" name="Picture 8" descr="https://www.trilux.com/fileadmin/Content/DE/Images/Light_and_Building_2016/outdoor/pareda_slim/pareda-slim-content-1.jpg"/>
          <p:cNvPicPr>
            <a:picLocks noChangeAspect="1" noChangeArrowheads="1"/>
          </p:cNvPicPr>
          <p:nvPr/>
        </p:nvPicPr>
        <p:blipFill>
          <a:blip r:embed="rId35" cstate="print"/>
          <a:srcRect/>
          <a:stretch>
            <a:fillRect/>
          </a:stretch>
        </p:blipFill>
        <p:spPr bwMode="auto">
          <a:xfrm>
            <a:off x="4994430" y="3145903"/>
            <a:ext cx="360040" cy="360040"/>
          </a:xfrm>
          <a:prstGeom prst="rect">
            <a:avLst/>
          </a:prstGeom>
          <a:noFill/>
          <a:ln>
            <a:solidFill>
              <a:schemeClr val="accent1"/>
            </a:solidFill>
          </a:ln>
        </p:spPr>
      </p:pic>
      <p:pic>
        <p:nvPicPr>
          <p:cNvPr id="5" name="Grafik 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812360" y="1683947"/>
            <a:ext cx="398623" cy="398623"/>
          </a:xfrm>
          <a:prstGeom prst="rect">
            <a:avLst/>
          </a:prstGeom>
        </p:spPr>
      </p:pic>
      <p:pic>
        <p:nvPicPr>
          <p:cNvPr id="67" name="Grafik 66"/>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832153" y="2833384"/>
            <a:ext cx="398623" cy="398623"/>
          </a:xfrm>
          <a:prstGeom prst="rect">
            <a:avLst/>
          </a:prstGeom>
        </p:spPr>
      </p:pic>
      <p:pic>
        <p:nvPicPr>
          <p:cNvPr id="68" name="Grafik 67"/>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810390" y="1584505"/>
            <a:ext cx="426331" cy="426331"/>
          </a:xfrm>
          <a:prstGeom prst="rect">
            <a:avLst/>
          </a:prstGeom>
          <a:noFill/>
          <a:ln w="9525">
            <a:solidFill>
              <a:schemeClr val="accent1"/>
            </a:solidFill>
          </a:ln>
        </p:spPr>
      </p:pic>
      <p:pic>
        <p:nvPicPr>
          <p:cNvPr id="47" name="Grafik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0312" y="1681452"/>
            <a:ext cx="412441" cy="412441"/>
          </a:xfrm>
          <a:prstGeom prst="rect">
            <a:avLst/>
          </a:prstGeom>
        </p:spPr>
      </p:pic>
      <p:pic>
        <p:nvPicPr>
          <p:cNvPr id="49" name="Grafik 4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177238" y="4011910"/>
            <a:ext cx="415692" cy="415692"/>
          </a:xfrm>
          <a:prstGeom prst="rect">
            <a:avLst/>
          </a:prstGeom>
        </p:spPr>
      </p:pic>
      <p:pic>
        <p:nvPicPr>
          <p:cNvPr id="53" name="Grafik 52"/>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605790" y="4011910"/>
            <a:ext cx="419606" cy="419606"/>
          </a:xfrm>
          <a:prstGeom prst="rect">
            <a:avLst/>
          </a:prstGeom>
        </p:spPr>
      </p:pic>
      <p:pic>
        <p:nvPicPr>
          <p:cNvPr id="54" name="Grafik 53"/>
          <p:cNvPicPr>
            <a:picLocks noChangeAspect="1"/>
          </p:cNvPicPr>
          <p:nvPr/>
        </p:nvPicPr>
        <p:blipFill rotWithShape="1">
          <a:blip r:embed="rId40" cstate="print">
            <a:extLst>
              <a:ext uri="{28A0092B-C50C-407E-A947-70E740481C1C}">
                <a14:useLocalDpi xmlns:a14="http://schemas.microsoft.com/office/drawing/2010/main" val="0"/>
              </a:ext>
            </a:extLst>
          </a:blip>
          <a:srcRect r="30101"/>
          <a:stretch/>
        </p:blipFill>
        <p:spPr>
          <a:xfrm>
            <a:off x="3251491" y="3653780"/>
            <a:ext cx="1054984" cy="1006202"/>
          </a:xfrm>
          <a:prstGeom prst="rect">
            <a:avLst/>
          </a:prstGeom>
        </p:spPr>
      </p:pic>
      <p:pic>
        <p:nvPicPr>
          <p:cNvPr id="57" name="Grafik 5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414158" y="3958922"/>
            <a:ext cx="413027" cy="413027"/>
          </a:xfrm>
          <a:prstGeom prst="rect">
            <a:avLst/>
          </a:prstGeom>
        </p:spPr>
      </p:pic>
      <p:pic>
        <p:nvPicPr>
          <p:cNvPr id="58" name="Grafik 57"/>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871421" y="3958039"/>
            <a:ext cx="413910" cy="413910"/>
          </a:xfrm>
          <a:prstGeom prst="rect">
            <a:avLst/>
          </a:prstGeom>
        </p:spPr>
      </p:pic>
    </p:spTree>
    <p:extLst>
      <p:ext uri="{BB962C8B-B14F-4D97-AF65-F5344CB8AC3E}">
        <p14:creationId xmlns:p14="http://schemas.microsoft.com/office/powerpoint/2010/main" val="2108020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l="23620" r="15524" b="6601"/>
          <a:stretch/>
        </p:blipFill>
        <p:spPr>
          <a:xfrm>
            <a:off x="3923928" y="0"/>
            <a:ext cx="5220072" cy="4731990"/>
          </a:xfrm>
          <a:prstGeom prst="rect">
            <a:avLst/>
          </a:prstGeom>
        </p:spPr>
      </p:pic>
      <p:pic>
        <p:nvPicPr>
          <p:cNvPr id="2" name="Grafik 1"/>
          <p:cNvPicPr>
            <a:picLocks noChangeAspect="1"/>
          </p:cNvPicPr>
          <p:nvPr/>
        </p:nvPicPr>
        <p:blipFill>
          <a:blip r:embed="rId3" cstate="print"/>
          <a:stretch>
            <a:fillRect/>
          </a:stretch>
        </p:blipFill>
        <p:spPr>
          <a:xfrm>
            <a:off x="179512" y="6998"/>
            <a:ext cx="3501015" cy="4724992"/>
          </a:xfrm>
          <a:prstGeom prst="rect">
            <a:avLst/>
          </a:prstGeom>
        </p:spPr>
      </p:pic>
    </p:spTree>
    <p:extLst>
      <p:ext uri="{BB962C8B-B14F-4D97-AF65-F5344CB8AC3E}">
        <p14:creationId xmlns:p14="http://schemas.microsoft.com/office/powerpoint/2010/main" val="1849603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2173"/>
          <a:stretch/>
        </p:blipFill>
        <p:spPr>
          <a:xfrm>
            <a:off x="0" y="376620"/>
            <a:ext cx="9144000" cy="4355369"/>
          </a:xfrm>
          <a:prstGeom prst="rect">
            <a:avLst/>
          </a:prstGeom>
        </p:spPr>
      </p:pic>
      <p:sp>
        <p:nvSpPr>
          <p:cNvPr id="3" name="Titel 2"/>
          <p:cNvSpPr>
            <a:spLocks noGrp="1"/>
          </p:cNvSpPr>
          <p:nvPr>
            <p:ph type="title"/>
          </p:nvPr>
        </p:nvSpPr>
        <p:spPr>
          <a:xfrm>
            <a:off x="5004048" y="451370"/>
            <a:ext cx="2448272" cy="857250"/>
          </a:xfrm>
        </p:spPr>
        <p:txBody>
          <a:bodyPr/>
          <a:lstStyle/>
          <a:p>
            <a:r>
              <a:rPr lang="en-GB" dirty="0"/>
              <a:t>GROUPING CLASSIFICATION | HANDS ON TRAINING</a:t>
            </a:r>
          </a:p>
        </p:txBody>
      </p:sp>
      <p:sp>
        <p:nvSpPr>
          <p:cNvPr id="7" name="Textfeld 6"/>
          <p:cNvSpPr txBox="1"/>
          <p:nvPr/>
        </p:nvSpPr>
        <p:spPr>
          <a:xfrm>
            <a:off x="179512" y="444912"/>
            <a:ext cx="2088232" cy="5170646"/>
          </a:xfrm>
          <a:prstGeom prst="rect">
            <a:avLst/>
          </a:prstGeom>
          <a:noFill/>
        </p:spPr>
        <p:txBody>
          <a:bodyPr wrap="square" rtlCol="0">
            <a:spAutoFit/>
          </a:bodyPr>
          <a:lstStyle/>
          <a:p>
            <a:pPr>
              <a:lnSpc>
                <a:spcPct val="150000"/>
              </a:lnSpc>
            </a:pPr>
            <a:r>
              <a:rPr lang="en-GB" sz="1100" b="1" dirty="0">
                <a:latin typeface="Arial" pitchFamily="34" charset="0"/>
              </a:rPr>
              <a:t>GROUP 1 (Fabio Granata)</a:t>
            </a:r>
          </a:p>
          <a:p>
            <a:pPr>
              <a:lnSpc>
                <a:spcPct val="150000"/>
              </a:lnSpc>
            </a:pPr>
            <a:r>
              <a:rPr lang="en-GB" sz="1100" dirty="0">
                <a:latin typeface="Arial" pitchFamily="34" charset="0"/>
              </a:rPr>
              <a:t>Mr</a:t>
            </a:r>
            <a:r>
              <a:rPr lang="en-GB" sz="1100" dirty="0"/>
              <a:t> </a:t>
            </a:r>
            <a:r>
              <a:rPr lang="en-GB" sz="1100" dirty="0">
                <a:latin typeface="Arial" pitchFamily="34" charset="0"/>
              </a:rPr>
              <a:t>Arne Perlitz</a:t>
            </a:r>
          </a:p>
          <a:p>
            <a:pPr>
              <a:lnSpc>
                <a:spcPct val="150000"/>
              </a:lnSpc>
            </a:pPr>
            <a:r>
              <a:rPr lang="en-GB" sz="1100" dirty="0">
                <a:latin typeface="Arial" pitchFamily="34" charset="0"/>
              </a:rPr>
              <a:t>Mr</a:t>
            </a:r>
            <a:r>
              <a:rPr lang="en-GB" sz="1100" dirty="0"/>
              <a:t> </a:t>
            </a:r>
            <a:r>
              <a:rPr lang="en-GB" sz="1100" dirty="0">
                <a:latin typeface="Arial" pitchFamily="34" charset="0"/>
              </a:rPr>
              <a:t>Armin Kaufmann</a:t>
            </a:r>
          </a:p>
          <a:p>
            <a:pPr>
              <a:lnSpc>
                <a:spcPct val="150000"/>
              </a:lnSpc>
            </a:pPr>
            <a:r>
              <a:rPr lang="en-GB" sz="1100" dirty="0">
                <a:latin typeface="Arial" pitchFamily="34" charset="0"/>
              </a:rPr>
              <a:t>Mrs</a:t>
            </a:r>
            <a:r>
              <a:rPr lang="en-GB" sz="1100" dirty="0"/>
              <a:t> </a:t>
            </a:r>
            <a:r>
              <a:rPr lang="en-GB" sz="1100" dirty="0">
                <a:latin typeface="Arial" pitchFamily="34" charset="0"/>
              </a:rPr>
              <a:t>Katrin Kochanek</a:t>
            </a:r>
            <a:endParaRPr lang="en-GB" sz="1100" dirty="0">
              <a:latin typeface="Arial" pitchFamily="34" charset="0"/>
              <a:cs typeface="Arial" pitchFamily="34" charset="0"/>
            </a:endParaRPr>
          </a:p>
          <a:p>
            <a:pPr>
              <a:lnSpc>
                <a:spcPct val="150000"/>
              </a:lnSpc>
            </a:pPr>
            <a:r>
              <a:rPr lang="en-GB" sz="1100" dirty="0">
                <a:latin typeface="Arial" pitchFamily="34" charset="0"/>
              </a:rPr>
              <a:t>Mr</a:t>
            </a:r>
            <a:r>
              <a:rPr lang="en-GB" sz="1100" dirty="0"/>
              <a:t> </a:t>
            </a:r>
            <a:r>
              <a:rPr lang="en-GB" sz="1100" dirty="0">
                <a:latin typeface="Arial" pitchFamily="34" charset="0"/>
              </a:rPr>
              <a:t>Stefan Fett</a:t>
            </a:r>
          </a:p>
          <a:p>
            <a:pPr>
              <a:lnSpc>
                <a:spcPct val="150000"/>
              </a:lnSpc>
            </a:pPr>
            <a:r>
              <a:rPr lang="en-GB" sz="1100" dirty="0">
                <a:latin typeface="Arial" pitchFamily="34" charset="0"/>
              </a:rPr>
              <a:t>Mr</a:t>
            </a:r>
            <a:r>
              <a:rPr lang="en-GB" sz="1100" dirty="0"/>
              <a:t> </a:t>
            </a:r>
            <a:r>
              <a:rPr lang="en-GB" sz="1100" dirty="0">
                <a:latin typeface="Arial" pitchFamily="34" charset="0"/>
              </a:rPr>
              <a:t>Jochen Deuschle</a:t>
            </a:r>
          </a:p>
          <a:p>
            <a:pPr>
              <a:lnSpc>
                <a:spcPct val="150000"/>
              </a:lnSpc>
            </a:pPr>
            <a:r>
              <a:rPr lang="en-GB" sz="1100" dirty="0">
                <a:latin typeface="Arial" pitchFamily="34" charset="0"/>
              </a:rPr>
              <a:t>Mr</a:t>
            </a:r>
            <a:r>
              <a:rPr lang="en-GB" sz="1100" dirty="0"/>
              <a:t> </a:t>
            </a:r>
            <a:r>
              <a:rPr lang="en-GB" sz="1100" dirty="0">
                <a:latin typeface="Arial" pitchFamily="34" charset="0"/>
              </a:rPr>
              <a:t>Dieter Mrmann</a:t>
            </a:r>
            <a:endParaRPr lang="en-GB" sz="1100" dirty="0">
              <a:latin typeface="Arial" pitchFamily="34" charset="0"/>
              <a:cs typeface="Arial" pitchFamily="34" charset="0"/>
            </a:endParaRPr>
          </a:p>
          <a:p>
            <a:pPr>
              <a:lnSpc>
                <a:spcPct val="150000"/>
              </a:lnSpc>
            </a:pPr>
            <a:r>
              <a:rPr lang="en-GB" sz="1100" dirty="0">
                <a:latin typeface="Arial" pitchFamily="34" charset="0"/>
              </a:rPr>
              <a:t>Mrs</a:t>
            </a:r>
            <a:r>
              <a:rPr lang="en-GB" sz="1100" dirty="0"/>
              <a:t> </a:t>
            </a:r>
            <a:r>
              <a:rPr lang="en-GB" sz="1100" dirty="0">
                <a:latin typeface="Arial" pitchFamily="34" charset="0"/>
              </a:rPr>
              <a:t>Michaela Pranjic</a:t>
            </a:r>
          </a:p>
          <a:p>
            <a:pPr>
              <a:lnSpc>
                <a:spcPct val="150000"/>
              </a:lnSpc>
            </a:pPr>
            <a:r>
              <a:rPr lang="en-GB" sz="1100" dirty="0">
                <a:latin typeface="Arial" pitchFamily="34" charset="0"/>
              </a:rPr>
              <a:t>Mr</a:t>
            </a:r>
            <a:r>
              <a:rPr lang="en-GB" sz="1100" dirty="0"/>
              <a:t> </a:t>
            </a:r>
            <a:r>
              <a:rPr lang="en-GB" sz="1100" dirty="0">
                <a:latin typeface="Arial" pitchFamily="34" charset="0"/>
              </a:rPr>
              <a:t>Dieter Dannhorn</a:t>
            </a:r>
            <a:endParaRPr lang="en-GB" sz="1100" dirty="0">
              <a:latin typeface="Arial" pitchFamily="34" charset="0"/>
              <a:cs typeface="Arial" pitchFamily="34" charset="0"/>
            </a:endParaRPr>
          </a:p>
          <a:p>
            <a:pPr>
              <a:lnSpc>
                <a:spcPct val="150000"/>
              </a:lnSpc>
            </a:pPr>
            <a:r>
              <a:rPr lang="en-GB" sz="1100" dirty="0">
                <a:latin typeface="Arial" pitchFamily="34" charset="0"/>
              </a:rPr>
              <a:t>Mr</a:t>
            </a:r>
            <a:r>
              <a:rPr lang="en-GB" sz="1100" dirty="0"/>
              <a:t> </a:t>
            </a:r>
            <a:r>
              <a:rPr lang="en-GB" sz="1100" dirty="0">
                <a:latin typeface="Arial" pitchFamily="34" charset="0"/>
              </a:rPr>
              <a:t>Patrick Zeise</a:t>
            </a:r>
          </a:p>
          <a:p>
            <a:pPr>
              <a:lnSpc>
                <a:spcPct val="150000"/>
              </a:lnSpc>
            </a:pPr>
            <a:r>
              <a:rPr lang="en-GB" sz="1100" dirty="0">
                <a:latin typeface="Arial" pitchFamily="34" charset="0"/>
              </a:rPr>
              <a:t>Mr</a:t>
            </a:r>
            <a:r>
              <a:rPr lang="en-GB" sz="1100" dirty="0"/>
              <a:t> </a:t>
            </a:r>
            <a:r>
              <a:rPr lang="en-GB" sz="1100" dirty="0">
                <a:latin typeface="Arial" pitchFamily="34" charset="0"/>
              </a:rPr>
              <a:t>Thomas Ey</a:t>
            </a:r>
            <a:endParaRPr lang="en-GB" sz="1100" dirty="0">
              <a:latin typeface="Arial" pitchFamily="34" charset="0"/>
              <a:cs typeface="Arial" pitchFamily="34" charset="0"/>
            </a:endParaRPr>
          </a:p>
          <a:p>
            <a:pPr>
              <a:lnSpc>
                <a:spcPct val="150000"/>
              </a:lnSpc>
            </a:pPr>
            <a:r>
              <a:rPr lang="en-GB" sz="1100" dirty="0">
                <a:latin typeface="Arial" pitchFamily="34" charset="0"/>
              </a:rPr>
              <a:t>Mrs</a:t>
            </a:r>
            <a:r>
              <a:rPr lang="en-GB" sz="1100" dirty="0"/>
              <a:t> </a:t>
            </a:r>
            <a:r>
              <a:rPr lang="en-GB" sz="1100" dirty="0">
                <a:latin typeface="Arial" pitchFamily="34" charset="0"/>
              </a:rPr>
              <a:t>Karin Meister</a:t>
            </a:r>
          </a:p>
          <a:p>
            <a:pPr>
              <a:lnSpc>
                <a:spcPct val="150000"/>
              </a:lnSpc>
            </a:pPr>
            <a:r>
              <a:rPr lang="en-GB" sz="1100" dirty="0">
                <a:latin typeface="Arial" pitchFamily="34" charset="0"/>
              </a:rPr>
              <a:t>Mr</a:t>
            </a:r>
            <a:r>
              <a:rPr lang="en-GB" sz="1100" dirty="0"/>
              <a:t> </a:t>
            </a:r>
            <a:r>
              <a:rPr lang="en-GB" sz="1100" dirty="0">
                <a:latin typeface="Arial" pitchFamily="34" charset="0"/>
              </a:rPr>
              <a:t>Norbert Sedlmeir</a:t>
            </a:r>
            <a:endParaRPr lang="en-GB" sz="1100" dirty="0">
              <a:latin typeface="Arial" pitchFamily="34" charset="0"/>
              <a:cs typeface="Arial" pitchFamily="34" charset="0"/>
            </a:endParaRPr>
          </a:p>
          <a:p>
            <a:pPr>
              <a:lnSpc>
                <a:spcPct val="150000"/>
              </a:lnSpc>
            </a:pPr>
            <a:r>
              <a:rPr lang="en-GB" sz="1100" dirty="0">
                <a:latin typeface="Arial" pitchFamily="34" charset="0"/>
              </a:rPr>
              <a:t>Mr</a:t>
            </a:r>
            <a:r>
              <a:rPr lang="en-GB" sz="1100" dirty="0"/>
              <a:t> </a:t>
            </a:r>
            <a:r>
              <a:rPr lang="en-GB" sz="1100" dirty="0">
                <a:latin typeface="Arial" pitchFamily="34" charset="0"/>
              </a:rPr>
              <a:t>Andreas Drasch</a:t>
            </a:r>
            <a:endParaRPr lang="en-GB" sz="1100" dirty="0">
              <a:latin typeface="Arial" pitchFamily="34" charset="0"/>
              <a:cs typeface="Arial" pitchFamily="34" charset="0"/>
            </a:endParaRPr>
          </a:p>
          <a:p>
            <a:pPr>
              <a:lnSpc>
                <a:spcPct val="150000"/>
              </a:lnSpc>
            </a:pPr>
            <a:r>
              <a:rPr lang="en-GB" sz="1100" dirty="0">
                <a:latin typeface="Arial" pitchFamily="34" charset="0"/>
              </a:rPr>
              <a:t>Mr</a:t>
            </a:r>
            <a:r>
              <a:rPr lang="en-GB" sz="1100" dirty="0"/>
              <a:t> </a:t>
            </a:r>
            <a:r>
              <a:rPr lang="en-GB" sz="1100" dirty="0">
                <a:latin typeface="Arial" pitchFamily="34" charset="0"/>
              </a:rPr>
              <a:t>Roland Gerold</a:t>
            </a:r>
          </a:p>
          <a:p>
            <a:pPr>
              <a:lnSpc>
                <a:spcPct val="150000"/>
              </a:lnSpc>
            </a:pPr>
            <a:r>
              <a:rPr lang="en-GB" sz="1100" dirty="0">
                <a:latin typeface="Arial" pitchFamily="34" charset="0"/>
              </a:rPr>
              <a:t>Mr</a:t>
            </a:r>
            <a:r>
              <a:rPr lang="en-GB" sz="1100" dirty="0"/>
              <a:t> </a:t>
            </a:r>
            <a:r>
              <a:rPr lang="en-GB" sz="1100" dirty="0">
                <a:latin typeface="Arial" pitchFamily="34" charset="0"/>
              </a:rPr>
              <a:t>Manfred Hurtig</a:t>
            </a:r>
          </a:p>
          <a:p>
            <a:pPr>
              <a:lnSpc>
                <a:spcPct val="150000"/>
              </a:lnSpc>
            </a:pPr>
            <a:r>
              <a:rPr lang="en-GB" sz="1100" dirty="0">
                <a:latin typeface="Arial" pitchFamily="34" charset="0"/>
              </a:rPr>
              <a:t>Mr</a:t>
            </a:r>
            <a:r>
              <a:rPr lang="en-GB" sz="1100" dirty="0"/>
              <a:t> </a:t>
            </a:r>
            <a:r>
              <a:rPr lang="en-GB" sz="1100" dirty="0">
                <a:latin typeface="Arial" pitchFamily="34" charset="0"/>
              </a:rPr>
              <a:t>Jörg Wiederhold</a:t>
            </a:r>
          </a:p>
          <a:p>
            <a:pPr>
              <a:lnSpc>
                <a:spcPct val="150000"/>
              </a:lnSpc>
            </a:pPr>
            <a:endParaRPr lang="en-GB" sz="1100" dirty="0">
              <a:latin typeface="Arial" pitchFamily="34" charset="0"/>
              <a:cs typeface="Arial" pitchFamily="34" charset="0"/>
            </a:endParaRPr>
          </a:p>
          <a:p>
            <a:pPr>
              <a:lnSpc>
                <a:spcPct val="150000"/>
              </a:lnSpc>
            </a:pPr>
            <a:endParaRPr lang="en-GB" sz="1100" dirty="0">
              <a:latin typeface="Arial" pitchFamily="34" charset="0"/>
              <a:cs typeface="Arial" pitchFamily="34" charset="0"/>
            </a:endParaRPr>
          </a:p>
          <a:p>
            <a:pPr>
              <a:lnSpc>
                <a:spcPct val="150000"/>
              </a:lnSpc>
            </a:pPr>
            <a:endParaRPr lang="en-GB" sz="1100" dirty="0">
              <a:latin typeface="Arial" pitchFamily="34" charset="0"/>
              <a:cs typeface="Arial" pitchFamily="34" charset="0"/>
            </a:endParaRPr>
          </a:p>
        </p:txBody>
      </p:sp>
      <p:sp>
        <p:nvSpPr>
          <p:cNvPr id="9" name="Textfeld 8"/>
          <p:cNvSpPr txBox="1"/>
          <p:nvPr/>
        </p:nvSpPr>
        <p:spPr>
          <a:xfrm>
            <a:off x="2483768" y="444912"/>
            <a:ext cx="2520280" cy="5170646"/>
          </a:xfrm>
          <a:prstGeom prst="rect">
            <a:avLst/>
          </a:prstGeom>
          <a:noFill/>
        </p:spPr>
        <p:txBody>
          <a:bodyPr wrap="square" rtlCol="0">
            <a:spAutoFit/>
          </a:bodyPr>
          <a:lstStyle/>
          <a:p>
            <a:pPr>
              <a:lnSpc>
                <a:spcPct val="150000"/>
              </a:lnSpc>
            </a:pPr>
            <a:r>
              <a:rPr lang="en-GB" sz="1100" b="1" dirty="0">
                <a:latin typeface="Arial" pitchFamily="34" charset="0"/>
              </a:rPr>
              <a:t>GROUP 2 (Wolfgang Nückel)</a:t>
            </a:r>
          </a:p>
          <a:p>
            <a:pPr>
              <a:lnSpc>
                <a:spcPct val="150000"/>
              </a:lnSpc>
            </a:pPr>
            <a:r>
              <a:rPr lang="en-GB" sz="1100" dirty="0">
                <a:latin typeface="Arial" pitchFamily="34" charset="0"/>
              </a:rPr>
              <a:t>Mr</a:t>
            </a:r>
            <a:r>
              <a:rPr lang="en-GB" sz="1100" dirty="0"/>
              <a:t> </a:t>
            </a:r>
            <a:r>
              <a:rPr lang="en-GB" sz="1100" dirty="0">
                <a:latin typeface="Arial" pitchFamily="34" charset="0"/>
              </a:rPr>
              <a:t>Joachim Straub</a:t>
            </a:r>
          </a:p>
          <a:p>
            <a:pPr>
              <a:lnSpc>
                <a:spcPct val="150000"/>
              </a:lnSpc>
            </a:pPr>
            <a:r>
              <a:rPr lang="en-GB" sz="1100" dirty="0">
                <a:latin typeface="Arial" pitchFamily="34" charset="0"/>
              </a:rPr>
              <a:t>Mr</a:t>
            </a:r>
            <a:r>
              <a:rPr lang="en-GB" sz="1100" dirty="0"/>
              <a:t> </a:t>
            </a:r>
            <a:r>
              <a:rPr lang="en-GB" sz="1100" dirty="0">
                <a:latin typeface="Arial" pitchFamily="34" charset="0"/>
              </a:rPr>
              <a:t>Jörg Rebelato</a:t>
            </a:r>
            <a:endParaRPr lang="en-GB" sz="1100" dirty="0">
              <a:latin typeface="Arial" pitchFamily="34" charset="0"/>
              <a:cs typeface="Arial" pitchFamily="34" charset="0"/>
            </a:endParaRPr>
          </a:p>
          <a:p>
            <a:pPr>
              <a:lnSpc>
                <a:spcPct val="150000"/>
              </a:lnSpc>
            </a:pPr>
            <a:r>
              <a:rPr lang="en-GB" sz="1100" dirty="0">
                <a:latin typeface="Arial" pitchFamily="34" charset="0"/>
              </a:rPr>
              <a:t>Mr</a:t>
            </a:r>
            <a:r>
              <a:rPr lang="en-GB" sz="1100" dirty="0"/>
              <a:t> </a:t>
            </a:r>
            <a:r>
              <a:rPr lang="en-GB" sz="1100" dirty="0">
                <a:latin typeface="Arial" pitchFamily="34" charset="0"/>
              </a:rPr>
              <a:t>Daniel Reitz</a:t>
            </a:r>
          </a:p>
          <a:p>
            <a:pPr>
              <a:lnSpc>
                <a:spcPct val="150000"/>
              </a:lnSpc>
            </a:pPr>
            <a:r>
              <a:rPr lang="en-GB" sz="1100" dirty="0">
                <a:latin typeface="Arial" pitchFamily="34" charset="0"/>
              </a:rPr>
              <a:t>Mr</a:t>
            </a:r>
            <a:r>
              <a:rPr lang="en-GB" sz="1100" dirty="0"/>
              <a:t> </a:t>
            </a:r>
            <a:r>
              <a:rPr lang="en-GB" sz="1100" dirty="0">
                <a:latin typeface="Arial" pitchFamily="34" charset="0"/>
              </a:rPr>
              <a:t>Arvid Spektor</a:t>
            </a:r>
            <a:endParaRPr lang="en-GB" sz="1100" dirty="0">
              <a:latin typeface="Arial" pitchFamily="34" charset="0"/>
              <a:cs typeface="Arial" pitchFamily="34" charset="0"/>
            </a:endParaRPr>
          </a:p>
          <a:p>
            <a:pPr>
              <a:lnSpc>
                <a:spcPct val="150000"/>
              </a:lnSpc>
            </a:pPr>
            <a:r>
              <a:rPr lang="en-GB" sz="1100" dirty="0">
                <a:latin typeface="Arial" pitchFamily="34" charset="0"/>
              </a:rPr>
              <a:t>Mr</a:t>
            </a:r>
            <a:r>
              <a:rPr lang="en-GB" sz="1100" dirty="0"/>
              <a:t> </a:t>
            </a:r>
            <a:r>
              <a:rPr lang="en-GB" sz="1100" dirty="0">
                <a:latin typeface="Arial" pitchFamily="34" charset="0"/>
              </a:rPr>
              <a:t>Steffen Klügel</a:t>
            </a:r>
          </a:p>
          <a:p>
            <a:pPr>
              <a:lnSpc>
                <a:spcPct val="150000"/>
              </a:lnSpc>
            </a:pPr>
            <a:r>
              <a:rPr lang="en-GB" sz="1100" dirty="0">
                <a:latin typeface="Arial" pitchFamily="34" charset="0"/>
              </a:rPr>
              <a:t>Mr</a:t>
            </a:r>
            <a:r>
              <a:rPr lang="en-GB" sz="1100" dirty="0"/>
              <a:t> </a:t>
            </a:r>
            <a:r>
              <a:rPr lang="en-GB" sz="1100" dirty="0">
                <a:latin typeface="Arial" pitchFamily="34" charset="0"/>
              </a:rPr>
              <a:t>Rainer Haag</a:t>
            </a:r>
          </a:p>
          <a:p>
            <a:pPr>
              <a:lnSpc>
                <a:spcPct val="150000"/>
              </a:lnSpc>
            </a:pPr>
            <a:r>
              <a:rPr lang="en-GB" sz="1100" dirty="0">
                <a:latin typeface="Arial" pitchFamily="34" charset="0"/>
              </a:rPr>
              <a:t>Mr</a:t>
            </a:r>
            <a:r>
              <a:rPr lang="en-GB" sz="1100" dirty="0"/>
              <a:t> </a:t>
            </a:r>
            <a:r>
              <a:rPr lang="en-GB" sz="1100" dirty="0">
                <a:latin typeface="Arial" pitchFamily="34" charset="0"/>
              </a:rPr>
              <a:t>Mirko Bertram</a:t>
            </a:r>
          </a:p>
          <a:p>
            <a:pPr>
              <a:lnSpc>
                <a:spcPct val="150000"/>
              </a:lnSpc>
            </a:pPr>
            <a:r>
              <a:rPr lang="en-GB" sz="1100" dirty="0">
                <a:latin typeface="Arial" pitchFamily="34" charset="0"/>
              </a:rPr>
              <a:t>Mr</a:t>
            </a:r>
            <a:r>
              <a:rPr lang="en-GB" sz="1100" dirty="0"/>
              <a:t> </a:t>
            </a:r>
            <a:r>
              <a:rPr lang="en-GB" sz="1100" dirty="0">
                <a:latin typeface="Arial" pitchFamily="34" charset="0"/>
              </a:rPr>
              <a:t>Dieter Bogner</a:t>
            </a:r>
          </a:p>
          <a:p>
            <a:pPr>
              <a:lnSpc>
                <a:spcPct val="150000"/>
              </a:lnSpc>
            </a:pPr>
            <a:r>
              <a:rPr lang="en-GB" sz="1100" dirty="0">
                <a:latin typeface="Arial" pitchFamily="34" charset="0"/>
              </a:rPr>
              <a:t>Mrs</a:t>
            </a:r>
            <a:r>
              <a:rPr lang="en-GB" sz="1100" dirty="0"/>
              <a:t> </a:t>
            </a:r>
            <a:r>
              <a:rPr lang="en-GB" sz="1100" dirty="0">
                <a:latin typeface="Arial" pitchFamily="34" charset="0"/>
              </a:rPr>
              <a:t>Gabriela Walk</a:t>
            </a:r>
          </a:p>
          <a:p>
            <a:pPr>
              <a:lnSpc>
                <a:spcPct val="150000"/>
              </a:lnSpc>
            </a:pPr>
            <a:r>
              <a:rPr lang="en-GB" sz="1100" dirty="0">
                <a:latin typeface="Arial" pitchFamily="34" charset="0"/>
              </a:rPr>
              <a:t>Mr</a:t>
            </a:r>
            <a:r>
              <a:rPr lang="en-GB" sz="1100" dirty="0"/>
              <a:t> </a:t>
            </a:r>
            <a:r>
              <a:rPr lang="en-GB" sz="1100" dirty="0">
                <a:latin typeface="Arial" pitchFamily="34" charset="0"/>
              </a:rPr>
              <a:t>Günter Fertl</a:t>
            </a:r>
          </a:p>
          <a:p>
            <a:pPr>
              <a:lnSpc>
                <a:spcPct val="150000"/>
              </a:lnSpc>
            </a:pPr>
            <a:r>
              <a:rPr lang="en-GB" sz="1100" dirty="0">
                <a:latin typeface="Arial" pitchFamily="34" charset="0"/>
              </a:rPr>
              <a:t>Mr</a:t>
            </a:r>
            <a:r>
              <a:rPr lang="en-GB" sz="1100" dirty="0"/>
              <a:t> </a:t>
            </a:r>
            <a:r>
              <a:rPr lang="en-GB" sz="1100" dirty="0">
                <a:latin typeface="Arial" pitchFamily="34" charset="0"/>
              </a:rPr>
              <a:t>Stephan Bauer</a:t>
            </a:r>
          </a:p>
          <a:p>
            <a:pPr>
              <a:lnSpc>
                <a:spcPct val="150000"/>
              </a:lnSpc>
            </a:pPr>
            <a:r>
              <a:rPr lang="en-GB" sz="1100" dirty="0">
                <a:latin typeface="Arial" pitchFamily="34" charset="0"/>
              </a:rPr>
              <a:t>Mrs</a:t>
            </a:r>
            <a:r>
              <a:rPr lang="en-GB" sz="1100" dirty="0"/>
              <a:t> </a:t>
            </a:r>
            <a:r>
              <a:rPr lang="en-GB" sz="1100" dirty="0">
                <a:latin typeface="Arial" pitchFamily="34" charset="0"/>
              </a:rPr>
              <a:t>Tajana Kolutac</a:t>
            </a:r>
          </a:p>
          <a:p>
            <a:pPr>
              <a:lnSpc>
                <a:spcPct val="150000"/>
              </a:lnSpc>
            </a:pPr>
            <a:r>
              <a:rPr lang="en-GB" sz="1100" dirty="0">
                <a:latin typeface="Arial" pitchFamily="34" charset="0"/>
              </a:rPr>
              <a:t>Mr</a:t>
            </a:r>
            <a:r>
              <a:rPr lang="en-GB" sz="1100" dirty="0"/>
              <a:t> </a:t>
            </a:r>
            <a:r>
              <a:rPr lang="en-GB" sz="1100" dirty="0">
                <a:latin typeface="Arial" pitchFamily="34" charset="0"/>
              </a:rPr>
              <a:t>Heiko Standop</a:t>
            </a:r>
            <a:endParaRPr lang="en-GB" sz="1100" dirty="0">
              <a:latin typeface="Arial" pitchFamily="34" charset="0"/>
              <a:cs typeface="Arial" pitchFamily="34" charset="0"/>
            </a:endParaRPr>
          </a:p>
          <a:p>
            <a:pPr>
              <a:lnSpc>
                <a:spcPct val="150000"/>
              </a:lnSpc>
            </a:pPr>
            <a:r>
              <a:rPr lang="en-GB" sz="1100" dirty="0">
                <a:latin typeface="Arial" pitchFamily="34" charset="0"/>
              </a:rPr>
              <a:t>Mrs</a:t>
            </a:r>
            <a:r>
              <a:rPr lang="en-GB" sz="1100" dirty="0"/>
              <a:t> </a:t>
            </a:r>
            <a:r>
              <a:rPr lang="en-GB" sz="1100" dirty="0">
                <a:latin typeface="Arial" pitchFamily="34" charset="0"/>
              </a:rPr>
              <a:t>Astrid Herbert</a:t>
            </a:r>
          </a:p>
          <a:p>
            <a:pPr>
              <a:lnSpc>
                <a:spcPct val="150000"/>
              </a:lnSpc>
            </a:pPr>
            <a:r>
              <a:rPr lang="en-GB" sz="1100" dirty="0">
                <a:latin typeface="Arial" pitchFamily="34" charset="0"/>
              </a:rPr>
              <a:t>Mr</a:t>
            </a:r>
            <a:r>
              <a:rPr lang="en-GB" sz="1100" dirty="0"/>
              <a:t> </a:t>
            </a:r>
            <a:r>
              <a:rPr lang="en-GB" sz="1100" dirty="0">
                <a:latin typeface="Arial" pitchFamily="34" charset="0"/>
              </a:rPr>
              <a:t>Thomas Kring</a:t>
            </a:r>
          </a:p>
          <a:p>
            <a:pPr>
              <a:lnSpc>
                <a:spcPct val="150000"/>
              </a:lnSpc>
            </a:pPr>
            <a:r>
              <a:rPr lang="en-GB" sz="1100" dirty="0">
                <a:latin typeface="Arial" pitchFamily="34" charset="0"/>
              </a:rPr>
              <a:t>Mr</a:t>
            </a:r>
            <a:r>
              <a:rPr lang="en-GB" sz="1100" dirty="0"/>
              <a:t> </a:t>
            </a:r>
            <a:r>
              <a:rPr lang="en-GB" sz="1100" dirty="0">
                <a:latin typeface="Arial" pitchFamily="34" charset="0"/>
              </a:rPr>
              <a:t>Dietmar Ank</a:t>
            </a:r>
            <a:endParaRPr lang="en-GB" sz="1100" dirty="0">
              <a:latin typeface="Arial" pitchFamily="34" charset="0"/>
              <a:cs typeface="Arial" pitchFamily="34" charset="0"/>
            </a:endParaRPr>
          </a:p>
          <a:p>
            <a:pPr>
              <a:lnSpc>
                <a:spcPct val="150000"/>
              </a:lnSpc>
            </a:pPr>
            <a:endParaRPr lang="en-GB" sz="1100" dirty="0">
              <a:latin typeface="Arial" pitchFamily="34" charset="0"/>
              <a:cs typeface="Arial" pitchFamily="34" charset="0"/>
            </a:endParaRPr>
          </a:p>
          <a:p>
            <a:pPr>
              <a:lnSpc>
                <a:spcPct val="150000"/>
              </a:lnSpc>
            </a:pPr>
            <a:endParaRPr lang="en-GB" sz="1100" dirty="0">
              <a:latin typeface="Arial" pitchFamily="34" charset="0"/>
              <a:cs typeface="Arial" pitchFamily="34" charset="0"/>
            </a:endParaRPr>
          </a:p>
          <a:p>
            <a:pPr>
              <a:lnSpc>
                <a:spcPct val="150000"/>
              </a:lnSpc>
            </a:pPr>
            <a:endParaRPr lang="en-GB" sz="1100" dirty="0">
              <a:latin typeface="Arial" pitchFamily="34" charset="0"/>
              <a:cs typeface="Arial" pitchFamily="34" charset="0"/>
            </a:endParaRPr>
          </a:p>
        </p:txBody>
      </p:sp>
    </p:spTree>
    <p:extLst>
      <p:ext uri="{BB962C8B-B14F-4D97-AF65-F5344CB8AC3E}">
        <p14:creationId xmlns:p14="http://schemas.microsoft.com/office/powerpoint/2010/main" val="1423805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t="15314" b="-1"/>
          <a:stretch/>
        </p:blipFill>
        <p:spPr>
          <a:xfrm>
            <a:off x="0" y="-20538"/>
            <a:ext cx="9144000" cy="5165700"/>
          </a:xfrm>
          <a:prstGeom prst="rect">
            <a:avLst/>
          </a:prstGeom>
        </p:spPr>
      </p:pic>
      <p:sp>
        <p:nvSpPr>
          <p:cNvPr id="6" name="Rechteck 5"/>
          <p:cNvSpPr/>
          <p:nvPr/>
        </p:nvSpPr>
        <p:spPr>
          <a:xfrm>
            <a:off x="0" y="195486"/>
            <a:ext cx="2699792" cy="432048"/>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59"/>
            <a:r>
              <a:rPr lang="en-GB" b="1" dirty="0">
                <a:solidFill>
                  <a:prstClr val="black"/>
                </a:solidFill>
              </a:rPr>
              <a:t>GROUND RECESSED LUMINAIRES</a:t>
            </a:r>
          </a:p>
        </p:txBody>
      </p:sp>
    </p:spTree>
    <p:extLst>
      <p:ext uri="{BB962C8B-B14F-4D97-AF65-F5344CB8AC3E}">
        <p14:creationId xmlns:p14="http://schemas.microsoft.com/office/powerpoint/2010/main" val="3468407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LUTERA</a:t>
            </a:r>
            <a:r>
              <a:t/>
            </a:r>
            <a:br/>
            <a:r>
              <a:rPr lang="en-GB" sz="1400" dirty="0"/>
              <a:t>THE COMPLETE RANGE FOR PERFECT PRESENTATIONS</a:t>
            </a:r>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824536" cy="1714360"/>
        </p:xfrm>
        <a:graphic>
          <a:graphicData uri="http://schemas.openxmlformats.org/drawingml/2006/table">
            <a:tbl>
              <a:tblPr firstRow="1" firstCol="1" bandRow="1"/>
              <a:tblGrid>
                <a:gridCol w="2482502">
                  <a:extLst>
                    <a:ext uri="{9D8B030D-6E8A-4147-A177-3AD203B41FA5}">
                      <a16:colId xmlns:a16="http://schemas.microsoft.com/office/drawing/2014/main" xmlns="" val="20000"/>
                    </a:ext>
                  </a:extLst>
                </a:gridCol>
                <a:gridCol w="2342034">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500lm – 2,900lm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5W – 26W / up to 112lm/W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 blue, red, green, amber, RGB</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Dali (on request for 8521)</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Roll-over capacity</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8501 &amp; 8521: 2,000kg | 8511: 3,000kg</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IP68 / safety class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p>
                      <a:pPr algn="l">
                        <a:spcAft>
                          <a:spcPts val="0"/>
                        </a:spcAft>
                      </a:pPr>
                      <a:r>
                        <a:rPr lang="en-GB" sz="900" b="1" dirty="0">
                          <a:effectLst/>
                          <a:latin typeface="Arial" panose="020B0604020202020204" pitchFamily="34" charset="0"/>
                        </a:rPr>
                        <a:t>Impact resistance</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p>
                      <a:pPr algn="l">
                        <a:spcAft>
                          <a:spcPts val="0"/>
                        </a:spcAft>
                      </a:pPr>
                      <a:r>
                        <a:rPr lang="en-GB" sz="900" dirty="0">
                          <a:effectLst/>
                          <a:latin typeface="Arial" panose="020B0604020202020204" pitchFamily="34" charset="0"/>
                        </a:rPr>
                        <a:t>IK10</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Tiltable LED PCB</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8501: no | 8511: to 10° | 8521 to 15°</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10" name="Rechteck 9"/>
          <p:cNvSpPr/>
          <p:nvPr/>
        </p:nvSpPr>
        <p:spPr>
          <a:xfrm>
            <a:off x="611560" y="2678665"/>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MOUNTING HOUSINGS</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COVER PLATES </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3 CONSTRUCTION SIZES</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WATER-TIGHT</a:t>
            </a:r>
            <a:endParaRPr lang="en-GB" sz="1000" b="1" dirty="0">
              <a:solidFill>
                <a:prstClr val="black"/>
              </a:solidFill>
              <a:latin typeface="Arial" pitchFamily="34" charset="0"/>
              <a:cs typeface="Arial" pitchFamily="34" charset="0"/>
            </a:endParaRPr>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t="35754"/>
          <a:stretch/>
        </p:blipFill>
        <p:spPr>
          <a:xfrm>
            <a:off x="652139" y="987574"/>
            <a:ext cx="3511208" cy="1503881"/>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374" y="3060673"/>
            <a:ext cx="1152128" cy="1152128"/>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7885" y="3024336"/>
            <a:ext cx="1275606" cy="1275606"/>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b="20952"/>
          <a:stretch/>
        </p:blipFill>
        <p:spPr>
          <a:xfrm>
            <a:off x="6875938" y="3008980"/>
            <a:ext cx="1944216" cy="1290962"/>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3808" y="3171780"/>
            <a:ext cx="697703" cy="901199"/>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8207" y="3193073"/>
            <a:ext cx="697703" cy="901199"/>
          </a:xfrm>
          <a:prstGeom prst="rect">
            <a:avLst/>
          </a:prstGeom>
        </p:spPr>
      </p:pic>
      <p:pic>
        <p:nvPicPr>
          <p:cNvPr id="18" name="Grafik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1228" y="2956106"/>
            <a:ext cx="654988" cy="654988"/>
          </a:xfrm>
          <a:prstGeom prst="rect">
            <a:avLst/>
          </a:prstGeom>
        </p:spPr>
      </p:pic>
      <p:pic>
        <p:nvPicPr>
          <p:cNvPr id="20" name="Grafik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1228" y="3629584"/>
            <a:ext cx="643654" cy="670357"/>
          </a:xfrm>
          <a:prstGeom prst="rect">
            <a:avLst/>
          </a:prstGeom>
        </p:spPr>
      </p:pic>
      <p:pic>
        <p:nvPicPr>
          <p:cNvPr id="21" name="Grafik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0928" y="3631374"/>
            <a:ext cx="668568" cy="668568"/>
          </a:xfrm>
          <a:prstGeom prst="rect">
            <a:avLst/>
          </a:prstGeom>
        </p:spPr>
      </p:pic>
      <p:pic>
        <p:nvPicPr>
          <p:cNvPr id="22" name="Grafik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0928" y="2942526"/>
            <a:ext cx="668568" cy="668568"/>
          </a:xfrm>
          <a:prstGeom prst="rect">
            <a:avLst/>
          </a:prstGeom>
        </p:spPr>
      </p:pic>
    </p:spTree>
    <p:extLst>
      <p:ext uri="{BB962C8B-B14F-4D97-AF65-F5344CB8AC3E}">
        <p14:creationId xmlns:p14="http://schemas.microsoft.com/office/powerpoint/2010/main" val="494631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539552" y="1059582"/>
            <a:ext cx="7992888" cy="2859087"/>
          </a:xfrm>
        </p:spPr>
        <p:txBody>
          <a:bodyPr/>
          <a:lstStyle/>
          <a:p>
            <a:pPr marL="0" indent="0">
              <a:buNone/>
            </a:pPr>
            <a:r>
              <a:rPr lang="en-GB" sz="1200" b="1" dirty="0"/>
              <a:t>Which accessories must be ordered mandatorily for the ground-recessed luminaires?</a:t>
            </a:r>
          </a:p>
          <a:p>
            <a:pPr marL="0" indent="0">
              <a:buNone/>
            </a:pPr>
            <a:r>
              <a:rPr lang="en-GB" sz="1200" dirty="0"/>
              <a:t>Ordering the mounting housing and stainless steel cover plate (round or square) is obligatory.</a:t>
            </a:r>
          </a:p>
          <a:p>
            <a:pPr marL="0" indent="0">
              <a:buNone/>
            </a:pPr>
            <a:endParaRPr lang="en-GB" sz="1200" dirty="0"/>
          </a:p>
          <a:p>
            <a:pPr marL="0" indent="0">
              <a:buNone/>
            </a:pPr>
            <a:r>
              <a:rPr lang="en-GB" sz="1200" b="1" dirty="0"/>
              <a:t>What is the difference between the normal mounting housing (ET) and the expanded mounting housing (ETE)?</a:t>
            </a:r>
          </a:p>
          <a:p>
            <a:pPr marL="0" indent="0">
              <a:buNone/>
            </a:pPr>
            <a:r>
              <a:rPr lang="en-GB" sz="1200" dirty="0"/>
              <a:t>The normal mounting housing is simply an extended piece of tube and does not make installation easier. The expanded mounting housing on the other hand is more convenient when cabling and wiring the luminaires.</a:t>
            </a:r>
          </a:p>
          <a:p>
            <a:pPr marL="0" indent="0">
              <a:buNone/>
            </a:pPr>
            <a:endParaRPr lang="en-GB" sz="1200" dirty="0"/>
          </a:p>
          <a:p>
            <a:pPr marL="0" indent="0">
              <a:buNone/>
            </a:pPr>
            <a:r>
              <a:rPr lang="en-GB" sz="1200" b="1" dirty="0"/>
              <a:t>Why do I definitely need a drainage?</a:t>
            </a:r>
          </a:p>
          <a:p>
            <a:pPr marL="0" indent="0">
              <a:buNone/>
            </a:pPr>
            <a:r>
              <a:rPr lang="en-GB" sz="1200" dirty="0"/>
              <a:t>This makes sure that the water collecting below the luminaire </a:t>
            </a:r>
          </a:p>
          <a:p>
            <a:pPr marL="0" indent="0">
              <a:buNone/>
            </a:pPr>
            <a:r>
              <a:rPr lang="en-GB" sz="1200" dirty="0"/>
              <a:t>can flow away reasonably. A drainage of 20-30cm is recommended.</a:t>
            </a:r>
          </a:p>
          <a:p>
            <a:pPr marL="0" indent="0">
              <a:buNone/>
            </a:pPr>
            <a:endParaRPr lang="en-GB" sz="1200" dirty="0"/>
          </a:p>
          <a:p>
            <a:pPr marL="0" indent="0">
              <a:buNone/>
            </a:pPr>
            <a:r>
              <a:rPr lang="en-GB" sz="1200" b="1" dirty="0"/>
              <a:t>How warm does the glass become with full load of the LEDs?</a:t>
            </a:r>
          </a:p>
          <a:p>
            <a:pPr marL="0" indent="0">
              <a:buNone/>
            </a:pPr>
            <a:r>
              <a:rPr lang="en-GB" sz="1200" dirty="0"/>
              <a:t>The LED variants dissipate a maximum of 37°C to the surface of the glass.</a:t>
            </a:r>
          </a:p>
          <a:p>
            <a:pPr marL="0" indent="0">
              <a:buNone/>
            </a:pPr>
            <a:endParaRPr lang="en-GB" sz="1200" dirty="0"/>
          </a:p>
          <a:p>
            <a:pPr marL="0" indent="0">
              <a:buNone/>
            </a:pPr>
            <a:r>
              <a:rPr lang="en-GB" sz="1200" b="1"/>
              <a:t>How do </a:t>
            </a:r>
            <a:r>
              <a:rPr lang="en-GB" sz="1200" b="1" dirty="0"/>
              <a:t>the luminaires behave with chemical influences?</a:t>
            </a:r>
          </a:p>
          <a:p>
            <a:pPr marL="0" indent="0">
              <a:buNone/>
            </a:pPr>
            <a:r>
              <a:rPr lang="en-GB" sz="1200" dirty="0"/>
              <a:t>The luminaire must not come into contact with aggressive substances, chemicals, cleaning agents and/or fertilisers.</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p:txBody>
      </p:sp>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LUTERA GROUND RECESSED LUMINAIRES</a:t>
            </a:r>
          </a:p>
        </p:txBody>
      </p:sp>
      <p:sp>
        <p:nvSpPr>
          <p:cNvPr id="4" name="Textplatzhalter 3"/>
          <p:cNvSpPr>
            <a:spLocks noGrp="1"/>
          </p:cNvSpPr>
          <p:nvPr>
            <p:ph type="body" sz="quarter" idx="13"/>
          </p:nvPr>
        </p:nvSpPr>
        <p:spPr/>
        <p:txBody>
          <a:bodyPr/>
          <a:lstStyle/>
          <a:p>
            <a:r>
              <a:rPr lang="en-GB" sz="600" dirty="0"/>
              <a:t>FAQ / GUIDE</a:t>
            </a:r>
          </a:p>
        </p:txBody>
      </p:sp>
      <p:pic>
        <p:nvPicPr>
          <p:cNvPr id="5" name="Grafik 4"/>
          <p:cNvPicPr>
            <a:picLocks noChangeAspect="1"/>
          </p:cNvPicPr>
          <p:nvPr/>
        </p:nvPicPr>
        <p:blipFill>
          <a:blip r:embed="rId2" cstate="print"/>
          <a:stretch>
            <a:fillRect/>
          </a:stretch>
        </p:blipFill>
        <p:spPr>
          <a:xfrm>
            <a:off x="6732240" y="2571750"/>
            <a:ext cx="792088" cy="720748"/>
          </a:xfrm>
          <a:prstGeom prst="rect">
            <a:avLst/>
          </a:prstGeom>
        </p:spPr>
      </p:pic>
    </p:spTree>
    <p:extLst>
      <p:ext uri="{BB962C8B-B14F-4D97-AF65-F5344CB8AC3E}">
        <p14:creationId xmlns:p14="http://schemas.microsoft.com/office/powerpoint/2010/main" val="473093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539552" y="1059582"/>
            <a:ext cx="7992888" cy="2859087"/>
          </a:xfrm>
        </p:spPr>
        <p:txBody>
          <a:bodyPr/>
          <a:lstStyle/>
          <a:p>
            <a:pPr marL="0" indent="0">
              <a:buNone/>
            </a:pPr>
            <a:r>
              <a:rPr lang="en-GB" sz="1200" b="1" dirty="0"/>
              <a:t>With what weight can I drive over the luminaires?</a:t>
            </a:r>
          </a:p>
          <a:p>
            <a:pPr marL="0" indent="0">
              <a:buNone/>
            </a:pPr>
            <a:r>
              <a:rPr lang="en-GB" sz="1200" dirty="0"/>
              <a:t>8501 – Lutera 90: 2,000kg | 8511 – Lutera 100: 3,000kg | 8521 – Lutera 200: 2,000kg</a:t>
            </a:r>
          </a:p>
          <a:p>
            <a:pPr marL="0" indent="0">
              <a:buNone/>
            </a:pPr>
            <a:endParaRPr lang="en-GB" sz="1200" dirty="0"/>
          </a:p>
          <a:p>
            <a:pPr marL="0" indent="0">
              <a:buNone/>
            </a:pPr>
            <a:r>
              <a:rPr lang="en-GB" sz="1200" b="1" dirty="0"/>
              <a:t>What is the difference between the lenses and the COB module with the Lutera 200 (8521)?</a:t>
            </a:r>
          </a:p>
          <a:p>
            <a:pPr marL="0" indent="0">
              <a:buNone/>
            </a:pPr>
            <a:r>
              <a:rPr lang="en-GB" sz="1200" dirty="0"/>
              <a:t>With the Lutera 200 (8521) you can choose between a version with 9 LEDs (max. 1,650lm) and a version with a high-output LED COB module (max. 2,900lm)</a:t>
            </a:r>
          </a:p>
          <a:p>
            <a:pPr marL="0" indent="0">
              <a:buNone/>
            </a:pPr>
            <a:endParaRPr lang="en-GB" sz="1200" dirty="0"/>
          </a:p>
          <a:p>
            <a:pPr marL="0" indent="0">
              <a:buNone/>
            </a:pPr>
            <a:r>
              <a:rPr lang="en-GB" sz="1200" b="1" dirty="0"/>
              <a:t>Are the luminaires DALI-compatible?</a:t>
            </a:r>
          </a:p>
          <a:p>
            <a:pPr marL="0" indent="0">
              <a:buNone/>
            </a:pPr>
            <a:r>
              <a:rPr lang="en-GB" sz="1200" dirty="0"/>
              <a:t>With the Lutera 200 (8521) it is possible to custom-produce the luminaires also with DALI.</a:t>
            </a:r>
          </a:p>
          <a:p>
            <a:pPr marL="0" indent="0">
              <a:buNone/>
            </a:pPr>
            <a:endParaRPr lang="en-GB" sz="1200" dirty="0"/>
          </a:p>
          <a:p>
            <a:pPr marL="0" indent="0">
              <a:buNone/>
            </a:pPr>
            <a:r>
              <a:rPr lang="en-GB" sz="1200" b="1" dirty="0"/>
              <a:t>Can I equip the luminaires with RGB control as well?</a:t>
            </a:r>
          </a:p>
          <a:p>
            <a:pPr marL="0" indent="0">
              <a:buNone/>
            </a:pPr>
            <a:r>
              <a:rPr lang="en-GB" sz="1200" dirty="0"/>
              <a:t>Yes, all sizes of the Lutera are also available with RGB control. The RGB system is DMX-based and mandatorily requires accessory components.</a:t>
            </a:r>
          </a:p>
          <a:p>
            <a:pPr marL="0" indent="0">
              <a:buNone/>
            </a:pPr>
            <a:endParaRPr lang="en-GB" sz="1200" dirty="0"/>
          </a:p>
          <a:p>
            <a:pPr marL="0" indent="0">
              <a:buNone/>
            </a:pPr>
            <a:endParaRPr lang="en-GB" sz="1200" dirty="0"/>
          </a:p>
          <a:p>
            <a:pPr marL="0" indent="0">
              <a:buNone/>
            </a:pPr>
            <a:endParaRPr lang="en-GB" sz="1200" dirty="0"/>
          </a:p>
        </p:txBody>
      </p:sp>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LUTERA GROUND-RECESSED LUMINAIRES</a:t>
            </a:r>
          </a:p>
        </p:txBody>
      </p:sp>
      <p:sp>
        <p:nvSpPr>
          <p:cNvPr id="4" name="Textplatzhalter 3"/>
          <p:cNvSpPr>
            <a:spLocks noGrp="1"/>
          </p:cNvSpPr>
          <p:nvPr>
            <p:ph type="body" sz="quarter" idx="13"/>
          </p:nvPr>
        </p:nvSpPr>
        <p:spPr/>
        <p:txBody>
          <a:bodyPr/>
          <a:lstStyle/>
          <a:p>
            <a:r>
              <a:rPr lang="en-GB" sz="600" dirty="0"/>
              <a:t>FAQ / GUIDE</a:t>
            </a:r>
          </a:p>
        </p:txBody>
      </p:sp>
    </p:spTree>
    <p:extLst>
      <p:ext uri="{BB962C8B-B14F-4D97-AF65-F5344CB8AC3E}">
        <p14:creationId xmlns:p14="http://schemas.microsoft.com/office/powerpoint/2010/main" val="1142193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539552" y="1059582"/>
            <a:ext cx="7992888" cy="3528392"/>
          </a:xfrm>
        </p:spPr>
        <p:txBody>
          <a:bodyPr/>
          <a:lstStyle/>
          <a:p>
            <a:pPr marL="0" indent="0">
              <a:buNone/>
            </a:pPr>
            <a:r>
              <a:rPr lang="en-GB" sz="1200" b="1" dirty="0"/>
              <a:t>Are the luminaires also available in colour versions?</a:t>
            </a:r>
          </a:p>
          <a:p>
            <a:pPr marL="0" indent="0">
              <a:buNone/>
            </a:pPr>
            <a:r>
              <a:rPr lang="en-GB" sz="1200" dirty="0"/>
              <a:t>Yes, the luminaires are also available with coloured LEDs in red, blue, green and amber.</a:t>
            </a:r>
          </a:p>
          <a:p>
            <a:pPr marL="0" indent="0">
              <a:buNone/>
            </a:pPr>
            <a:endParaRPr lang="en-GB" sz="1200" dirty="0"/>
          </a:p>
          <a:p>
            <a:pPr marL="0" indent="0">
              <a:buNone/>
            </a:pPr>
            <a:r>
              <a:rPr lang="en-GB" sz="1200" b="1" dirty="0"/>
              <a:t>Are the luminaires available from stock?</a:t>
            </a:r>
          </a:p>
          <a:p>
            <a:pPr marL="0" indent="0">
              <a:buNone/>
            </a:pPr>
            <a:r>
              <a:rPr lang="en-GB" sz="1200" dirty="0"/>
              <a:t>High-seller types in all three construction sizes are available from stock. </a:t>
            </a:r>
          </a:p>
          <a:p>
            <a:pPr marL="0" indent="0">
              <a:buNone/>
            </a:pPr>
            <a:endParaRPr lang="en-GB" sz="1200" dirty="0"/>
          </a:p>
          <a:p>
            <a:pPr marL="0" indent="0">
              <a:buNone/>
            </a:pPr>
            <a:r>
              <a:rPr lang="en-GB" sz="1200" b="1" dirty="0"/>
              <a:t>Which beam angle does the Lutera have?</a:t>
            </a:r>
          </a:p>
          <a:p>
            <a:pPr marL="0" indent="0">
              <a:buNone/>
            </a:pPr>
            <a:r>
              <a:rPr lang="en-GB" sz="1200" dirty="0"/>
              <a:t>Narrow distribution: 10°</a:t>
            </a:r>
          </a:p>
          <a:p>
            <a:pPr marL="0" indent="0">
              <a:buNone/>
            </a:pPr>
            <a:r>
              <a:rPr lang="en-GB" sz="1200" dirty="0"/>
              <a:t>Medium wide distribution: 30°</a:t>
            </a:r>
          </a:p>
          <a:p>
            <a:pPr marL="0" indent="0">
              <a:buNone/>
            </a:pPr>
            <a:r>
              <a:rPr lang="en-GB" sz="1200" dirty="0"/>
              <a:t>Wide distribution: 50°</a:t>
            </a:r>
          </a:p>
          <a:p>
            <a:pPr marL="0" indent="0">
              <a:buNone/>
            </a:pPr>
            <a:endParaRPr lang="en-GB" sz="1200" dirty="0"/>
          </a:p>
          <a:p>
            <a:pPr marL="0" indent="0">
              <a:buNone/>
            </a:pPr>
            <a:r>
              <a:rPr lang="en-GB" sz="1200" b="1" dirty="0"/>
              <a:t>How long are the cables to the Lutera?</a:t>
            </a:r>
          </a:p>
          <a:p>
            <a:pPr marL="0" indent="0">
              <a:buNone/>
            </a:pPr>
            <a:r>
              <a:rPr lang="en-GB" sz="1200" dirty="0"/>
              <a:t>8501: 0.5m</a:t>
            </a:r>
          </a:p>
          <a:p>
            <a:pPr marL="0" indent="0">
              <a:buNone/>
            </a:pPr>
            <a:r>
              <a:rPr lang="en-GB" sz="1200" dirty="0"/>
              <a:t>8511: 1.0m</a:t>
            </a:r>
          </a:p>
          <a:p>
            <a:pPr marL="0" indent="0">
              <a:buNone/>
            </a:pPr>
            <a:r>
              <a:rPr lang="en-GB" sz="1200" dirty="0"/>
              <a:t>8521: 1.0m</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p:txBody>
      </p:sp>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LUTERA GROUND-RECESSED LUMINAIRES</a:t>
            </a:r>
          </a:p>
        </p:txBody>
      </p:sp>
      <p:sp>
        <p:nvSpPr>
          <p:cNvPr id="4" name="Textplatzhalter 3"/>
          <p:cNvSpPr>
            <a:spLocks noGrp="1"/>
          </p:cNvSpPr>
          <p:nvPr>
            <p:ph type="body" sz="quarter" idx="13"/>
          </p:nvPr>
        </p:nvSpPr>
        <p:spPr/>
        <p:txBody>
          <a:bodyPr/>
          <a:lstStyle/>
          <a:p>
            <a:r>
              <a:rPr lang="en-GB" sz="600" dirty="0"/>
              <a:t>FAQ / GUIDE</a:t>
            </a:r>
          </a:p>
        </p:txBody>
      </p:sp>
    </p:spTree>
    <p:extLst>
      <p:ext uri="{BB962C8B-B14F-4D97-AF65-F5344CB8AC3E}">
        <p14:creationId xmlns:p14="http://schemas.microsoft.com/office/powerpoint/2010/main" val="2098184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endParaRPr lang="de-DE"/>
          </a:p>
        </p:txBody>
      </p:sp>
      <p:sp>
        <p:nvSpPr>
          <p:cNvPr id="3" name="Titel 2"/>
          <p:cNvSpPr>
            <a:spLocks noGrp="1"/>
          </p:cNvSpPr>
          <p:nvPr>
            <p:ph type="title"/>
          </p:nvPr>
        </p:nvSpPr>
        <p:spPr/>
        <p:txBody>
          <a:bodyPr/>
          <a:lstStyle/>
          <a:p>
            <a:endParaRPr lang="de-DE"/>
          </a:p>
        </p:txBody>
      </p:sp>
      <p:sp>
        <p:nvSpPr>
          <p:cNvPr id="4" name="Textplatzhalter 3"/>
          <p:cNvSpPr>
            <a:spLocks noGrp="1"/>
          </p:cNvSpPr>
          <p:nvPr>
            <p:ph type="body" sz="quarter" idx="13"/>
          </p:nvPr>
        </p:nvSpPr>
        <p:spPr/>
        <p:txBody>
          <a:bodyPr/>
          <a:lstStyle/>
          <a:p>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b="2576"/>
          <a:stretch/>
        </p:blipFill>
        <p:spPr>
          <a:xfrm>
            <a:off x="0" y="0"/>
            <a:ext cx="9144000" cy="5164038"/>
          </a:xfrm>
          <a:prstGeom prst="rect">
            <a:avLst/>
          </a:prstGeom>
        </p:spPr>
      </p:pic>
      <p:sp>
        <p:nvSpPr>
          <p:cNvPr id="6" name="Rechteck 5"/>
          <p:cNvSpPr/>
          <p:nvPr/>
        </p:nvSpPr>
        <p:spPr>
          <a:xfrm>
            <a:off x="0" y="4227934"/>
            <a:ext cx="9144000" cy="57606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HOW CAN WE ACHIEVE THIS TARGET?</a:t>
            </a:r>
          </a:p>
        </p:txBody>
      </p:sp>
    </p:spTree>
    <p:extLst>
      <p:ext uri="{BB962C8B-B14F-4D97-AF65-F5344CB8AC3E}">
        <p14:creationId xmlns:p14="http://schemas.microsoft.com/office/powerpoint/2010/main" val="4099027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COMPETITIVE SITUATION</a:t>
            </a:r>
            <a:r>
              <a:t/>
            </a:r>
            <a:br/>
            <a:r>
              <a:rPr lang="en-GB" sz="1400" dirty="0">
                <a:solidFill>
                  <a:schemeClr val="bg1">
                    <a:lumMod val="50000"/>
                  </a:schemeClr>
                </a:solidFill>
              </a:rPr>
              <a:t>GROUND-RECESSED LUMINAIRES | TRILUX LUTERA VS BEGA 77 96. </a:t>
            </a:r>
          </a:p>
        </p:txBody>
      </p:sp>
      <p:graphicFrame>
        <p:nvGraphicFramePr>
          <p:cNvPr id="5" name="Tabelle 4"/>
          <p:cNvGraphicFramePr>
            <a:graphicFrameLocks noGrp="1"/>
          </p:cNvGraphicFramePr>
          <p:nvPr>
            <p:extLst/>
          </p:nvPr>
        </p:nvGraphicFramePr>
        <p:xfrm>
          <a:off x="611560" y="1203598"/>
          <a:ext cx="8064892" cy="2983408"/>
        </p:xfrm>
        <a:graphic>
          <a:graphicData uri="http://schemas.openxmlformats.org/drawingml/2006/table">
            <a:tbl>
              <a:tblPr firstRow="1">
                <a:tableStyleId>{5C22544A-7EE6-4342-B048-85BDC9FD1C3A}</a:tableStyleId>
              </a:tblPr>
              <a:tblGrid>
                <a:gridCol w="1467952">
                  <a:extLst>
                    <a:ext uri="{9D8B030D-6E8A-4147-A177-3AD203B41FA5}">
                      <a16:colId xmlns:a16="http://schemas.microsoft.com/office/drawing/2014/main" xmlns="" val="20000"/>
                    </a:ext>
                  </a:extLst>
                </a:gridCol>
                <a:gridCol w="2797779">
                  <a:extLst>
                    <a:ext uri="{9D8B030D-6E8A-4147-A177-3AD203B41FA5}">
                      <a16:colId xmlns:a16="http://schemas.microsoft.com/office/drawing/2014/main" xmlns="" val="20001"/>
                    </a:ext>
                  </a:extLst>
                </a:gridCol>
                <a:gridCol w="422129">
                  <a:extLst>
                    <a:ext uri="{9D8B030D-6E8A-4147-A177-3AD203B41FA5}">
                      <a16:colId xmlns:a16="http://schemas.microsoft.com/office/drawing/2014/main" xmlns="" val="20002"/>
                    </a:ext>
                  </a:extLst>
                </a:gridCol>
                <a:gridCol w="422129">
                  <a:extLst>
                    <a:ext uri="{9D8B030D-6E8A-4147-A177-3AD203B41FA5}">
                      <a16:colId xmlns:a16="http://schemas.microsoft.com/office/drawing/2014/main" xmlns="" val="20003"/>
                    </a:ext>
                  </a:extLst>
                </a:gridCol>
                <a:gridCol w="422129">
                  <a:extLst>
                    <a:ext uri="{9D8B030D-6E8A-4147-A177-3AD203B41FA5}">
                      <a16:colId xmlns:a16="http://schemas.microsoft.com/office/drawing/2014/main" xmlns="" val="20004"/>
                    </a:ext>
                  </a:extLst>
                </a:gridCol>
                <a:gridCol w="422129">
                  <a:extLst>
                    <a:ext uri="{9D8B030D-6E8A-4147-A177-3AD203B41FA5}">
                      <a16:colId xmlns:a16="http://schemas.microsoft.com/office/drawing/2014/main" xmlns="" val="20005"/>
                    </a:ext>
                  </a:extLst>
                </a:gridCol>
                <a:gridCol w="422129">
                  <a:extLst>
                    <a:ext uri="{9D8B030D-6E8A-4147-A177-3AD203B41FA5}">
                      <a16:colId xmlns:a16="http://schemas.microsoft.com/office/drawing/2014/main" xmlns="" val="20006"/>
                    </a:ext>
                  </a:extLst>
                </a:gridCol>
                <a:gridCol w="422129">
                  <a:extLst>
                    <a:ext uri="{9D8B030D-6E8A-4147-A177-3AD203B41FA5}">
                      <a16:colId xmlns:a16="http://schemas.microsoft.com/office/drawing/2014/main" xmlns="" val="20007"/>
                    </a:ext>
                  </a:extLst>
                </a:gridCol>
                <a:gridCol w="422129">
                  <a:extLst>
                    <a:ext uri="{9D8B030D-6E8A-4147-A177-3AD203B41FA5}">
                      <a16:colId xmlns:a16="http://schemas.microsoft.com/office/drawing/2014/main" xmlns="" val="20008"/>
                    </a:ext>
                  </a:extLst>
                </a:gridCol>
                <a:gridCol w="422129">
                  <a:extLst>
                    <a:ext uri="{9D8B030D-6E8A-4147-A177-3AD203B41FA5}">
                      <a16:colId xmlns:a16="http://schemas.microsoft.com/office/drawing/2014/main" xmlns="" val="20009"/>
                    </a:ext>
                  </a:extLst>
                </a:gridCol>
                <a:gridCol w="422129">
                  <a:extLst>
                    <a:ext uri="{9D8B030D-6E8A-4147-A177-3AD203B41FA5}">
                      <a16:colId xmlns:a16="http://schemas.microsoft.com/office/drawing/2014/main" xmlns="" val="20010"/>
                    </a:ext>
                  </a:extLst>
                </a:gridCol>
              </a:tblGrid>
              <a:tr h="281486">
                <a:tc rowSpan="2">
                  <a:txBody>
                    <a:bodyPr/>
                    <a:lstStyle/>
                    <a:p>
                      <a:r>
                        <a:rPr lang="de-DE" sz="1000" dirty="0"/>
                        <a:t>Criteria</a:t>
                      </a:r>
                      <a:endParaRPr lang="en-GB" sz="1000" dirty="0"/>
                    </a:p>
                  </a:txBody>
                  <a:tcPr>
                    <a:solidFill>
                      <a:srgbClr val="336699"/>
                    </a:solidFill>
                  </a:tcPr>
                </a:tc>
                <a:tc rowSpan="2">
                  <a:txBody>
                    <a:bodyPr/>
                    <a:lstStyle/>
                    <a:p>
                      <a:r>
                        <a:rPr lang="de-DE" sz="1000" dirty="0"/>
                        <a:t>Comments on strengths and weaknesses</a:t>
                      </a:r>
                      <a:endParaRPr lang="en-GB" sz="1000" dirty="0"/>
                    </a:p>
                  </a:txBody>
                  <a:tcPr>
                    <a:solidFill>
                      <a:srgbClr val="336699"/>
                    </a:solidFill>
                  </a:tcPr>
                </a:tc>
                <a:tc gridSpan="3">
                  <a:txBody>
                    <a:bodyPr/>
                    <a:lstStyle/>
                    <a:p>
                      <a:pPr algn="ctr"/>
                      <a:r>
                        <a:rPr lang="de-DE" sz="1000" dirty="0"/>
                        <a:t>worse</a:t>
                      </a:r>
                      <a:endParaRPr lang="en-GB" sz="10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1000" dirty="0"/>
                        <a:t>same</a:t>
                      </a:r>
                      <a:endParaRPr lang="en-GB" sz="10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1000" dirty="0"/>
                        <a:t>better</a:t>
                      </a:r>
                      <a:endParaRPr lang="en-GB" sz="1000" dirty="0"/>
                    </a:p>
                  </a:txBody>
                  <a:tcPr>
                    <a:solidFill>
                      <a:srgbClr val="336699"/>
                    </a:solidFill>
                  </a:tcPr>
                </a:tc>
                <a:tc hMerge="1">
                  <a:txBody>
                    <a:bodyPr/>
                    <a:lstStyle/>
                    <a:p>
                      <a:endParaRPr lang="de-DE" sz="1000" dirty="0"/>
                    </a:p>
                  </a:txBody>
                  <a:tcPr/>
                </a:tc>
                <a:tc hMerge="1">
                  <a:txBody>
                    <a:bodyPr/>
                    <a:lstStyle/>
                    <a:p>
                      <a:endParaRPr lang="de-DE" sz="1000" dirty="0"/>
                    </a:p>
                  </a:txBody>
                  <a:tcPr/>
                </a:tc>
                <a:extLst>
                  <a:ext uri="{0D108BD9-81ED-4DB2-BD59-A6C34878D82A}">
                    <a16:rowId xmlns:a16="http://schemas.microsoft.com/office/drawing/2014/main" xmlns="" val="10000"/>
                  </a:ext>
                </a:extLst>
              </a:tr>
              <a:tr h="281486">
                <a:tc vMerge="1">
                  <a:txBody>
                    <a:bodyPr/>
                    <a:lstStyle/>
                    <a:p>
                      <a:endParaRPr lang="de-DE" sz="1000" dirty="0"/>
                    </a:p>
                  </a:txBody>
                  <a:tcPr/>
                </a:tc>
                <a:tc vMerge="1">
                  <a:txBody>
                    <a:bodyPr/>
                    <a:lstStyle/>
                    <a:p>
                      <a:endParaRPr lang="de-DE" sz="1000" dirty="0"/>
                    </a:p>
                  </a:txBody>
                  <a:tcPr/>
                </a:tc>
                <a:tc>
                  <a:txBody>
                    <a:bodyPr/>
                    <a:lstStyle/>
                    <a:p>
                      <a:pPr algn="ctr"/>
                      <a:r>
                        <a:rPr lang="de-DE" sz="1000" dirty="0"/>
                        <a:t>1</a:t>
                      </a:r>
                      <a:endParaRPr lang="en-GB" sz="1000" dirty="0"/>
                    </a:p>
                  </a:txBody>
                  <a:tcPr/>
                </a:tc>
                <a:tc>
                  <a:txBody>
                    <a:bodyPr/>
                    <a:lstStyle/>
                    <a:p>
                      <a:pPr algn="ctr"/>
                      <a:r>
                        <a:rPr lang="de-DE" sz="1000" dirty="0"/>
                        <a:t>2</a:t>
                      </a:r>
                      <a:endParaRPr lang="en-GB" sz="1000" dirty="0"/>
                    </a:p>
                  </a:txBody>
                  <a:tcPr/>
                </a:tc>
                <a:tc>
                  <a:txBody>
                    <a:bodyPr/>
                    <a:lstStyle/>
                    <a:p>
                      <a:pPr algn="ctr"/>
                      <a:r>
                        <a:rPr lang="de-DE" sz="1000" dirty="0"/>
                        <a:t>3</a:t>
                      </a:r>
                      <a:endParaRPr lang="en-GB" sz="1000" dirty="0"/>
                    </a:p>
                  </a:txBody>
                  <a:tcPr/>
                </a:tc>
                <a:tc>
                  <a:txBody>
                    <a:bodyPr/>
                    <a:lstStyle/>
                    <a:p>
                      <a:pPr algn="ctr"/>
                      <a:r>
                        <a:rPr lang="de-DE" sz="1000" dirty="0"/>
                        <a:t>4</a:t>
                      </a:r>
                      <a:endParaRPr lang="en-GB" sz="1000" dirty="0"/>
                    </a:p>
                  </a:txBody>
                  <a:tcPr/>
                </a:tc>
                <a:tc>
                  <a:txBody>
                    <a:bodyPr/>
                    <a:lstStyle/>
                    <a:p>
                      <a:pPr algn="ctr"/>
                      <a:r>
                        <a:rPr lang="de-DE" sz="1000" dirty="0"/>
                        <a:t>5</a:t>
                      </a:r>
                      <a:endParaRPr lang="en-GB" sz="1000" dirty="0"/>
                    </a:p>
                  </a:txBody>
                  <a:tcPr/>
                </a:tc>
                <a:tc>
                  <a:txBody>
                    <a:bodyPr/>
                    <a:lstStyle/>
                    <a:p>
                      <a:pPr algn="ctr"/>
                      <a:r>
                        <a:rPr lang="de-DE" sz="1000" dirty="0"/>
                        <a:t>6</a:t>
                      </a:r>
                      <a:endParaRPr lang="en-GB" sz="1000" dirty="0"/>
                    </a:p>
                  </a:txBody>
                  <a:tcPr/>
                </a:tc>
                <a:tc>
                  <a:txBody>
                    <a:bodyPr/>
                    <a:lstStyle/>
                    <a:p>
                      <a:pPr algn="ctr"/>
                      <a:r>
                        <a:rPr lang="de-DE" sz="1000" dirty="0"/>
                        <a:t>7</a:t>
                      </a:r>
                      <a:endParaRPr lang="en-GB" sz="1000" dirty="0"/>
                    </a:p>
                  </a:txBody>
                  <a:tcPr/>
                </a:tc>
                <a:tc>
                  <a:txBody>
                    <a:bodyPr/>
                    <a:lstStyle/>
                    <a:p>
                      <a:pPr algn="ctr"/>
                      <a:r>
                        <a:rPr lang="de-DE" sz="1000" dirty="0"/>
                        <a:t>8</a:t>
                      </a:r>
                      <a:endParaRPr lang="en-GB" sz="1000" dirty="0"/>
                    </a:p>
                  </a:txBody>
                  <a:tcPr/>
                </a:tc>
                <a:tc>
                  <a:txBody>
                    <a:bodyPr/>
                    <a:lstStyle/>
                    <a:p>
                      <a:pPr algn="ctr"/>
                      <a:r>
                        <a:rPr lang="de-DE" sz="1000" dirty="0"/>
                        <a:t>9</a:t>
                      </a:r>
                      <a:endParaRPr lang="en-GB" sz="1000" dirty="0"/>
                    </a:p>
                  </a:txBody>
                  <a:tcPr/>
                </a:tc>
                <a:extLst>
                  <a:ext uri="{0D108BD9-81ED-4DB2-BD59-A6C34878D82A}">
                    <a16:rowId xmlns:a16="http://schemas.microsoft.com/office/drawing/2014/main" xmlns="" val="10001"/>
                  </a:ext>
                </a:extLst>
              </a:tr>
              <a:tr h="281486">
                <a:tc>
                  <a:txBody>
                    <a:bodyPr/>
                    <a:lstStyle/>
                    <a:p>
                      <a:r>
                        <a:rPr lang="de-DE" sz="900" dirty="0"/>
                        <a:t>Construction sizes</a:t>
                      </a:r>
                      <a:endParaRPr lang="en-GB" sz="900" dirty="0"/>
                    </a:p>
                  </a:txBody>
                  <a:tcPr anchor="ctr"/>
                </a:tc>
                <a:tc>
                  <a:txBody>
                    <a:bodyPr/>
                    <a:lstStyle/>
                    <a:p>
                      <a:r>
                        <a:rPr lang="de-DE" sz="900" dirty="0"/>
                        <a:t>TX: 8501 | 8511 | 8521 vs BEGA: 77 961 | 77 964</a:t>
                      </a:r>
                      <a:endParaRPr lang="en-GB" sz="9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2"/>
                  </a:ext>
                </a:extLst>
              </a:tr>
              <a:tr h="281486">
                <a:tc>
                  <a:txBody>
                    <a:bodyPr/>
                    <a:lstStyle/>
                    <a:p>
                      <a:r>
                        <a:rPr lang="de-DE" sz="900" dirty="0"/>
                        <a:t>Luminaire luminous flux range</a:t>
                      </a:r>
                      <a:endParaRPr lang="en-GB" sz="900" dirty="0"/>
                    </a:p>
                  </a:txBody>
                  <a:tcPr anchor="ctr"/>
                </a:tc>
                <a:tc>
                  <a:txBody>
                    <a:bodyPr/>
                    <a:lstStyle/>
                    <a:p>
                      <a:r>
                        <a:rPr lang="de-DE" sz="900" dirty="0"/>
                        <a:t>TX: 500lm – 2.900lm | Bega 960lm – 1.800lm </a:t>
                      </a:r>
                      <a:endParaRPr lang="en-GB" sz="9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3"/>
                  </a:ext>
                </a:extLst>
              </a:tr>
              <a:tr h="281486">
                <a:tc>
                  <a:txBody>
                    <a:bodyPr/>
                    <a:lstStyle/>
                    <a:p>
                      <a:r>
                        <a:rPr lang="de-DE" sz="900" dirty="0"/>
                        <a:t>Efficiency</a:t>
                      </a:r>
                      <a:endParaRPr lang="en-GB" sz="900" dirty="0"/>
                    </a:p>
                  </a:txBody>
                  <a:tcPr anchor="ctr"/>
                </a:tc>
                <a:tc>
                  <a:txBody>
                    <a:bodyPr/>
                    <a:lstStyle/>
                    <a:p>
                      <a:r>
                        <a:rPr lang="de-DE" sz="900" dirty="0"/>
                        <a:t>TX: up to 112 lm/W | Bega up to 83lm/W</a:t>
                      </a:r>
                      <a:endParaRPr lang="en-GB" sz="9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4"/>
                  </a:ext>
                </a:extLst>
              </a:tr>
              <a:tr h="281486">
                <a:tc>
                  <a:txBody>
                    <a:bodyPr/>
                    <a:lstStyle/>
                    <a:p>
                      <a:r>
                        <a:rPr lang="de-DE" sz="900" dirty="0"/>
                        <a:t>Protection rating</a:t>
                      </a:r>
                      <a:endParaRPr lang="en-GB" sz="900" dirty="0"/>
                    </a:p>
                  </a:txBody>
                  <a:tcPr anchor="ctr"/>
                </a:tc>
                <a:tc>
                  <a:txBody>
                    <a:bodyPr/>
                    <a:lstStyle/>
                    <a:p>
                      <a:r>
                        <a:rPr lang="de-DE" sz="900" dirty="0"/>
                        <a:t>both IP68</a:t>
                      </a:r>
                      <a:endParaRPr lang="en-GB" sz="9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5"/>
                  </a:ext>
                </a:extLst>
              </a:tr>
              <a:tr h="281486">
                <a:tc>
                  <a:txBody>
                    <a:bodyPr/>
                    <a:lstStyle/>
                    <a:p>
                      <a:r>
                        <a:rPr lang="de-DE" sz="900" dirty="0"/>
                        <a:t>Safety class</a:t>
                      </a:r>
                      <a:endParaRPr lang="en-GB" sz="900" dirty="0"/>
                    </a:p>
                  </a:txBody>
                  <a:tcPr anchor="ctr"/>
                </a:tc>
                <a:tc>
                  <a:txBody>
                    <a:bodyPr/>
                    <a:lstStyle/>
                    <a:p>
                      <a:r>
                        <a:rPr lang="de-DE" sz="900" dirty="0"/>
                        <a:t>both safety class I</a:t>
                      </a:r>
                      <a:endParaRPr lang="en-GB" sz="9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6"/>
                  </a:ext>
                </a:extLst>
              </a:tr>
              <a:tr h="281486">
                <a:tc>
                  <a:txBody>
                    <a:bodyPr/>
                    <a:lstStyle/>
                    <a:p>
                      <a:r>
                        <a:rPr lang="de-DE" sz="900" dirty="0"/>
                        <a:t>Impact resistance</a:t>
                      </a:r>
                      <a:endParaRPr lang="en-GB" sz="900" dirty="0"/>
                    </a:p>
                  </a:txBody>
                  <a:tcPr anchor="ctr"/>
                </a:tc>
                <a:tc>
                  <a:txBody>
                    <a:bodyPr/>
                    <a:lstStyle/>
                    <a:p>
                      <a:r>
                        <a:rPr lang="de-DE" sz="900" dirty="0"/>
                        <a:t>both IK10</a:t>
                      </a:r>
                      <a:endParaRPr lang="en-GB" sz="9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7"/>
                  </a:ext>
                </a:extLst>
              </a:tr>
              <a:tr h="281486">
                <a:tc>
                  <a:txBody>
                    <a:bodyPr/>
                    <a:lstStyle/>
                    <a:p>
                      <a:r>
                        <a:rPr lang="de-DE" sz="900" dirty="0"/>
                        <a:t>Tightness</a:t>
                      </a:r>
                      <a:endParaRPr lang="en-GB" sz="900" dirty="0"/>
                    </a:p>
                  </a:txBody>
                  <a:tcPr anchor="ctr"/>
                </a:tc>
                <a:tc>
                  <a:txBody>
                    <a:bodyPr/>
                    <a:lstStyle/>
                    <a:p>
                      <a:r>
                        <a:rPr lang="de-DE" sz="900" dirty="0"/>
                        <a:t>TX: sealed cable gland | BEGA: Aqua Stop System</a:t>
                      </a:r>
                      <a:endParaRPr lang="en-GB" sz="9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8"/>
                  </a:ext>
                </a:extLst>
              </a:tr>
              <a:tr h="281486">
                <a:tc>
                  <a:txBody>
                    <a:bodyPr/>
                    <a:lstStyle/>
                    <a:p>
                      <a:r>
                        <a:rPr lang="de-DE" sz="900" dirty="0"/>
                        <a:t>Offer price | reference Lutera 100</a:t>
                      </a:r>
                      <a:endParaRPr lang="en-GB" sz="900" dirty="0"/>
                    </a:p>
                  </a:txBody>
                  <a:tcPr anchor="ctr"/>
                </a:tc>
                <a:tc>
                  <a:txBody>
                    <a:bodyPr/>
                    <a:lstStyle/>
                    <a:p>
                      <a:r>
                        <a:rPr lang="de-DE" sz="900" dirty="0"/>
                        <a:t>TX P0:220 €</a:t>
                      </a:r>
                      <a:r>
                        <a:t> </a:t>
                      </a:r>
                      <a:r>
                        <a:rPr lang="de-DE" sz="900" baseline="0" dirty="0"/>
                        <a:t>vs BEGA:  470 €</a:t>
                      </a:r>
                      <a:endParaRPr lang="en-GB" sz="9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9"/>
                  </a:ext>
                </a:extLst>
              </a:tr>
            </a:tbl>
          </a:graphicData>
        </a:graphic>
      </p:graphicFrame>
      <p:sp>
        <p:nvSpPr>
          <p:cNvPr id="7" name="Textplatzhalter 3"/>
          <p:cNvSpPr>
            <a:spLocks noGrp="1"/>
          </p:cNvSpPr>
          <p:nvPr>
            <p:ph type="body" sz="quarter" idx="13"/>
          </p:nvPr>
        </p:nvSpPr>
        <p:spPr/>
        <p:txBody>
          <a:bodyPr/>
          <a:lstStyle/>
          <a:p>
            <a:r>
              <a:rPr lang="en-GB" sz="600" dirty="0"/>
              <a:t>PRODUCT LAUNCHING Q1|2017</a:t>
            </a:r>
          </a:p>
        </p:txBody>
      </p:sp>
      <p:cxnSp>
        <p:nvCxnSpPr>
          <p:cNvPr id="4" name="Gerader Verbinder 3"/>
          <p:cNvCxnSpPr/>
          <p:nvPr/>
        </p:nvCxnSpPr>
        <p:spPr>
          <a:xfrm>
            <a:off x="7596336" y="1851670"/>
            <a:ext cx="0"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7596336" y="2139702"/>
            <a:ext cx="432048"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H="1">
            <a:off x="6804248" y="2427734"/>
            <a:ext cx="1224136" cy="363314"/>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flipH="1">
            <a:off x="6804248" y="2787774"/>
            <a:ext cx="2786" cy="504056"/>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6804248" y="3295451"/>
            <a:ext cx="1224136"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8028384" y="3583483"/>
            <a:ext cx="432048" cy="284411"/>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533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COMPETITION SITUATION</a:t>
            </a:r>
            <a:r>
              <a:t/>
            </a:r>
            <a:br/>
            <a:r>
              <a:rPr lang="en-GB" sz="1400" dirty="0">
                <a:solidFill>
                  <a:schemeClr val="bg1">
                    <a:lumMod val="50000"/>
                  </a:schemeClr>
                </a:solidFill>
              </a:rPr>
              <a:t>REFERENCE TYPE: LUTERA 100</a:t>
            </a:r>
          </a:p>
        </p:txBody>
      </p:sp>
      <p:sp>
        <p:nvSpPr>
          <p:cNvPr id="4" name="Textplatzhalter 3"/>
          <p:cNvSpPr>
            <a:spLocks noGrp="1"/>
          </p:cNvSpPr>
          <p:nvPr>
            <p:ph type="body" sz="quarter" idx="13"/>
          </p:nvPr>
        </p:nvSpPr>
        <p:spPr/>
        <p:txBody>
          <a:bodyPr/>
          <a:lstStyle/>
          <a:p>
            <a:r>
              <a:rPr lang="en-GB" sz="600" dirty="0"/>
              <a:t>PRODUCT LAUNCHING Q1|2017</a:t>
            </a:r>
          </a:p>
          <a:p>
            <a:endParaRPr lang="en-GB" sz="600" dirty="0"/>
          </a:p>
        </p:txBody>
      </p:sp>
      <p:graphicFrame>
        <p:nvGraphicFramePr>
          <p:cNvPr id="2" name="Tabelle 1"/>
          <p:cNvGraphicFramePr>
            <a:graphicFrameLocks noGrp="1"/>
          </p:cNvGraphicFramePr>
          <p:nvPr>
            <p:extLst/>
          </p:nvPr>
        </p:nvGraphicFramePr>
        <p:xfrm>
          <a:off x="611562" y="987574"/>
          <a:ext cx="7920878" cy="3642360"/>
        </p:xfrm>
        <a:graphic>
          <a:graphicData uri="http://schemas.openxmlformats.org/drawingml/2006/table">
            <a:tbl>
              <a:tblPr firstRow="1" bandRow="1">
                <a:tableStyleId>{5C22544A-7EE6-4342-B048-85BDC9FD1C3A}</a:tableStyleId>
              </a:tblPr>
              <a:tblGrid>
                <a:gridCol w="466331">
                  <a:extLst>
                    <a:ext uri="{9D8B030D-6E8A-4147-A177-3AD203B41FA5}">
                      <a16:colId xmlns:a16="http://schemas.microsoft.com/office/drawing/2014/main" xmlns="" val="20000"/>
                    </a:ext>
                  </a:extLst>
                </a:gridCol>
                <a:gridCol w="997217">
                  <a:extLst>
                    <a:ext uri="{9D8B030D-6E8A-4147-A177-3AD203B41FA5}">
                      <a16:colId xmlns:a16="http://schemas.microsoft.com/office/drawing/2014/main" xmlns="" val="20001"/>
                    </a:ext>
                  </a:extLst>
                </a:gridCol>
                <a:gridCol w="878128">
                  <a:extLst>
                    <a:ext uri="{9D8B030D-6E8A-4147-A177-3AD203B41FA5}">
                      <a16:colId xmlns:a16="http://schemas.microsoft.com/office/drawing/2014/main" xmlns="" val="20002"/>
                    </a:ext>
                  </a:extLst>
                </a:gridCol>
                <a:gridCol w="223207">
                  <a:extLst>
                    <a:ext uri="{9D8B030D-6E8A-4147-A177-3AD203B41FA5}">
                      <a16:colId xmlns:a16="http://schemas.microsoft.com/office/drawing/2014/main" xmlns="" val="20003"/>
                    </a:ext>
                  </a:extLst>
                </a:gridCol>
                <a:gridCol w="853072">
                  <a:extLst>
                    <a:ext uri="{9D8B030D-6E8A-4147-A177-3AD203B41FA5}">
                      <a16:colId xmlns:a16="http://schemas.microsoft.com/office/drawing/2014/main" xmlns="" val="20004"/>
                    </a:ext>
                  </a:extLst>
                </a:gridCol>
                <a:gridCol w="223207">
                  <a:extLst>
                    <a:ext uri="{9D8B030D-6E8A-4147-A177-3AD203B41FA5}">
                      <a16:colId xmlns:a16="http://schemas.microsoft.com/office/drawing/2014/main" xmlns="" val="20005"/>
                    </a:ext>
                  </a:extLst>
                </a:gridCol>
                <a:gridCol w="836150">
                  <a:extLst>
                    <a:ext uri="{9D8B030D-6E8A-4147-A177-3AD203B41FA5}">
                      <a16:colId xmlns:a16="http://schemas.microsoft.com/office/drawing/2014/main" xmlns="" val="20006"/>
                    </a:ext>
                  </a:extLst>
                </a:gridCol>
                <a:gridCol w="223207">
                  <a:extLst>
                    <a:ext uri="{9D8B030D-6E8A-4147-A177-3AD203B41FA5}">
                      <a16:colId xmlns:a16="http://schemas.microsoft.com/office/drawing/2014/main" xmlns="" val="20007"/>
                    </a:ext>
                  </a:extLst>
                </a:gridCol>
                <a:gridCol w="878128">
                  <a:extLst>
                    <a:ext uri="{9D8B030D-6E8A-4147-A177-3AD203B41FA5}">
                      <a16:colId xmlns:a16="http://schemas.microsoft.com/office/drawing/2014/main" xmlns="" val="20008"/>
                    </a:ext>
                  </a:extLst>
                </a:gridCol>
                <a:gridCol w="223207">
                  <a:extLst>
                    <a:ext uri="{9D8B030D-6E8A-4147-A177-3AD203B41FA5}">
                      <a16:colId xmlns:a16="http://schemas.microsoft.com/office/drawing/2014/main" xmlns="" val="20009"/>
                    </a:ext>
                  </a:extLst>
                </a:gridCol>
                <a:gridCol w="951306">
                  <a:extLst>
                    <a:ext uri="{9D8B030D-6E8A-4147-A177-3AD203B41FA5}">
                      <a16:colId xmlns:a16="http://schemas.microsoft.com/office/drawing/2014/main" xmlns="" val="20010"/>
                    </a:ext>
                  </a:extLst>
                </a:gridCol>
                <a:gridCol w="223207">
                  <a:extLst>
                    <a:ext uri="{9D8B030D-6E8A-4147-A177-3AD203B41FA5}">
                      <a16:colId xmlns:a16="http://schemas.microsoft.com/office/drawing/2014/main" xmlns="" val="20011"/>
                    </a:ext>
                  </a:extLst>
                </a:gridCol>
                <a:gridCol w="944511">
                  <a:extLst>
                    <a:ext uri="{9D8B030D-6E8A-4147-A177-3AD203B41FA5}">
                      <a16:colId xmlns:a16="http://schemas.microsoft.com/office/drawing/2014/main" xmlns="" val="20012"/>
                    </a:ext>
                  </a:extLst>
                </a:gridCol>
              </a:tblGrid>
              <a:tr h="370840">
                <a:tc>
                  <a:txBody>
                    <a:bodyPr/>
                    <a:lstStyle/>
                    <a:p>
                      <a:endParaRPr lang="de-DE" sz="900" dirty="0"/>
                    </a:p>
                  </a:txBody>
                  <a:tcPr>
                    <a:solidFill>
                      <a:schemeClr val="bg1"/>
                    </a:solidFill>
                  </a:tcPr>
                </a:tc>
                <a:tc>
                  <a:txBody>
                    <a:bodyPr/>
                    <a:lstStyle/>
                    <a:p>
                      <a:endParaRPr lang="de-DE" sz="900" dirty="0"/>
                    </a:p>
                  </a:txBody>
                  <a:tcPr>
                    <a:solidFill>
                      <a:schemeClr val="bg1"/>
                    </a:solidFill>
                  </a:tcPr>
                </a:tc>
                <a:tc gridSpan="11">
                  <a:txBody>
                    <a:bodyPr/>
                    <a:lstStyle/>
                    <a:p>
                      <a:pPr algn="ctr"/>
                      <a:r>
                        <a:rPr lang="de-DE" sz="900" dirty="0"/>
                        <a:t>EVALUATION FACTORS</a:t>
                      </a:r>
                      <a:endParaRPr lang="en-GB" sz="900" dirty="0"/>
                    </a:p>
                  </a:txBody>
                  <a:tcPr anchor="ctr">
                    <a:solidFill>
                      <a:srgbClr val="336699"/>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xmlns="" val="10000"/>
                  </a:ext>
                </a:extLst>
              </a:tr>
              <a:tr h="370840">
                <a:tc>
                  <a:txBody>
                    <a:bodyPr/>
                    <a:lstStyle/>
                    <a:p>
                      <a:endParaRPr lang="de-DE" sz="900" dirty="0"/>
                    </a:p>
                  </a:txBody>
                  <a:tcPr>
                    <a:solidFill>
                      <a:schemeClr val="bg1"/>
                    </a:solidFill>
                  </a:tcPr>
                </a:tc>
                <a:tc>
                  <a:txBody>
                    <a:bodyPr/>
                    <a:lstStyle/>
                    <a:p>
                      <a:endParaRPr lang="de-DE" sz="900" dirty="0"/>
                    </a:p>
                  </a:txBody>
                  <a:tcPr>
                    <a:solidFill>
                      <a:schemeClr val="bg1"/>
                    </a:solidFill>
                  </a:tcPr>
                </a:tc>
                <a:tc>
                  <a:txBody>
                    <a:bodyPr/>
                    <a:lstStyle/>
                    <a:p>
                      <a:r>
                        <a:rPr lang="en-GB" sz="900" kern="1200" dirty="0">
                          <a:solidFill>
                            <a:schemeClr val="dk1"/>
                          </a:solidFill>
                          <a:latin typeface="+mn-lt"/>
                        </a:rPr>
                        <a:t>Dimensions</a:t>
                      </a:r>
                      <a:endParaRPr lang="en-GB"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r>
                        <a:rPr lang="de-DE" sz="900" dirty="0"/>
                        <a:t>Luminaire luminous flux</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pPr marL="0" algn="l" defTabSz="914400" rtl="0" eaLnBrk="1" latinLnBrk="0" hangingPunct="1"/>
                      <a:r>
                        <a:rPr lang="en-GB" sz="900" kern="1200" dirty="0">
                          <a:solidFill>
                            <a:schemeClr val="dk1"/>
                          </a:solidFill>
                          <a:latin typeface="+mn-lt"/>
                        </a:rPr>
                        <a:t>Efficiency</a:t>
                      </a:r>
                      <a:endParaRPr lang="en-GB"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pPr algn="l"/>
                      <a:r>
                        <a:rPr lang="de-DE" sz="900" dirty="0"/>
                        <a:t>Protection rating</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r>
                        <a:rPr lang="de-DE" sz="900" dirty="0"/>
                        <a:t>Roll-over capacity</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r>
                        <a:rPr lang="de-DE" sz="900" dirty="0"/>
                        <a:t>Tiltable LED PCB</a:t>
                      </a:r>
                      <a:endParaRPr lang="en-GB" sz="900" dirty="0"/>
                    </a:p>
                  </a:txBody>
                  <a:tcPr anchor="ctr">
                    <a:solidFill>
                      <a:schemeClr val="accent6">
                        <a:lumMod val="20000"/>
                        <a:lumOff val="80000"/>
                      </a:schemeClr>
                    </a:solidFill>
                  </a:tcPr>
                </a:tc>
                <a:extLst>
                  <a:ext uri="{0D108BD9-81ED-4DB2-BD59-A6C34878D82A}">
                    <a16:rowId xmlns:a16="http://schemas.microsoft.com/office/drawing/2014/main" xmlns="" val="10001"/>
                  </a:ext>
                </a:extLst>
              </a:tr>
              <a:tr h="370840">
                <a:tc rowSpan="9">
                  <a:txBody>
                    <a:bodyPr/>
                    <a:lstStyle/>
                    <a:p>
                      <a:pPr algn="ctr"/>
                      <a:r>
                        <a:rPr lang="de-DE" sz="900" b="1" dirty="0">
                          <a:solidFill>
                            <a:schemeClr val="bg1"/>
                          </a:solidFill>
                        </a:rPr>
                        <a:t>COMPETITORS</a:t>
                      </a:r>
                      <a:endParaRPr lang="en-GB" sz="900" b="1" dirty="0">
                        <a:solidFill>
                          <a:schemeClr val="bg1"/>
                        </a:solidFill>
                      </a:endParaRPr>
                    </a:p>
                  </a:txBody>
                  <a:tcPr vert="vert270" anchor="ctr">
                    <a:solidFill>
                      <a:srgbClr val="3366CC"/>
                    </a:solidFill>
                  </a:tcPr>
                </a:tc>
                <a:tc>
                  <a:txBody>
                    <a:bodyPr/>
                    <a:lstStyle/>
                    <a:p>
                      <a:pPr algn="l"/>
                      <a:r>
                        <a:rPr lang="de-DE" sz="900" dirty="0"/>
                        <a:t>TRILUX</a:t>
                      </a:r>
                      <a:endParaRPr lang="en-GB" sz="900" dirty="0"/>
                    </a:p>
                  </a:txBody>
                  <a:tcPr anchor="ctr">
                    <a:solidFill>
                      <a:srgbClr val="3366CC"/>
                    </a:solidFill>
                  </a:tcPr>
                </a:tc>
                <a:tc>
                  <a:txBody>
                    <a:bodyPr/>
                    <a:lstStyle/>
                    <a:p>
                      <a:pPr algn="l"/>
                      <a:r>
                        <a:rPr lang="de-DE" sz="900" dirty="0"/>
                        <a:t>152mm</a:t>
                      </a:r>
                    </a:p>
                    <a:p>
                      <a:pPr algn="l"/>
                      <a:r>
                        <a:rPr lang="de-DE" sz="900" dirty="0"/>
                        <a:t>80mm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1,000lm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112lm/W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IP68</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3,000kg | IK10</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yes</a:t>
                      </a:r>
                      <a:endParaRPr lang="en-GB" sz="900" dirty="0"/>
                    </a:p>
                  </a:txBody>
                  <a:tcPr anchor="ctr">
                    <a:solidFill>
                      <a:schemeClr val="accent6">
                        <a:lumMod val="20000"/>
                        <a:lumOff val="80000"/>
                      </a:schemeClr>
                    </a:solidFill>
                  </a:tcPr>
                </a:tc>
                <a:extLst>
                  <a:ext uri="{0D108BD9-81ED-4DB2-BD59-A6C34878D82A}">
                    <a16:rowId xmlns:a16="http://schemas.microsoft.com/office/drawing/2014/main" xmlns="" val="10002"/>
                  </a:ext>
                </a:extLst>
              </a:tr>
              <a:tr h="0">
                <a:tc vMerge="1">
                  <a:txBody>
                    <a:bodyPr/>
                    <a:lstStyle/>
                    <a:p>
                      <a:endParaRPr lang="de-DE" sz="1000"/>
                    </a:p>
                  </a:txBody>
                  <a:tcPr/>
                </a:tc>
                <a:tc gridSpan="12">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3"/>
                  </a:ext>
                </a:extLst>
              </a:tr>
              <a:tr h="370840">
                <a:tc vMerge="1">
                  <a:txBody>
                    <a:bodyPr/>
                    <a:lstStyle/>
                    <a:p>
                      <a:endParaRPr lang="de-DE" sz="1000"/>
                    </a:p>
                  </a:txBody>
                  <a:tcPr/>
                </a:tc>
                <a:tc>
                  <a:txBody>
                    <a:bodyPr/>
                    <a:lstStyle/>
                    <a:p>
                      <a:pPr algn="l"/>
                      <a:r>
                        <a:rPr lang="de-DE" sz="900" dirty="0"/>
                        <a:t>Bega 77 961</a:t>
                      </a:r>
                      <a:endParaRPr lang="en-GB" sz="900" dirty="0"/>
                    </a:p>
                  </a:txBody>
                  <a:tcPr anchor="ctr">
                    <a:solidFill>
                      <a:srgbClr val="0099FF"/>
                    </a:solidFill>
                  </a:tcPr>
                </a:tc>
                <a:tc>
                  <a:txBody>
                    <a:bodyPr/>
                    <a:lstStyle/>
                    <a:p>
                      <a:pPr algn="l"/>
                      <a:r>
                        <a:rPr lang="de-DE" sz="900" dirty="0"/>
                        <a:t>205mm</a:t>
                      </a:r>
                    </a:p>
                    <a:p>
                      <a:pPr algn="l"/>
                      <a:r>
                        <a:rPr lang="de-DE" sz="900" dirty="0"/>
                        <a:t>130mm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1,000lm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83lm/W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IP68</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3,000kg | IK10</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yes</a:t>
                      </a:r>
                      <a:endParaRPr lang="en-GB" sz="900" dirty="0"/>
                    </a:p>
                  </a:txBody>
                  <a:tcPr anchor="ctr">
                    <a:solidFill>
                      <a:schemeClr val="accent6">
                        <a:lumMod val="20000"/>
                        <a:lumOff val="80000"/>
                      </a:schemeClr>
                    </a:solidFill>
                  </a:tcPr>
                </a:tc>
                <a:extLst>
                  <a:ext uri="{0D108BD9-81ED-4DB2-BD59-A6C34878D82A}">
                    <a16:rowId xmlns:a16="http://schemas.microsoft.com/office/drawing/2014/main" xmlns="" val="10004"/>
                  </a:ext>
                </a:extLst>
              </a:tr>
              <a:tr h="138400">
                <a:tc vMerge="1">
                  <a:txBody>
                    <a:bodyPr/>
                    <a:lstStyle/>
                    <a:p>
                      <a:endParaRPr lang="de-DE" sz="1000"/>
                    </a:p>
                  </a:txBody>
                  <a:tcPr/>
                </a:tc>
                <a:tc gridSpan="12">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5"/>
                  </a:ext>
                </a:extLst>
              </a:tr>
              <a:tr h="370840">
                <a:tc vMerge="1">
                  <a:txBody>
                    <a:bodyPr/>
                    <a:lstStyle/>
                    <a:p>
                      <a:endParaRPr lang="de-DE" sz="1000"/>
                    </a:p>
                  </a:txBody>
                  <a:tcPr/>
                </a:tc>
                <a:tc>
                  <a:txBody>
                    <a:bodyPr/>
                    <a:lstStyle/>
                    <a:p>
                      <a:pPr algn="l"/>
                      <a:r>
                        <a:rPr lang="de-DE" sz="900" dirty="0"/>
                        <a:t>Philips</a:t>
                      </a:r>
                      <a:endParaRPr lang="en-GB" sz="900" dirty="0"/>
                    </a:p>
                  </a:txBody>
                  <a:tcPr anchor="ctr">
                    <a:solidFill>
                      <a:srgbClr val="99CCFF"/>
                    </a:solidFill>
                  </a:tcPr>
                </a:tc>
                <a:tc>
                  <a:txBody>
                    <a:bodyPr/>
                    <a:lstStyle/>
                    <a:p>
                      <a:pPr algn="l"/>
                      <a:r>
                        <a:rPr lang="de-DE" sz="900" dirty="0"/>
                        <a:t>150mm</a:t>
                      </a:r>
                    </a:p>
                    <a:p>
                      <a:pPr algn="l"/>
                      <a:r>
                        <a:rPr lang="de-DE" sz="900" dirty="0"/>
                        <a:t>78mm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720lm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48lm/W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IP68 </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500kg | IK10</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no</a:t>
                      </a:r>
                      <a:endParaRPr lang="en-GB" sz="900" dirty="0"/>
                    </a:p>
                  </a:txBody>
                  <a:tcPr anchor="ctr">
                    <a:solidFill>
                      <a:schemeClr val="accent6">
                        <a:lumMod val="20000"/>
                        <a:lumOff val="80000"/>
                      </a:schemeClr>
                    </a:solidFill>
                  </a:tcPr>
                </a:tc>
                <a:extLst>
                  <a:ext uri="{0D108BD9-81ED-4DB2-BD59-A6C34878D82A}">
                    <a16:rowId xmlns:a16="http://schemas.microsoft.com/office/drawing/2014/main" xmlns="" val="10006"/>
                  </a:ext>
                </a:extLst>
              </a:tr>
              <a:tr h="171792">
                <a:tc vMerge="1">
                  <a:txBody>
                    <a:bodyPr/>
                    <a:lstStyle/>
                    <a:p>
                      <a:endParaRPr lang="de-DE" sz="1000" dirty="0"/>
                    </a:p>
                  </a:txBody>
                  <a:tcPr/>
                </a:tc>
                <a:tc gridSpan="12">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7"/>
                  </a:ext>
                </a:extLst>
              </a:tr>
              <a:tr h="370840">
                <a:tc vMerge="1">
                  <a:txBody>
                    <a:bodyPr/>
                    <a:lstStyle/>
                    <a:p>
                      <a:endParaRPr lang="de-DE" sz="1000"/>
                    </a:p>
                  </a:txBody>
                  <a:tcPr/>
                </a:tc>
                <a:tc>
                  <a:txBody>
                    <a:bodyPr/>
                    <a:lstStyle/>
                    <a:p>
                      <a:pPr algn="l"/>
                      <a:r>
                        <a:rPr lang="de-DE" sz="900" dirty="0"/>
                        <a:t>RZB</a:t>
                      </a:r>
                      <a:endParaRPr lang="en-GB" sz="900" dirty="0"/>
                    </a:p>
                  </a:txBody>
                  <a:tcPr anchor="ctr">
                    <a:solidFill>
                      <a:srgbClr val="CCECFF"/>
                    </a:solidFill>
                  </a:tcPr>
                </a:tc>
                <a:tc>
                  <a:txBody>
                    <a:bodyPr/>
                    <a:lstStyle/>
                    <a:p>
                      <a:pPr algn="l"/>
                      <a:r>
                        <a:rPr lang="de-DE" sz="900" dirty="0"/>
                        <a:t>190mm</a:t>
                      </a:r>
                    </a:p>
                    <a:p>
                      <a:pPr algn="l"/>
                      <a:r>
                        <a:rPr lang="de-DE" sz="900" dirty="0"/>
                        <a:t>250mm</a:t>
                      </a:r>
                      <a:endParaRPr lang="en-GB" sz="900" dirty="0"/>
                    </a:p>
                  </a:txBody>
                  <a:tcPr anchor="ctr">
                    <a:solidFill>
                      <a:schemeClr val="accent6">
                        <a:lumMod val="20000"/>
                        <a:lumOff val="80000"/>
                      </a:schemeClr>
                    </a:solidFill>
                  </a:tcPr>
                </a:tc>
                <a:tc>
                  <a:txBody>
                    <a:bodyPr/>
                    <a:lstStyle/>
                    <a:p>
                      <a:pPr algn="l"/>
                      <a:endParaRPr lang="de-DE" sz="900"/>
                    </a:p>
                  </a:txBody>
                  <a:tcPr anchor="ctr">
                    <a:solidFill>
                      <a:srgbClr val="CCECFF"/>
                    </a:solidFill>
                  </a:tcPr>
                </a:tc>
                <a:tc>
                  <a:txBody>
                    <a:bodyPr/>
                    <a:lstStyle/>
                    <a:p>
                      <a:pPr algn="l"/>
                      <a:r>
                        <a:rPr lang="de-DE" sz="900" dirty="0"/>
                        <a:t>650lm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54lm/W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IP68 </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 IK08</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yes</a:t>
                      </a:r>
                      <a:endParaRPr lang="en-GB" sz="900" dirty="0"/>
                    </a:p>
                  </a:txBody>
                  <a:tcPr anchor="ctr">
                    <a:solidFill>
                      <a:schemeClr val="accent6">
                        <a:lumMod val="20000"/>
                        <a:lumOff val="80000"/>
                      </a:schemeClr>
                    </a:solidFill>
                  </a:tcPr>
                </a:tc>
                <a:extLst>
                  <a:ext uri="{0D108BD9-81ED-4DB2-BD59-A6C34878D82A}">
                    <a16:rowId xmlns:a16="http://schemas.microsoft.com/office/drawing/2014/main" xmlns="" val="10008"/>
                  </a:ext>
                </a:extLst>
              </a:tr>
              <a:tr h="133176">
                <a:tc vMerge="1">
                  <a:txBody>
                    <a:bodyPr/>
                    <a:lstStyle/>
                    <a:p>
                      <a:endParaRPr lang="de-DE" sz="1000"/>
                    </a:p>
                  </a:txBody>
                  <a:tcPr/>
                </a:tc>
                <a:tc gridSpan="12">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9"/>
                  </a:ext>
                </a:extLst>
              </a:tr>
              <a:tr h="370840">
                <a:tc vMerge="1">
                  <a:txBody>
                    <a:bodyPr/>
                    <a:lstStyle/>
                    <a:p>
                      <a:endParaRPr lang="de-DE" sz="1000" dirty="0"/>
                    </a:p>
                  </a:txBody>
                  <a:tcPr/>
                </a:tc>
                <a:tc>
                  <a:txBody>
                    <a:bodyPr/>
                    <a:lstStyle/>
                    <a:p>
                      <a:pPr algn="l"/>
                      <a:r>
                        <a:rPr lang="de-DE" sz="900" dirty="0"/>
                        <a:t>iGuzzini</a:t>
                      </a:r>
                      <a:r>
                        <a:t> </a:t>
                      </a:r>
                    </a:p>
                    <a:p>
                      <a:pPr algn="l"/>
                      <a:r>
                        <a:rPr lang="de-DE" sz="900" dirty="0"/>
                        <a:t>Light-UP</a:t>
                      </a:r>
                      <a:endParaRPr lang="en-GB" sz="900" dirty="0"/>
                    </a:p>
                  </a:txBody>
                  <a:tcPr anchor="ctr">
                    <a:solidFill>
                      <a:srgbClr val="CCFFFF"/>
                    </a:solidFill>
                  </a:tcPr>
                </a:tc>
                <a:tc>
                  <a:txBody>
                    <a:bodyPr/>
                    <a:lstStyle/>
                    <a:p>
                      <a:pPr algn="l"/>
                      <a:r>
                        <a:rPr lang="de-DE" sz="900" dirty="0"/>
                        <a:t>312mm</a:t>
                      </a:r>
                    </a:p>
                    <a:p>
                      <a:pPr algn="l"/>
                      <a:r>
                        <a:rPr lang="de-DE" sz="900" dirty="0"/>
                        <a:t>124mm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770lm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54lm/W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IP68</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3,500kg | IK10</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yes</a:t>
                      </a:r>
                      <a:endParaRPr lang="en-GB" sz="900" dirty="0"/>
                    </a:p>
                  </a:txBody>
                  <a:tcPr anchor="ctr">
                    <a:solidFill>
                      <a:schemeClr val="accent6">
                        <a:lumMod val="20000"/>
                        <a:lumOff val="80000"/>
                      </a:schemeClr>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376117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ALTIGO G2</a:t>
            </a:r>
            <a:r>
              <a:t/>
            </a:r>
            <a:br/>
            <a:r>
              <a:rPr lang="en-GB" sz="1400" dirty="0"/>
              <a:t>THE COMPLETE RANGE FOR PERFECT PRESENTATIONS</a:t>
            </a:r>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53436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500lm – 4,000lm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11W – 36W/ up to 111lm/W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DALI (on request) RGB</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Load bearing capacity</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500kg</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safety class II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Rotationally symmetric</a:t>
                      </a:r>
                    </a:p>
                    <a:p>
                      <a:pPr algn="l">
                        <a:spcAft>
                          <a:spcPts val="0"/>
                        </a:spcAft>
                      </a:pPr>
                      <a:r>
                        <a:rPr lang="en-GB" sz="900" i="0" dirty="0">
                          <a:effectLst/>
                          <a:latin typeface="Arial" panose="020B0604020202020204" pitchFamily="34" charset="0"/>
                        </a:rPr>
                        <a:t>Asymmetric </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LOAD BEARING CAPACITY: 500kg</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LIGHT COMFORT</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2 CONSTRUCTION SIZES</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DELIVERY CAPABILITY 04/2017</a:t>
            </a:r>
            <a:endParaRPr lang="en-GB" sz="1000" b="1" dirty="0">
              <a:solidFill>
                <a:prstClr val="black"/>
              </a:solidFill>
              <a:latin typeface="Arial" pitchFamily="34" charset="0"/>
              <a:cs typeface="Arial" pitchFamily="34" charset="0"/>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284" y="3094335"/>
            <a:ext cx="1835696" cy="898726"/>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123291"/>
            <a:ext cx="1962132" cy="960627"/>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999140"/>
            <a:ext cx="3024509" cy="1480749"/>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9788" y="3067868"/>
            <a:ext cx="1889758" cy="925194"/>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9792" y="3122839"/>
            <a:ext cx="1963055" cy="961079"/>
          </a:xfrm>
          <a:prstGeom prst="rect">
            <a:avLst/>
          </a:prstGeom>
        </p:spPr>
      </p:pic>
    </p:spTree>
    <p:extLst>
      <p:ext uri="{BB962C8B-B14F-4D97-AF65-F5344CB8AC3E}">
        <p14:creationId xmlns:p14="http://schemas.microsoft.com/office/powerpoint/2010/main" val="3806603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ALTIGO G2 GROUND-RECESSED LUMINAIRES</a:t>
            </a:r>
          </a:p>
        </p:txBody>
      </p:sp>
      <p:sp>
        <p:nvSpPr>
          <p:cNvPr id="4" name="Textplatzhalter 3"/>
          <p:cNvSpPr>
            <a:spLocks noGrp="1"/>
          </p:cNvSpPr>
          <p:nvPr>
            <p:ph type="body" sz="quarter" idx="13"/>
          </p:nvPr>
        </p:nvSpPr>
        <p:spPr/>
        <p:txBody>
          <a:bodyPr/>
          <a:lstStyle/>
          <a:p>
            <a:r>
              <a:rPr lang="en-GB" sz="600" dirty="0"/>
              <a:t>FAQ / GUIDE</a:t>
            </a:r>
          </a:p>
        </p:txBody>
      </p:sp>
      <p:sp>
        <p:nvSpPr>
          <p:cNvPr id="5" name="Textplatzhalter 1"/>
          <p:cNvSpPr>
            <a:spLocks noGrp="1"/>
          </p:cNvSpPr>
          <p:nvPr>
            <p:ph type="body" sz="quarter" idx="11"/>
          </p:nvPr>
        </p:nvSpPr>
        <p:spPr>
          <a:xfrm>
            <a:off x="539552" y="1059582"/>
            <a:ext cx="7992888" cy="3168352"/>
          </a:xfrm>
        </p:spPr>
        <p:txBody>
          <a:bodyPr/>
          <a:lstStyle/>
          <a:p>
            <a:pPr marL="0" indent="0">
              <a:buNone/>
            </a:pPr>
            <a:r>
              <a:rPr lang="en-GB" sz="1200" b="1" dirty="0"/>
              <a:t>Which load pressures can the luminaires take?</a:t>
            </a:r>
          </a:p>
          <a:p>
            <a:pPr marL="0" indent="0">
              <a:buNone/>
            </a:pPr>
            <a:r>
              <a:rPr lang="en-GB" sz="1200" dirty="0"/>
              <a:t>The luminaire resists a load of 500kg. This means the luminaire cannot be rolled over by cars and other similarly large vehicles.</a:t>
            </a:r>
          </a:p>
          <a:p>
            <a:pPr marL="0" indent="0">
              <a:buNone/>
            </a:pPr>
            <a:endParaRPr lang="en-GB" sz="1200" dirty="0"/>
          </a:p>
          <a:p>
            <a:pPr marL="0" indent="0">
              <a:buNone/>
            </a:pPr>
            <a:r>
              <a:rPr lang="en-GB" sz="1200" b="1" dirty="0"/>
              <a:t>What is the difference between a transparent cover and a frosted cover?</a:t>
            </a:r>
          </a:p>
          <a:p>
            <a:pPr marL="0" indent="0">
              <a:buNone/>
            </a:pPr>
            <a:r>
              <a:rPr lang="en-GB" sz="1200" dirty="0"/>
              <a:t>Light comfort is better with the frosted cover. Observers do not see the single LEDs and therefore the appearance of the luminaire is more attractive.</a:t>
            </a:r>
          </a:p>
          <a:p>
            <a:pPr marL="0" indent="0">
              <a:buNone/>
            </a:pPr>
            <a:endParaRPr lang="en-GB" sz="1200" dirty="0"/>
          </a:p>
          <a:p>
            <a:pPr marL="0" indent="0">
              <a:buNone/>
            </a:pPr>
            <a:r>
              <a:rPr lang="en-GB" sz="1200" b="1" dirty="0"/>
              <a:t>Which lengths does the ground-recessed version of the Altigo G2 have?</a:t>
            </a:r>
          </a:p>
          <a:p>
            <a:pPr marL="0" indent="0">
              <a:buNone/>
            </a:pPr>
            <a:r>
              <a:rPr lang="en-GB" sz="1200" dirty="0"/>
              <a:t>The ground-recessed version is available in lengths 600mm and 1,200mm.</a:t>
            </a:r>
          </a:p>
          <a:p>
            <a:pPr marL="0" indent="0">
              <a:buNone/>
            </a:pPr>
            <a:endParaRPr lang="en-GB" sz="1200" dirty="0"/>
          </a:p>
          <a:p>
            <a:pPr marL="0" indent="0">
              <a:buNone/>
            </a:pPr>
            <a:r>
              <a:rPr lang="en-GB" sz="1200" b="1" dirty="0"/>
              <a:t>What is the mandatory accessory with the luminaire?</a:t>
            </a:r>
          </a:p>
          <a:p>
            <a:pPr marL="0" indent="0">
              <a:buNone/>
            </a:pPr>
            <a:r>
              <a:rPr lang="en-GB" sz="1200" dirty="0"/>
              <a:t>The ground mounting enclosure must be ordered for the ground-recessed version.</a:t>
            </a:r>
          </a:p>
          <a:p>
            <a:pPr marL="0" indent="0">
              <a:buNone/>
            </a:pPr>
            <a:endParaRPr lang="en-GB" sz="1200" dirty="0"/>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2632859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t="10333" b="5008"/>
          <a:stretch/>
        </p:blipFill>
        <p:spPr>
          <a:xfrm>
            <a:off x="0" y="0"/>
            <a:ext cx="9144000" cy="5164038"/>
          </a:xfrm>
          <a:prstGeom prst="rect">
            <a:avLst/>
          </a:prstGeom>
        </p:spPr>
      </p:pic>
      <p:sp>
        <p:nvSpPr>
          <p:cNvPr id="7" name="Rechteck 6"/>
          <p:cNvSpPr/>
          <p:nvPr/>
        </p:nvSpPr>
        <p:spPr>
          <a:xfrm>
            <a:off x="0" y="195486"/>
            <a:ext cx="4283968" cy="432048"/>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59"/>
            <a:r>
              <a:rPr lang="en-GB" b="1" dirty="0">
                <a:solidFill>
                  <a:prstClr val="black"/>
                </a:solidFill>
              </a:rPr>
              <a:t>BOLLARD LUMINAIRES &amp; LIGHT COLUMNS</a:t>
            </a:r>
          </a:p>
        </p:txBody>
      </p:sp>
    </p:spTree>
    <p:extLst>
      <p:ext uri="{BB962C8B-B14F-4D97-AF65-F5344CB8AC3E}">
        <p14:creationId xmlns:p14="http://schemas.microsoft.com/office/powerpoint/2010/main" val="334823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8841 | 8841 LIGHT COLUMN</a:t>
            </a:r>
            <a:r>
              <a:t/>
            </a:r>
            <a:br/>
            <a:r>
              <a:rPr lang="en-GB" sz="1400" dirty="0"/>
              <a:t>SPECIFICALLY HIGH PERFORMANCE</a:t>
            </a:r>
            <a:r>
              <a:rPr lang="en-GB" sz="1400" dirty="0">
                <a:solidFill>
                  <a:schemeClr val="bg1">
                    <a:lumMod val="65000"/>
                  </a:schemeClr>
                </a:solidFill>
              </a:rPr>
              <a:t> </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139952" y="987575"/>
          <a:ext cx="5112568" cy="1491520"/>
        </p:xfrm>
        <a:graphic>
          <a:graphicData uri="http://schemas.openxmlformats.org/drawingml/2006/table">
            <a:tbl>
              <a:tblPr firstRow="1" firstCol="1" bandRow="1"/>
              <a:tblGrid>
                <a:gridCol w="2630710">
                  <a:extLst>
                    <a:ext uri="{9D8B030D-6E8A-4147-A177-3AD203B41FA5}">
                      <a16:colId xmlns:a16="http://schemas.microsoft.com/office/drawing/2014/main" xmlns="" val="20000"/>
                    </a:ext>
                  </a:extLst>
                </a:gridCol>
                <a:gridCol w="2481858">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8841: 700lm | 850lm 8841LS: to 3,500lm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8841: 10W  8841LS: to 41W | 85 – 100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L80 100,000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DALI (on request)</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safety class II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wide distribution</a:t>
                      </a:r>
                    </a:p>
                    <a:p>
                      <a:pPr algn="l">
                        <a:spcAft>
                          <a:spcPts val="0"/>
                        </a:spcAft>
                      </a:pPr>
                      <a:r>
                        <a:rPr lang="en-GB" sz="900" i="0" baseline="0" dirty="0">
                          <a:effectLst/>
                          <a:latin typeface="Arial" panose="020B0604020202020204" pitchFamily="34" charset="0"/>
                        </a:rPr>
                        <a:t>rotationally symmetric wide distribution</a:t>
                      </a:r>
                    </a:p>
                    <a:p>
                      <a:pPr algn="l">
                        <a:spcAft>
                          <a:spcPts val="0"/>
                        </a:spcAft>
                      </a:pPr>
                      <a:r>
                        <a:rPr lang="en-GB" sz="900" i="0" baseline="0" dirty="0">
                          <a:effectLst/>
                          <a:latin typeface="Arial" panose="020B0604020202020204" pitchFamily="34" charset="0"/>
                        </a:rPr>
                        <a:t>MLTIQ</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FAMILY PHILOSOPHY</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SUCCESS STORY</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EXTREME SPACING</a:t>
            </a: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MLT IQ</a:t>
            </a:r>
            <a:endParaRPr lang="en-GB" sz="1000" b="1" dirty="0">
              <a:solidFill>
                <a:prstClr val="black"/>
              </a:solidFill>
              <a:latin typeface="Arial" pitchFamily="34" charset="0"/>
              <a:cs typeface="Arial" pitchFamily="34" charset="0"/>
            </a:endParaRPr>
          </a:p>
        </p:txBody>
      </p:sp>
      <p:pic>
        <p:nvPicPr>
          <p:cNvPr id="2" name="Grafik 1"/>
          <p:cNvPicPr>
            <a:picLocks noChangeAspect="1"/>
          </p:cNvPicPr>
          <p:nvPr/>
        </p:nvPicPr>
        <p:blipFill>
          <a:blip r:embed="rId3" cstate="print"/>
          <a:stretch>
            <a:fillRect/>
          </a:stretch>
        </p:blipFill>
        <p:spPr>
          <a:xfrm>
            <a:off x="1587990" y="3096604"/>
            <a:ext cx="787342" cy="998580"/>
          </a:xfrm>
          <a:prstGeom prst="rect">
            <a:avLst/>
          </a:prstGeom>
        </p:spPr>
      </p:pic>
      <p:pic>
        <p:nvPicPr>
          <p:cNvPr id="3" name="Grafik 2"/>
          <p:cNvPicPr>
            <a:picLocks noChangeAspect="1"/>
          </p:cNvPicPr>
          <p:nvPr/>
        </p:nvPicPr>
        <p:blipFill>
          <a:blip r:embed="rId4" cstate="print"/>
          <a:stretch>
            <a:fillRect/>
          </a:stretch>
        </p:blipFill>
        <p:spPr>
          <a:xfrm>
            <a:off x="827584" y="3572575"/>
            <a:ext cx="419405" cy="713532"/>
          </a:xfrm>
          <a:prstGeom prst="rect">
            <a:avLst/>
          </a:prstGeom>
        </p:spPr>
      </p:pic>
      <p:pic>
        <p:nvPicPr>
          <p:cNvPr id="4" name="Grafik 3"/>
          <p:cNvPicPr>
            <a:picLocks noChangeAspect="1"/>
          </p:cNvPicPr>
          <p:nvPr/>
        </p:nvPicPr>
        <p:blipFill>
          <a:blip r:embed="rId5" cstate="print"/>
          <a:stretch>
            <a:fillRect/>
          </a:stretch>
        </p:blipFill>
        <p:spPr>
          <a:xfrm>
            <a:off x="1292831" y="2838209"/>
            <a:ext cx="590318" cy="1468733"/>
          </a:xfrm>
          <a:prstGeom prst="rect">
            <a:avLst/>
          </a:prstGeom>
        </p:spPr>
      </p:pic>
      <p:pic>
        <p:nvPicPr>
          <p:cNvPr id="13" name="Picture 2" descr="Mühlbauer A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118" r="7812" b="23623"/>
          <a:stretch/>
        </p:blipFill>
        <p:spPr bwMode="auto">
          <a:xfrm>
            <a:off x="607543" y="978298"/>
            <a:ext cx="3532410" cy="152144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6318" y="2975220"/>
            <a:ext cx="1941875" cy="1294583"/>
          </a:xfrm>
          <a:prstGeom prst="rect">
            <a:avLst/>
          </a:prstGeom>
        </p:spPr>
      </p:pic>
      <p:pic>
        <p:nvPicPr>
          <p:cNvPr id="9" name="Grafik 8"/>
          <p:cNvPicPr>
            <a:picLocks noChangeAspect="1"/>
          </p:cNvPicPr>
          <p:nvPr/>
        </p:nvPicPr>
        <p:blipFill rotWithShape="1">
          <a:blip r:embed="rId8" cstate="print">
            <a:extLst>
              <a:ext uri="{28A0092B-C50C-407E-A947-70E740481C1C}">
                <a14:useLocalDpi xmlns:a14="http://schemas.microsoft.com/office/drawing/2010/main" val="0"/>
              </a:ext>
            </a:extLst>
          </a:blip>
          <a:srcRect t="7416" b="48092"/>
          <a:stretch/>
        </p:blipFill>
        <p:spPr>
          <a:xfrm>
            <a:off x="6876256" y="2973659"/>
            <a:ext cx="1942105" cy="1296144"/>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9793" y="2976792"/>
            <a:ext cx="1939518" cy="1293012"/>
          </a:xfrm>
          <a:prstGeom prst="rect">
            <a:avLst/>
          </a:prstGeom>
        </p:spPr>
      </p:pic>
    </p:spTree>
    <p:extLst>
      <p:ext uri="{BB962C8B-B14F-4D97-AF65-F5344CB8AC3E}">
        <p14:creationId xmlns:p14="http://schemas.microsoft.com/office/powerpoint/2010/main" val="2417021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stretch>
            <a:fillRect/>
          </a:stretch>
        </p:blipFill>
        <p:spPr>
          <a:xfrm>
            <a:off x="1043608" y="0"/>
            <a:ext cx="6840760" cy="4755225"/>
          </a:xfrm>
          <a:prstGeom prst="rect">
            <a:avLst/>
          </a:prstGeom>
        </p:spPr>
      </p:pic>
    </p:spTree>
    <p:extLst>
      <p:ext uri="{BB962C8B-B14F-4D97-AF65-F5344CB8AC3E}">
        <p14:creationId xmlns:p14="http://schemas.microsoft.com/office/powerpoint/2010/main" val="3985238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8841 BOLLARD LUMINAIRES</a:t>
            </a:r>
          </a:p>
        </p:txBody>
      </p:sp>
      <p:sp>
        <p:nvSpPr>
          <p:cNvPr id="4" name="Textplatzhalter 3"/>
          <p:cNvSpPr>
            <a:spLocks noGrp="1"/>
          </p:cNvSpPr>
          <p:nvPr>
            <p:ph type="body" sz="quarter" idx="13"/>
          </p:nvPr>
        </p:nvSpPr>
        <p:spPr/>
        <p:txBody>
          <a:bodyPr/>
          <a:lstStyle/>
          <a:p>
            <a:r>
              <a:rPr lang="en-GB" sz="600" dirty="0"/>
              <a:t>FAQ / GUIDE</a:t>
            </a:r>
          </a:p>
        </p:txBody>
      </p:sp>
      <p:sp>
        <p:nvSpPr>
          <p:cNvPr id="5" name="Textplatzhalter 1"/>
          <p:cNvSpPr>
            <a:spLocks noGrp="1"/>
          </p:cNvSpPr>
          <p:nvPr>
            <p:ph type="body" sz="quarter" idx="11"/>
          </p:nvPr>
        </p:nvSpPr>
        <p:spPr>
          <a:xfrm>
            <a:off x="539552" y="1059582"/>
            <a:ext cx="7992888" cy="2859087"/>
          </a:xfrm>
        </p:spPr>
        <p:txBody>
          <a:bodyPr/>
          <a:lstStyle/>
          <a:p>
            <a:pPr marL="0" indent="0">
              <a:buNone/>
            </a:pPr>
            <a:r>
              <a:rPr lang="en-GB" sz="1200" b="1" dirty="0"/>
              <a:t>Which sizes are the bollard luminaires available in?</a:t>
            </a:r>
          </a:p>
          <a:p>
            <a:pPr marL="0" indent="0">
              <a:buNone/>
            </a:pPr>
            <a:r>
              <a:rPr lang="en-GB" sz="1200" dirty="0"/>
              <a:t>The bollard luminaire comes in two sizes. One has approx. 60cm and the other has approx. 1.0m. </a:t>
            </a:r>
          </a:p>
          <a:p>
            <a:pPr marL="0" indent="0">
              <a:buNone/>
            </a:pPr>
            <a:endParaRPr lang="en-GB" sz="1200" dirty="0"/>
          </a:p>
          <a:p>
            <a:pPr marL="0" indent="0">
              <a:buNone/>
            </a:pPr>
            <a:r>
              <a:rPr lang="en-GB" sz="1200" b="1" dirty="0"/>
              <a:t>Is 850lm the maximum luminous flux?</a:t>
            </a:r>
          </a:p>
          <a:p>
            <a:pPr marL="0" indent="0">
              <a:buNone/>
            </a:pPr>
            <a:r>
              <a:rPr lang="en-GB" sz="1200" dirty="0"/>
              <a:t>No, the bollard can also be produced with significantly higher luminous flux on request.</a:t>
            </a:r>
          </a:p>
          <a:p>
            <a:pPr marL="0" indent="0">
              <a:buNone/>
            </a:pPr>
            <a:endParaRPr lang="en-GB" sz="1200" dirty="0"/>
          </a:p>
          <a:p>
            <a:pPr marL="0" indent="0">
              <a:buNone/>
            </a:pPr>
            <a:r>
              <a:rPr lang="en-GB" sz="1200" b="1" dirty="0"/>
              <a:t>What is the major advantage of the MLTIQ technology with the bollard?</a:t>
            </a:r>
          </a:p>
          <a:p>
            <a:pPr marL="0" indent="0">
              <a:buNone/>
            </a:pPr>
            <a:r>
              <a:rPr lang="en-GB" sz="1200" dirty="0"/>
              <a:t>As standard, the AB2L lens is assembled to enable maximum possible spacing between the bollard luminaires. The AB14L lens is more suitable for depth illumination.</a:t>
            </a:r>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103628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COMPETITIVE SITUATION</a:t>
            </a:r>
            <a:r>
              <a:t/>
            </a:r>
            <a:br/>
            <a:r>
              <a:rPr lang="en-GB" sz="1400" dirty="0">
                <a:solidFill>
                  <a:schemeClr val="bg1">
                    <a:lumMod val="50000"/>
                  </a:schemeClr>
                </a:solidFill>
              </a:rPr>
              <a:t>BOLLARD LUMINAIRES | TRILUX 8841 VS BEGA 99 856 </a:t>
            </a:r>
          </a:p>
        </p:txBody>
      </p:sp>
      <p:graphicFrame>
        <p:nvGraphicFramePr>
          <p:cNvPr id="5" name="Tabelle 4"/>
          <p:cNvGraphicFramePr>
            <a:graphicFrameLocks noGrp="1"/>
          </p:cNvGraphicFramePr>
          <p:nvPr>
            <p:extLst/>
          </p:nvPr>
        </p:nvGraphicFramePr>
        <p:xfrm>
          <a:off x="611560" y="1203598"/>
          <a:ext cx="8064892" cy="1970402"/>
        </p:xfrm>
        <a:graphic>
          <a:graphicData uri="http://schemas.openxmlformats.org/drawingml/2006/table">
            <a:tbl>
              <a:tblPr firstRow="1">
                <a:tableStyleId>{5C22544A-7EE6-4342-B048-85BDC9FD1C3A}</a:tableStyleId>
              </a:tblPr>
              <a:tblGrid>
                <a:gridCol w="1467952">
                  <a:extLst>
                    <a:ext uri="{9D8B030D-6E8A-4147-A177-3AD203B41FA5}">
                      <a16:colId xmlns:a16="http://schemas.microsoft.com/office/drawing/2014/main" xmlns="" val="20000"/>
                    </a:ext>
                  </a:extLst>
                </a:gridCol>
                <a:gridCol w="2797779">
                  <a:extLst>
                    <a:ext uri="{9D8B030D-6E8A-4147-A177-3AD203B41FA5}">
                      <a16:colId xmlns:a16="http://schemas.microsoft.com/office/drawing/2014/main" xmlns="" val="20001"/>
                    </a:ext>
                  </a:extLst>
                </a:gridCol>
                <a:gridCol w="422129">
                  <a:extLst>
                    <a:ext uri="{9D8B030D-6E8A-4147-A177-3AD203B41FA5}">
                      <a16:colId xmlns:a16="http://schemas.microsoft.com/office/drawing/2014/main" xmlns="" val="20002"/>
                    </a:ext>
                  </a:extLst>
                </a:gridCol>
                <a:gridCol w="422129">
                  <a:extLst>
                    <a:ext uri="{9D8B030D-6E8A-4147-A177-3AD203B41FA5}">
                      <a16:colId xmlns:a16="http://schemas.microsoft.com/office/drawing/2014/main" xmlns="" val="20003"/>
                    </a:ext>
                  </a:extLst>
                </a:gridCol>
                <a:gridCol w="422129">
                  <a:extLst>
                    <a:ext uri="{9D8B030D-6E8A-4147-A177-3AD203B41FA5}">
                      <a16:colId xmlns:a16="http://schemas.microsoft.com/office/drawing/2014/main" xmlns="" val="20004"/>
                    </a:ext>
                  </a:extLst>
                </a:gridCol>
                <a:gridCol w="422129">
                  <a:extLst>
                    <a:ext uri="{9D8B030D-6E8A-4147-A177-3AD203B41FA5}">
                      <a16:colId xmlns:a16="http://schemas.microsoft.com/office/drawing/2014/main" xmlns="" val="20005"/>
                    </a:ext>
                  </a:extLst>
                </a:gridCol>
                <a:gridCol w="422129">
                  <a:extLst>
                    <a:ext uri="{9D8B030D-6E8A-4147-A177-3AD203B41FA5}">
                      <a16:colId xmlns:a16="http://schemas.microsoft.com/office/drawing/2014/main" xmlns="" val="20006"/>
                    </a:ext>
                  </a:extLst>
                </a:gridCol>
                <a:gridCol w="422129">
                  <a:extLst>
                    <a:ext uri="{9D8B030D-6E8A-4147-A177-3AD203B41FA5}">
                      <a16:colId xmlns:a16="http://schemas.microsoft.com/office/drawing/2014/main" xmlns="" val="20007"/>
                    </a:ext>
                  </a:extLst>
                </a:gridCol>
                <a:gridCol w="422129">
                  <a:extLst>
                    <a:ext uri="{9D8B030D-6E8A-4147-A177-3AD203B41FA5}">
                      <a16:colId xmlns:a16="http://schemas.microsoft.com/office/drawing/2014/main" xmlns="" val="20008"/>
                    </a:ext>
                  </a:extLst>
                </a:gridCol>
                <a:gridCol w="422129">
                  <a:extLst>
                    <a:ext uri="{9D8B030D-6E8A-4147-A177-3AD203B41FA5}">
                      <a16:colId xmlns:a16="http://schemas.microsoft.com/office/drawing/2014/main" xmlns="" val="20009"/>
                    </a:ext>
                  </a:extLst>
                </a:gridCol>
                <a:gridCol w="422129">
                  <a:extLst>
                    <a:ext uri="{9D8B030D-6E8A-4147-A177-3AD203B41FA5}">
                      <a16:colId xmlns:a16="http://schemas.microsoft.com/office/drawing/2014/main" xmlns="" val="20010"/>
                    </a:ext>
                  </a:extLst>
                </a:gridCol>
              </a:tblGrid>
              <a:tr h="281486">
                <a:tc rowSpan="2">
                  <a:txBody>
                    <a:bodyPr/>
                    <a:lstStyle/>
                    <a:p>
                      <a:r>
                        <a:rPr lang="de-DE" sz="900" dirty="0"/>
                        <a:t>Criteria</a:t>
                      </a:r>
                      <a:endParaRPr lang="en-GB" sz="900" dirty="0"/>
                    </a:p>
                  </a:txBody>
                  <a:tcPr>
                    <a:solidFill>
                      <a:srgbClr val="336699"/>
                    </a:solidFill>
                  </a:tcPr>
                </a:tc>
                <a:tc rowSpan="2">
                  <a:txBody>
                    <a:bodyPr/>
                    <a:lstStyle/>
                    <a:p>
                      <a:r>
                        <a:rPr lang="de-DE" sz="900" dirty="0"/>
                        <a:t>Comments on strengths and weaknesses</a:t>
                      </a:r>
                      <a:endParaRPr lang="en-GB" sz="900" dirty="0"/>
                    </a:p>
                  </a:txBody>
                  <a:tcPr>
                    <a:solidFill>
                      <a:srgbClr val="336699"/>
                    </a:solidFill>
                  </a:tcPr>
                </a:tc>
                <a:tc gridSpan="3">
                  <a:txBody>
                    <a:bodyPr/>
                    <a:lstStyle/>
                    <a:p>
                      <a:pPr algn="ctr"/>
                      <a:r>
                        <a:rPr lang="de-DE" sz="900" dirty="0"/>
                        <a:t>worse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same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better</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extLst>
                  <a:ext uri="{0D108BD9-81ED-4DB2-BD59-A6C34878D82A}">
                    <a16:rowId xmlns:a16="http://schemas.microsoft.com/office/drawing/2014/main" xmlns="" val="10000"/>
                  </a:ext>
                </a:extLst>
              </a:tr>
              <a:tr h="281486">
                <a:tc vMerge="1">
                  <a:txBody>
                    <a:bodyPr/>
                    <a:lstStyle/>
                    <a:p>
                      <a:endParaRPr lang="de-DE" sz="1000" dirty="0"/>
                    </a:p>
                  </a:txBody>
                  <a:tcPr/>
                </a:tc>
                <a:tc vMerge="1">
                  <a:txBody>
                    <a:bodyPr/>
                    <a:lstStyle/>
                    <a:p>
                      <a:endParaRPr lang="de-DE" sz="1000" dirty="0"/>
                    </a:p>
                  </a:txBody>
                  <a:tcPr/>
                </a:tc>
                <a:tc>
                  <a:txBody>
                    <a:bodyPr/>
                    <a:lstStyle/>
                    <a:p>
                      <a:pPr algn="ctr"/>
                      <a:r>
                        <a:rPr lang="de-DE" sz="900" dirty="0"/>
                        <a:t>1</a:t>
                      </a:r>
                      <a:endParaRPr lang="en-GB" sz="900" dirty="0"/>
                    </a:p>
                  </a:txBody>
                  <a:tcPr/>
                </a:tc>
                <a:tc>
                  <a:txBody>
                    <a:bodyPr/>
                    <a:lstStyle/>
                    <a:p>
                      <a:pPr algn="ctr"/>
                      <a:r>
                        <a:rPr lang="de-DE" sz="900" dirty="0"/>
                        <a:t>2</a:t>
                      </a:r>
                      <a:endParaRPr lang="en-GB" sz="900" dirty="0"/>
                    </a:p>
                  </a:txBody>
                  <a:tcPr/>
                </a:tc>
                <a:tc>
                  <a:txBody>
                    <a:bodyPr/>
                    <a:lstStyle/>
                    <a:p>
                      <a:pPr algn="ctr"/>
                      <a:r>
                        <a:rPr lang="de-DE" sz="900" dirty="0"/>
                        <a:t>3</a:t>
                      </a:r>
                      <a:endParaRPr lang="en-GB" sz="900" dirty="0"/>
                    </a:p>
                  </a:txBody>
                  <a:tcPr/>
                </a:tc>
                <a:tc>
                  <a:txBody>
                    <a:bodyPr/>
                    <a:lstStyle/>
                    <a:p>
                      <a:pPr algn="ctr"/>
                      <a:r>
                        <a:rPr lang="de-DE" sz="900" dirty="0"/>
                        <a:t>4</a:t>
                      </a:r>
                      <a:endParaRPr lang="en-GB" sz="900" dirty="0"/>
                    </a:p>
                  </a:txBody>
                  <a:tcPr/>
                </a:tc>
                <a:tc>
                  <a:txBody>
                    <a:bodyPr/>
                    <a:lstStyle/>
                    <a:p>
                      <a:pPr algn="ctr"/>
                      <a:r>
                        <a:rPr lang="de-DE" sz="900" dirty="0"/>
                        <a:t>5</a:t>
                      </a:r>
                      <a:endParaRPr lang="en-GB" sz="900" dirty="0"/>
                    </a:p>
                  </a:txBody>
                  <a:tcPr/>
                </a:tc>
                <a:tc>
                  <a:txBody>
                    <a:bodyPr/>
                    <a:lstStyle/>
                    <a:p>
                      <a:pPr algn="ctr"/>
                      <a:r>
                        <a:rPr lang="de-DE" sz="900" dirty="0"/>
                        <a:t>6</a:t>
                      </a:r>
                      <a:endParaRPr lang="en-GB" sz="900" dirty="0"/>
                    </a:p>
                  </a:txBody>
                  <a:tcPr/>
                </a:tc>
                <a:tc>
                  <a:txBody>
                    <a:bodyPr/>
                    <a:lstStyle/>
                    <a:p>
                      <a:pPr algn="ctr"/>
                      <a:r>
                        <a:rPr lang="de-DE" sz="900" dirty="0"/>
                        <a:t>7</a:t>
                      </a:r>
                      <a:endParaRPr lang="en-GB" sz="900" dirty="0"/>
                    </a:p>
                  </a:txBody>
                  <a:tcPr/>
                </a:tc>
                <a:tc>
                  <a:txBody>
                    <a:bodyPr/>
                    <a:lstStyle/>
                    <a:p>
                      <a:pPr algn="ctr"/>
                      <a:r>
                        <a:rPr lang="de-DE" sz="900" dirty="0"/>
                        <a:t>8</a:t>
                      </a:r>
                      <a:endParaRPr lang="en-GB" sz="900" dirty="0"/>
                    </a:p>
                  </a:txBody>
                  <a:tcPr/>
                </a:tc>
                <a:tc>
                  <a:txBody>
                    <a:bodyPr/>
                    <a:lstStyle/>
                    <a:p>
                      <a:pPr algn="ctr"/>
                      <a:r>
                        <a:rPr lang="de-DE" sz="900" dirty="0"/>
                        <a:t>9</a:t>
                      </a:r>
                      <a:endParaRPr lang="en-GB" sz="900" dirty="0"/>
                    </a:p>
                  </a:txBody>
                  <a:tcPr/>
                </a:tc>
                <a:extLst>
                  <a:ext uri="{0D108BD9-81ED-4DB2-BD59-A6C34878D82A}">
                    <a16:rowId xmlns:a16="http://schemas.microsoft.com/office/drawing/2014/main" xmlns="" val="10001"/>
                  </a:ext>
                </a:extLst>
              </a:tr>
              <a:tr h="281486">
                <a:tc>
                  <a:txBody>
                    <a:bodyPr/>
                    <a:lstStyle/>
                    <a:p>
                      <a:r>
                        <a:rPr lang="de-DE" sz="900" dirty="0"/>
                        <a:t>Luminaire luminous flux</a:t>
                      </a:r>
                      <a:endParaRPr lang="en-GB" sz="900" dirty="0"/>
                    </a:p>
                  </a:txBody>
                  <a:tcPr anchor="ctr"/>
                </a:tc>
                <a:tc>
                  <a:txBody>
                    <a:bodyPr/>
                    <a:lstStyle/>
                    <a:p>
                      <a:r>
                        <a:rPr lang="de-DE" sz="900" dirty="0"/>
                        <a:t>TX: 850lm | BEGA: 1,700lm</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2"/>
                  </a:ext>
                </a:extLst>
              </a:tr>
              <a:tr h="281486">
                <a:tc>
                  <a:txBody>
                    <a:bodyPr/>
                    <a:lstStyle/>
                    <a:p>
                      <a:r>
                        <a:rPr lang="de-DE" sz="900" dirty="0"/>
                        <a:t>Connected load</a:t>
                      </a:r>
                      <a:endParaRPr lang="en-GB" sz="900" dirty="0"/>
                    </a:p>
                  </a:txBody>
                  <a:tcPr anchor="ctr"/>
                </a:tc>
                <a:tc>
                  <a:txBody>
                    <a:bodyPr/>
                    <a:lstStyle/>
                    <a:p>
                      <a:r>
                        <a:rPr lang="de-DE" sz="900" dirty="0"/>
                        <a:t>TX: 10W | BEGA: 29W</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3"/>
                  </a:ext>
                </a:extLst>
              </a:tr>
              <a:tr h="281486">
                <a:tc>
                  <a:txBody>
                    <a:bodyPr/>
                    <a:lstStyle/>
                    <a:p>
                      <a:r>
                        <a:rPr lang="de-DE" sz="900" dirty="0"/>
                        <a:t>Efficiency</a:t>
                      </a:r>
                      <a:endParaRPr lang="en-GB" sz="900" dirty="0"/>
                    </a:p>
                  </a:txBody>
                  <a:tcPr anchor="ctr"/>
                </a:tc>
                <a:tc>
                  <a:txBody>
                    <a:bodyPr/>
                    <a:lstStyle/>
                    <a:p>
                      <a:r>
                        <a:rPr lang="de-DE" sz="900" dirty="0"/>
                        <a:t>TX: up to 85lm/W | BEGA: 61 lm/W</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4"/>
                  </a:ext>
                </a:extLst>
              </a:tr>
              <a:tr h="281486">
                <a:tc>
                  <a:txBody>
                    <a:bodyPr/>
                    <a:lstStyle/>
                    <a:p>
                      <a:r>
                        <a:rPr lang="de-DE" sz="900" dirty="0"/>
                        <a:t>Protection rating</a:t>
                      </a:r>
                      <a:endParaRPr lang="en-GB" sz="900" dirty="0"/>
                    </a:p>
                  </a:txBody>
                  <a:tcPr anchor="ctr"/>
                </a:tc>
                <a:tc>
                  <a:txBody>
                    <a:bodyPr/>
                    <a:lstStyle/>
                    <a:p>
                      <a:r>
                        <a:rPr lang="de-DE" sz="900" dirty="0"/>
                        <a:t>both IP65</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5"/>
                  </a:ext>
                </a:extLst>
              </a:tr>
              <a:tr h="281486">
                <a:tc>
                  <a:txBody>
                    <a:bodyPr/>
                    <a:lstStyle/>
                    <a:p>
                      <a:r>
                        <a:rPr lang="de-DE" sz="900" dirty="0"/>
                        <a:t>Spacing</a:t>
                      </a:r>
                      <a:endParaRPr lang="en-GB" sz="900" dirty="0"/>
                    </a:p>
                  </a:txBody>
                  <a:tcPr anchor="ctr"/>
                </a:tc>
                <a:tc>
                  <a:txBody>
                    <a:bodyPr/>
                    <a:lstStyle/>
                    <a:p>
                      <a:r>
                        <a:rPr lang="de-DE" sz="900" dirty="0"/>
                        <a:t>TX: to 12m | BEGA: to 9m</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6"/>
                  </a:ext>
                </a:extLst>
              </a:tr>
            </a:tbl>
          </a:graphicData>
        </a:graphic>
      </p:graphicFrame>
      <p:sp>
        <p:nvSpPr>
          <p:cNvPr id="7" name="Textplatzhalter 3"/>
          <p:cNvSpPr>
            <a:spLocks noGrp="1"/>
          </p:cNvSpPr>
          <p:nvPr>
            <p:ph type="body" sz="quarter" idx="13"/>
          </p:nvPr>
        </p:nvSpPr>
        <p:spPr/>
        <p:txBody>
          <a:bodyPr/>
          <a:lstStyle/>
          <a:p>
            <a:r>
              <a:rPr lang="en-GB" sz="600" dirty="0"/>
              <a:t>PRODUCT LAUNCHING Q1|2017</a:t>
            </a:r>
          </a:p>
        </p:txBody>
      </p:sp>
      <p:cxnSp>
        <p:nvCxnSpPr>
          <p:cNvPr id="6" name="Gerader Verbinder 5"/>
          <p:cNvCxnSpPr/>
          <p:nvPr/>
        </p:nvCxnSpPr>
        <p:spPr>
          <a:xfrm>
            <a:off x="5508104" y="1923678"/>
            <a:ext cx="2160240"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7684984" y="2211710"/>
            <a:ext cx="0"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H="1">
            <a:off x="6732240" y="2499742"/>
            <a:ext cx="936104"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H="1" flipV="1">
            <a:off x="6732240" y="2781740"/>
            <a:ext cx="1296144" cy="215213"/>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131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CONSTELA</a:t>
            </a:r>
            <a:r>
              <a:t/>
            </a:r>
            <a:br/>
            <a:r>
              <a:rPr lang="en-GB" sz="1400" dirty="0"/>
              <a:t>SPECIFICALLY HIGH PERFORMANCE</a:t>
            </a:r>
            <a:r>
              <a:rPr lang="en-GB" sz="1400" dirty="0">
                <a:solidFill>
                  <a:schemeClr val="bg1">
                    <a:lumMod val="65000"/>
                  </a:schemeClr>
                </a:solidFill>
              </a:rPr>
              <a:t> </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843558"/>
          <a:ext cx="4607387" cy="167152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1,650lm – 5,600lm</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dirty="0">
                          <a:effectLst/>
                          <a:latin typeface="Arial" panose="020B0604020202020204" pitchFamily="34" charset="0"/>
                        </a:rPr>
                        <a:t>16W to 49W / up to 117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L80 100,000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(LR, LRA, DALI on request)</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Diameter</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200mm &amp; 230mm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safety class II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wide distribution </a:t>
                      </a:r>
                    </a:p>
                    <a:p>
                      <a:pPr algn="l">
                        <a:spcAft>
                          <a:spcPts val="0"/>
                        </a:spcAft>
                      </a:pPr>
                      <a:r>
                        <a:rPr lang="en-GB" sz="900" i="0" baseline="0" dirty="0">
                          <a:effectLst/>
                          <a:latin typeface="Arial" panose="020B0604020202020204" pitchFamily="34" charset="0"/>
                        </a:rPr>
                        <a:t>rotationally symmetric wide distribution; MLT IQ</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MODULAR SYSTEM</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VARIOUS DESIGNS</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SPOTLIGHT MODULES</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CUSTOMER REQUESTS </a:t>
            </a:r>
            <a:endParaRPr lang="en-GB" sz="1000" b="1" dirty="0">
              <a:solidFill>
                <a:prstClr val="black"/>
              </a:solidFill>
              <a:latin typeface="Arial" pitchFamily="34" charset="0"/>
              <a:cs typeface="Arial" pitchFamily="34" charset="0"/>
            </a:endParaRPr>
          </a:p>
        </p:txBody>
      </p:sp>
      <p:pic>
        <p:nvPicPr>
          <p:cNvPr id="1026" name="Picture 2" descr="https://media.trilux.com/Sites/T/TRILUX/101606?encoding=UTF-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886" b="21223"/>
          <a:stretch/>
        </p:blipFill>
        <p:spPr bwMode="auto">
          <a:xfrm>
            <a:off x="611560" y="970974"/>
            <a:ext cx="3384376" cy="151216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2961918"/>
            <a:ext cx="1899023" cy="1266016"/>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2961918"/>
            <a:ext cx="1944216" cy="1296144"/>
          </a:xfrm>
          <a:prstGeom prst="rect">
            <a:avLst/>
          </a:prstGeom>
        </p:spPr>
      </p:pic>
      <p:pic>
        <p:nvPicPr>
          <p:cNvPr id="11" name="Grafik 10"/>
          <p:cNvPicPr>
            <a:picLocks noChangeAspect="1"/>
          </p:cNvPicPr>
          <p:nvPr/>
        </p:nvPicPr>
        <p:blipFill>
          <a:blip r:embed="rId6" cstate="print"/>
          <a:stretch>
            <a:fillRect/>
          </a:stretch>
        </p:blipFill>
        <p:spPr>
          <a:xfrm>
            <a:off x="2699792" y="2961918"/>
            <a:ext cx="1944216" cy="1319780"/>
          </a:xfrm>
          <a:prstGeom prst="rect">
            <a:avLst/>
          </a:prstGeom>
        </p:spPr>
      </p:pic>
      <p:pic>
        <p:nvPicPr>
          <p:cNvPr id="12" name="Grafik 11"/>
          <p:cNvPicPr>
            <a:picLocks noChangeAspect="1"/>
          </p:cNvPicPr>
          <p:nvPr/>
        </p:nvPicPr>
        <p:blipFill>
          <a:blip r:embed="rId7" cstate="print"/>
          <a:stretch>
            <a:fillRect/>
          </a:stretch>
        </p:blipFill>
        <p:spPr>
          <a:xfrm>
            <a:off x="611560" y="2936038"/>
            <a:ext cx="1858870" cy="1363042"/>
          </a:xfrm>
          <a:prstGeom prst="rect">
            <a:avLst/>
          </a:prstGeom>
        </p:spPr>
      </p:pic>
    </p:spTree>
    <p:extLst>
      <p:ext uri="{BB962C8B-B14F-4D97-AF65-F5344CB8AC3E}">
        <p14:creationId xmlns:p14="http://schemas.microsoft.com/office/powerpoint/2010/main" val="31467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b="15270"/>
          <a:stretch/>
        </p:blipFill>
        <p:spPr>
          <a:xfrm>
            <a:off x="0" y="-1"/>
            <a:ext cx="9144000" cy="5164039"/>
          </a:xfrm>
          <a:prstGeom prst="rect">
            <a:avLst/>
          </a:prstGeom>
        </p:spPr>
      </p:pic>
      <p:sp>
        <p:nvSpPr>
          <p:cNvPr id="6" name="Rechteck 5"/>
          <p:cNvSpPr/>
          <p:nvPr/>
        </p:nvSpPr>
        <p:spPr>
          <a:xfrm>
            <a:off x="0" y="4227934"/>
            <a:ext cx="9144000" cy="57606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CROSS-SELLING</a:t>
            </a:r>
          </a:p>
        </p:txBody>
      </p:sp>
    </p:spTree>
    <p:extLst>
      <p:ext uri="{BB962C8B-B14F-4D97-AF65-F5344CB8AC3E}">
        <p14:creationId xmlns:p14="http://schemas.microsoft.com/office/powerpoint/2010/main" val="3558782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t="14674" b="656"/>
          <a:stretch/>
        </p:blipFill>
        <p:spPr>
          <a:xfrm>
            <a:off x="0" y="-23692"/>
            <a:ext cx="9144000" cy="5164038"/>
          </a:xfrm>
          <a:prstGeom prst="rect">
            <a:avLst/>
          </a:prstGeom>
        </p:spPr>
      </p:pic>
      <p:sp>
        <p:nvSpPr>
          <p:cNvPr id="8" name="Rechteck 7"/>
          <p:cNvSpPr/>
          <p:nvPr/>
        </p:nvSpPr>
        <p:spPr>
          <a:xfrm>
            <a:off x="0" y="195486"/>
            <a:ext cx="2699792" cy="432048"/>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59"/>
            <a:r>
              <a:rPr lang="en-GB" b="1" dirty="0">
                <a:solidFill>
                  <a:prstClr val="black"/>
                </a:solidFill>
              </a:rPr>
              <a:t>SPOTLIGHTS</a:t>
            </a:r>
          </a:p>
        </p:txBody>
      </p:sp>
    </p:spTree>
    <p:extLst>
      <p:ext uri="{BB962C8B-B14F-4D97-AF65-F5344CB8AC3E}">
        <p14:creationId xmlns:p14="http://schemas.microsoft.com/office/powerpoint/2010/main" val="3129541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FACIELLA</a:t>
            </a:r>
            <a:r>
              <a:t/>
            </a:r>
            <a:br/>
            <a:r>
              <a:rPr lang="en-GB" sz="1400" dirty="0">
                <a:solidFill>
                  <a:schemeClr val="bg1">
                    <a:lumMod val="65000"/>
                  </a:schemeClr>
                </a:solidFill>
              </a:rPr>
              <a:t>ONE SPOTLIGHT. THREE MODULES: ALL POSSIBILITIES.</a:t>
            </a:r>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84492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500lm – 4,200lm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7W – 43W / up to 102lm/W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 blue, red, green, amber, RGB</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DALI (on request Faciella 15 &amp; 20)</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safety class II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rotationally symmetric narrow </a:t>
                      </a:r>
                    </a:p>
                    <a:p>
                      <a:pPr algn="l">
                        <a:spcAft>
                          <a:spcPts val="0"/>
                        </a:spcAft>
                      </a:pPr>
                      <a:r>
                        <a:rPr lang="en-GB" sz="900" i="0" dirty="0">
                          <a:effectLst/>
                          <a:latin typeface="Arial" panose="020B0604020202020204" pitchFamily="34" charset="0"/>
                        </a:rPr>
                        <a:t>rotationally symmetric medium wide </a:t>
                      </a:r>
                    </a:p>
                    <a:p>
                      <a:pPr algn="l">
                        <a:spcAft>
                          <a:spcPts val="0"/>
                        </a:spcAft>
                      </a:pPr>
                      <a:r>
                        <a:rPr lang="en-GB" sz="900" i="0" dirty="0">
                          <a:effectLst/>
                          <a:latin typeface="Arial" panose="020B0604020202020204" pitchFamily="34" charset="0"/>
                        </a:rPr>
                        <a:t>rotationally symmetric wide </a:t>
                      </a:r>
                      <a:r>
                        <a:rPr dirty="0"/>
                        <a:t> </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POST CONNECTIONS</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DIVERSE ACCESSORIES</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3 CONSTRUCTION SIZES</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HIGH LUMEN OUTPUT</a:t>
            </a:r>
            <a:endParaRPr lang="en-GB" sz="1000" b="1" dirty="0">
              <a:solidFill>
                <a:prstClr val="black"/>
              </a:solidFill>
              <a:latin typeface="Arial" pitchFamily="34" charset="0"/>
              <a:cs typeface="Arial" pitchFamily="34" charset="0"/>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939767"/>
            <a:ext cx="1932250" cy="1288167"/>
          </a:xfrm>
          <a:prstGeom prst="rect">
            <a:avLst/>
          </a:prstGeom>
        </p:spPr>
      </p:pic>
      <p:pic>
        <p:nvPicPr>
          <p:cNvPr id="19"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5545" y="2939766"/>
            <a:ext cx="1932251" cy="1288167"/>
          </a:xfrm>
          <a:prstGeom prst="rect">
            <a:avLst/>
          </a:prstGeom>
        </p:spPr>
      </p:pic>
      <p:pic>
        <p:nvPicPr>
          <p:cNvPr id="23" name="Grafi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476" y="2944355"/>
            <a:ext cx="1925367" cy="1283578"/>
          </a:xfrm>
          <a:prstGeom prst="rect">
            <a:avLst/>
          </a:prstGeom>
        </p:spPr>
      </p:pic>
      <p:pic>
        <p:nvPicPr>
          <p:cNvPr id="24" name="Grafik 23"/>
          <p:cNvPicPr>
            <a:picLocks noChangeAspect="1"/>
          </p:cNvPicPr>
          <p:nvPr/>
        </p:nvPicPr>
        <p:blipFill rotWithShape="1">
          <a:blip r:embed="rId6" cstate="print"/>
          <a:srcRect b="21702"/>
          <a:stretch/>
        </p:blipFill>
        <p:spPr>
          <a:xfrm>
            <a:off x="6851720" y="2939766"/>
            <a:ext cx="1968752" cy="1288168"/>
          </a:xfrm>
          <a:prstGeom prst="rect">
            <a:avLst/>
          </a:prstGeom>
        </p:spPr>
      </p:pic>
      <p:pic>
        <p:nvPicPr>
          <p:cNvPr id="25" name="Grafik 24"/>
          <p:cNvPicPr>
            <a:picLocks noChangeAspect="1"/>
          </p:cNvPicPr>
          <p:nvPr/>
        </p:nvPicPr>
        <p:blipFill rotWithShape="1">
          <a:blip r:embed="rId7" cstate="print">
            <a:extLst>
              <a:ext uri="{28A0092B-C50C-407E-A947-70E740481C1C}">
                <a14:useLocalDpi xmlns:a14="http://schemas.microsoft.com/office/drawing/2010/main" val="0"/>
              </a:ext>
            </a:extLst>
          </a:blip>
          <a:srcRect b="37391"/>
          <a:stretch/>
        </p:blipFill>
        <p:spPr>
          <a:xfrm>
            <a:off x="611560" y="942449"/>
            <a:ext cx="3555728" cy="1485286"/>
          </a:xfrm>
          <a:prstGeom prst="rect">
            <a:avLst/>
          </a:prstGeom>
        </p:spPr>
      </p:pic>
    </p:spTree>
    <p:extLst>
      <p:ext uri="{BB962C8B-B14F-4D97-AF65-F5344CB8AC3E}">
        <p14:creationId xmlns:p14="http://schemas.microsoft.com/office/powerpoint/2010/main" val="3341195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FACIELLA SPOTLIGHT</a:t>
            </a:r>
          </a:p>
        </p:txBody>
      </p:sp>
      <p:sp>
        <p:nvSpPr>
          <p:cNvPr id="4" name="Textplatzhalter 3"/>
          <p:cNvSpPr>
            <a:spLocks noGrp="1"/>
          </p:cNvSpPr>
          <p:nvPr>
            <p:ph type="body" sz="quarter" idx="13"/>
          </p:nvPr>
        </p:nvSpPr>
        <p:spPr/>
        <p:txBody>
          <a:bodyPr/>
          <a:lstStyle/>
          <a:p>
            <a:r>
              <a:rPr lang="en-GB" sz="600" dirty="0"/>
              <a:t>FAQ / GUIDE</a:t>
            </a:r>
          </a:p>
        </p:txBody>
      </p:sp>
      <p:sp>
        <p:nvSpPr>
          <p:cNvPr id="5" name="Textplatzhalter 1"/>
          <p:cNvSpPr>
            <a:spLocks noGrp="1"/>
          </p:cNvSpPr>
          <p:nvPr>
            <p:ph type="body" sz="quarter" idx="11"/>
          </p:nvPr>
        </p:nvSpPr>
        <p:spPr>
          <a:xfrm>
            <a:off x="539552" y="1059582"/>
            <a:ext cx="7992888" cy="3312368"/>
          </a:xfrm>
        </p:spPr>
        <p:txBody>
          <a:bodyPr/>
          <a:lstStyle/>
          <a:p>
            <a:pPr marL="0" indent="0">
              <a:buNone/>
            </a:pPr>
            <a:r>
              <a:rPr lang="en-GB" sz="1200" b="1" dirty="0"/>
              <a:t>Which sizes are the Faciella luminaires available in?</a:t>
            </a:r>
          </a:p>
          <a:p>
            <a:pPr marL="0" indent="0">
              <a:buNone/>
            </a:pPr>
            <a:r>
              <a:rPr lang="en-GB" sz="1200" dirty="0"/>
              <a:t>The Faciella spotlight is available in three construction sizes to provide the most cost-efficient solution for the customer.</a:t>
            </a:r>
          </a:p>
          <a:p>
            <a:pPr marL="0" indent="0">
              <a:buNone/>
            </a:pPr>
            <a:endParaRPr lang="en-GB" sz="1200" dirty="0"/>
          </a:p>
          <a:p>
            <a:pPr marL="0" indent="0">
              <a:buNone/>
            </a:pPr>
            <a:r>
              <a:rPr lang="en-GB" sz="1200" b="1" dirty="0"/>
              <a:t>Are DALI versions possible?</a:t>
            </a:r>
          </a:p>
          <a:p>
            <a:pPr marL="0" indent="0">
              <a:buNone/>
            </a:pPr>
            <a:r>
              <a:rPr lang="en-GB" sz="1200" dirty="0"/>
              <a:t>DALI versions are possible with the Faciella 15 and Faciella 20.</a:t>
            </a:r>
          </a:p>
          <a:p>
            <a:pPr marL="0" indent="0">
              <a:buNone/>
            </a:pPr>
            <a:endParaRPr lang="en-GB" sz="1200" dirty="0"/>
          </a:p>
          <a:p>
            <a:pPr marL="0" indent="0">
              <a:buNone/>
            </a:pPr>
            <a:r>
              <a:rPr lang="en-GB" sz="1200" b="1" dirty="0"/>
              <a:t>Which accessories are available for the Faciella?</a:t>
            </a:r>
          </a:p>
          <a:p>
            <a:pPr marL="0" indent="0">
              <a:buNone/>
            </a:pPr>
            <a:r>
              <a:rPr lang="en-GB" sz="1200" dirty="0"/>
              <a:t>The following accessories are available for Faciella spotlights: Post straps, post connections, ground stakes, cylindrical shield, ribbed glass and a frosted panel.</a:t>
            </a:r>
          </a:p>
          <a:p>
            <a:pPr marL="0" indent="0">
              <a:buNone/>
            </a:pPr>
            <a:endParaRPr lang="en-GB" sz="1200" dirty="0"/>
          </a:p>
          <a:p>
            <a:pPr marL="0" indent="0">
              <a:buNone/>
            </a:pPr>
            <a:r>
              <a:rPr lang="en-GB" sz="1200" b="1" dirty="0"/>
              <a:t>Are there coloured versions of the spotlight and is RGB possible?</a:t>
            </a:r>
          </a:p>
          <a:p>
            <a:pPr marL="0" indent="0">
              <a:buNone/>
            </a:pPr>
            <a:r>
              <a:rPr lang="en-GB" sz="1200" dirty="0"/>
              <a:t>Yes, coloured versions are available as standard – red, blue, green and amber. RGB components must be mandatorily ordered (DMX-based RGB system).</a:t>
            </a:r>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328741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FACIELLA SPOTLIGHT</a:t>
            </a:r>
          </a:p>
        </p:txBody>
      </p:sp>
      <p:sp>
        <p:nvSpPr>
          <p:cNvPr id="4" name="Textplatzhalter 3"/>
          <p:cNvSpPr>
            <a:spLocks noGrp="1"/>
          </p:cNvSpPr>
          <p:nvPr>
            <p:ph type="body" sz="quarter" idx="13"/>
          </p:nvPr>
        </p:nvSpPr>
        <p:spPr/>
        <p:txBody>
          <a:bodyPr/>
          <a:lstStyle/>
          <a:p>
            <a:r>
              <a:rPr lang="en-GB" sz="600" dirty="0"/>
              <a:t>FAQ / GUIDE</a:t>
            </a:r>
          </a:p>
        </p:txBody>
      </p:sp>
      <p:sp>
        <p:nvSpPr>
          <p:cNvPr id="5" name="Textplatzhalter 1"/>
          <p:cNvSpPr>
            <a:spLocks noGrp="1"/>
          </p:cNvSpPr>
          <p:nvPr>
            <p:ph type="body" sz="quarter" idx="11"/>
          </p:nvPr>
        </p:nvSpPr>
        <p:spPr>
          <a:xfrm>
            <a:off x="539552" y="1059582"/>
            <a:ext cx="7992888" cy="3312368"/>
          </a:xfrm>
        </p:spPr>
        <p:txBody>
          <a:bodyPr/>
          <a:lstStyle/>
          <a:p>
            <a:pPr marL="0" indent="0">
              <a:buNone/>
            </a:pPr>
            <a:r>
              <a:rPr lang="en-GB" sz="1200" b="1" dirty="0"/>
              <a:t>Which beam angle does the Lutera have?</a:t>
            </a:r>
          </a:p>
          <a:p>
            <a:pPr marL="0" indent="0">
              <a:buNone/>
            </a:pPr>
            <a:r>
              <a:rPr lang="en-GB" sz="1200" dirty="0"/>
              <a:t>Narrow distribution: 10°</a:t>
            </a:r>
          </a:p>
          <a:p>
            <a:pPr marL="0" indent="0">
              <a:buNone/>
            </a:pPr>
            <a:r>
              <a:rPr lang="en-GB" sz="1200" dirty="0"/>
              <a:t>Medium wide distribution: 30°</a:t>
            </a:r>
          </a:p>
          <a:p>
            <a:pPr marL="0" indent="0">
              <a:buNone/>
            </a:pPr>
            <a:r>
              <a:rPr lang="en-GB" sz="1200" dirty="0"/>
              <a:t>Wide distribution: 50°</a:t>
            </a:r>
          </a:p>
          <a:p>
            <a:pPr marL="0" indent="0">
              <a:buNone/>
            </a:pPr>
            <a:endParaRPr lang="en-GB" sz="1200" dirty="0"/>
          </a:p>
          <a:p>
            <a:pPr marL="0" indent="0">
              <a:buNone/>
            </a:pPr>
            <a:r>
              <a:rPr lang="en-GB" sz="1200" b="1" dirty="0"/>
              <a:t>What is the cable length with the spotlights?</a:t>
            </a:r>
          </a:p>
          <a:p>
            <a:pPr marL="0" indent="0">
              <a:buNone/>
            </a:pPr>
            <a:r>
              <a:rPr lang="en-GB" sz="1200" dirty="0"/>
              <a:t>Faciella 08: 3m</a:t>
            </a:r>
          </a:p>
          <a:p>
            <a:pPr marL="0" indent="0">
              <a:buNone/>
            </a:pPr>
            <a:r>
              <a:rPr lang="en-GB" sz="1200" dirty="0"/>
              <a:t>Faciella 15: 3m</a:t>
            </a:r>
          </a:p>
          <a:p>
            <a:pPr marL="0" indent="0">
              <a:buNone/>
            </a:pPr>
            <a:r>
              <a:rPr lang="en-GB" sz="1200" dirty="0"/>
              <a:t>Faciella 20: 5m</a:t>
            </a:r>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3979783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COMPETITIVE SITUATION</a:t>
            </a:r>
            <a:r>
              <a:t/>
            </a:r>
            <a:br/>
            <a:r>
              <a:rPr lang="en-GB" sz="1400" dirty="0">
                <a:solidFill>
                  <a:schemeClr val="bg1">
                    <a:lumMod val="50000"/>
                  </a:schemeClr>
                </a:solidFill>
              </a:rPr>
              <a:t>SPOTLIGHTS | TRILUX FACIELLA VS BEGA 77 </a:t>
            </a:r>
          </a:p>
        </p:txBody>
      </p:sp>
      <p:graphicFrame>
        <p:nvGraphicFramePr>
          <p:cNvPr id="5" name="Tabelle 4"/>
          <p:cNvGraphicFramePr>
            <a:graphicFrameLocks noGrp="1"/>
          </p:cNvGraphicFramePr>
          <p:nvPr>
            <p:extLst/>
          </p:nvPr>
        </p:nvGraphicFramePr>
        <p:xfrm>
          <a:off x="611560" y="1203598"/>
          <a:ext cx="8064892" cy="2899134"/>
        </p:xfrm>
        <a:graphic>
          <a:graphicData uri="http://schemas.openxmlformats.org/drawingml/2006/table">
            <a:tbl>
              <a:tblPr firstRow="1">
                <a:tableStyleId>{5C22544A-7EE6-4342-B048-85BDC9FD1C3A}</a:tableStyleId>
              </a:tblPr>
              <a:tblGrid>
                <a:gridCol w="1467952">
                  <a:extLst>
                    <a:ext uri="{9D8B030D-6E8A-4147-A177-3AD203B41FA5}">
                      <a16:colId xmlns:a16="http://schemas.microsoft.com/office/drawing/2014/main" xmlns="" val="20000"/>
                    </a:ext>
                  </a:extLst>
                </a:gridCol>
                <a:gridCol w="2797779">
                  <a:extLst>
                    <a:ext uri="{9D8B030D-6E8A-4147-A177-3AD203B41FA5}">
                      <a16:colId xmlns:a16="http://schemas.microsoft.com/office/drawing/2014/main" xmlns="" val="20001"/>
                    </a:ext>
                  </a:extLst>
                </a:gridCol>
                <a:gridCol w="422129">
                  <a:extLst>
                    <a:ext uri="{9D8B030D-6E8A-4147-A177-3AD203B41FA5}">
                      <a16:colId xmlns:a16="http://schemas.microsoft.com/office/drawing/2014/main" xmlns="" val="20002"/>
                    </a:ext>
                  </a:extLst>
                </a:gridCol>
                <a:gridCol w="422129">
                  <a:extLst>
                    <a:ext uri="{9D8B030D-6E8A-4147-A177-3AD203B41FA5}">
                      <a16:colId xmlns:a16="http://schemas.microsoft.com/office/drawing/2014/main" xmlns="" val="20003"/>
                    </a:ext>
                  </a:extLst>
                </a:gridCol>
                <a:gridCol w="422129">
                  <a:extLst>
                    <a:ext uri="{9D8B030D-6E8A-4147-A177-3AD203B41FA5}">
                      <a16:colId xmlns:a16="http://schemas.microsoft.com/office/drawing/2014/main" xmlns="" val="20004"/>
                    </a:ext>
                  </a:extLst>
                </a:gridCol>
                <a:gridCol w="422129">
                  <a:extLst>
                    <a:ext uri="{9D8B030D-6E8A-4147-A177-3AD203B41FA5}">
                      <a16:colId xmlns:a16="http://schemas.microsoft.com/office/drawing/2014/main" xmlns="" val="20005"/>
                    </a:ext>
                  </a:extLst>
                </a:gridCol>
                <a:gridCol w="422129">
                  <a:extLst>
                    <a:ext uri="{9D8B030D-6E8A-4147-A177-3AD203B41FA5}">
                      <a16:colId xmlns:a16="http://schemas.microsoft.com/office/drawing/2014/main" xmlns="" val="20006"/>
                    </a:ext>
                  </a:extLst>
                </a:gridCol>
                <a:gridCol w="422129">
                  <a:extLst>
                    <a:ext uri="{9D8B030D-6E8A-4147-A177-3AD203B41FA5}">
                      <a16:colId xmlns:a16="http://schemas.microsoft.com/office/drawing/2014/main" xmlns="" val="20007"/>
                    </a:ext>
                  </a:extLst>
                </a:gridCol>
                <a:gridCol w="422129">
                  <a:extLst>
                    <a:ext uri="{9D8B030D-6E8A-4147-A177-3AD203B41FA5}">
                      <a16:colId xmlns:a16="http://schemas.microsoft.com/office/drawing/2014/main" xmlns="" val="20008"/>
                    </a:ext>
                  </a:extLst>
                </a:gridCol>
                <a:gridCol w="422129">
                  <a:extLst>
                    <a:ext uri="{9D8B030D-6E8A-4147-A177-3AD203B41FA5}">
                      <a16:colId xmlns:a16="http://schemas.microsoft.com/office/drawing/2014/main" xmlns="" val="20009"/>
                    </a:ext>
                  </a:extLst>
                </a:gridCol>
                <a:gridCol w="422129">
                  <a:extLst>
                    <a:ext uri="{9D8B030D-6E8A-4147-A177-3AD203B41FA5}">
                      <a16:colId xmlns:a16="http://schemas.microsoft.com/office/drawing/2014/main" xmlns="" val="20010"/>
                    </a:ext>
                  </a:extLst>
                </a:gridCol>
              </a:tblGrid>
              <a:tr h="281486">
                <a:tc rowSpan="2">
                  <a:txBody>
                    <a:bodyPr/>
                    <a:lstStyle/>
                    <a:p>
                      <a:r>
                        <a:rPr lang="de-DE" sz="900" dirty="0"/>
                        <a:t>Criteria</a:t>
                      </a:r>
                      <a:endParaRPr lang="en-GB" sz="900" dirty="0"/>
                    </a:p>
                  </a:txBody>
                  <a:tcPr>
                    <a:solidFill>
                      <a:srgbClr val="336699"/>
                    </a:solidFill>
                  </a:tcPr>
                </a:tc>
                <a:tc rowSpan="2">
                  <a:txBody>
                    <a:bodyPr/>
                    <a:lstStyle/>
                    <a:p>
                      <a:r>
                        <a:rPr lang="de-DE" sz="900" dirty="0"/>
                        <a:t>Comments on strengths and weaknesses</a:t>
                      </a:r>
                      <a:endParaRPr lang="en-GB" sz="900" dirty="0"/>
                    </a:p>
                  </a:txBody>
                  <a:tcPr>
                    <a:solidFill>
                      <a:srgbClr val="336699"/>
                    </a:solidFill>
                  </a:tcPr>
                </a:tc>
                <a:tc gridSpan="3">
                  <a:txBody>
                    <a:bodyPr/>
                    <a:lstStyle/>
                    <a:p>
                      <a:pPr algn="ctr"/>
                      <a:r>
                        <a:rPr lang="de-DE" sz="900" dirty="0"/>
                        <a:t>worse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same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better</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extLst>
                  <a:ext uri="{0D108BD9-81ED-4DB2-BD59-A6C34878D82A}">
                    <a16:rowId xmlns:a16="http://schemas.microsoft.com/office/drawing/2014/main" xmlns="" val="10000"/>
                  </a:ext>
                </a:extLst>
              </a:tr>
              <a:tr h="281486">
                <a:tc vMerge="1">
                  <a:txBody>
                    <a:bodyPr/>
                    <a:lstStyle/>
                    <a:p>
                      <a:endParaRPr lang="de-DE" sz="1000" dirty="0"/>
                    </a:p>
                  </a:txBody>
                  <a:tcPr/>
                </a:tc>
                <a:tc vMerge="1">
                  <a:txBody>
                    <a:bodyPr/>
                    <a:lstStyle/>
                    <a:p>
                      <a:endParaRPr lang="de-DE" sz="1000" dirty="0"/>
                    </a:p>
                  </a:txBody>
                  <a:tcPr/>
                </a:tc>
                <a:tc>
                  <a:txBody>
                    <a:bodyPr/>
                    <a:lstStyle/>
                    <a:p>
                      <a:pPr algn="ctr"/>
                      <a:r>
                        <a:rPr lang="de-DE" sz="900" dirty="0"/>
                        <a:t>1</a:t>
                      </a:r>
                      <a:endParaRPr lang="en-GB" sz="900" dirty="0"/>
                    </a:p>
                  </a:txBody>
                  <a:tcPr/>
                </a:tc>
                <a:tc>
                  <a:txBody>
                    <a:bodyPr/>
                    <a:lstStyle/>
                    <a:p>
                      <a:pPr algn="ctr"/>
                      <a:r>
                        <a:rPr lang="de-DE" sz="900" dirty="0"/>
                        <a:t>2</a:t>
                      </a:r>
                      <a:endParaRPr lang="en-GB" sz="900" dirty="0"/>
                    </a:p>
                  </a:txBody>
                  <a:tcPr/>
                </a:tc>
                <a:tc>
                  <a:txBody>
                    <a:bodyPr/>
                    <a:lstStyle/>
                    <a:p>
                      <a:pPr algn="ctr"/>
                      <a:r>
                        <a:rPr lang="de-DE" sz="900" dirty="0"/>
                        <a:t>3</a:t>
                      </a:r>
                      <a:endParaRPr lang="en-GB" sz="900" dirty="0"/>
                    </a:p>
                  </a:txBody>
                  <a:tcPr/>
                </a:tc>
                <a:tc>
                  <a:txBody>
                    <a:bodyPr/>
                    <a:lstStyle/>
                    <a:p>
                      <a:pPr algn="ctr"/>
                      <a:r>
                        <a:rPr lang="de-DE" sz="900" dirty="0"/>
                        <a:t>4</a:t>
                      </a:r>
                      <a:endParaRPr lang="en-GB" sz="900" dirty="0"/>
                    </a:p>
                  </a:txBody>
                  <a:tcPr/>
                </a:tc>
                <a:tc>
                  <a:txBody>
                    <a:bodyPr/>
                    <a:lstStyle/>
                    <a:p>
                      <a:pPr algn="ctr"/>
                      <a:r>
                        <a:rPr lang="de-DE" sz="900" dirty="0"/>
                        <a:t>5</a:t>
                      </a:r>
                      <a:endParaRPr lang="en-GB" sz="900" dirty="0"/>
                    </a:p>
                  </a:txBody>
                  <a:tcPr/>
                </a:tc>
                <a:tc>
                  <a:txBody>
                    <a:bodyPr/>
                    <a:lstStyle/>
                    <a:p>
                      <a:pPr algn="ctr"/>
                      <a:r>
                        <a:rPr lang="de-DE" sz="900" dirty="0"/>
                        <a:t>6</a:t>
                      </a:r>
                      <a:endParaRPr lang="en-GB" sz="900" dirty="0"/>
                    </a:p>
                  </a:txBody>
                  <a:tcPr/>
                </a:tc>
                <a:tc>
                  <a:txBody>
                    <a:bodyPr/>
                    <a:lstStyle/>
                    <a:p>
                      <a:pPr algn="ctr"/>
                      <a:r>
                        <a:rPr lang="de-DE" sz="900" dirty="0"/>
                        <a:t>7</a:t>
                      </a:r>
                      <a:endParaRPr lang="en-GB" sz="900" dirty="0"/>
                    </a:p>
                  </a:txBody>
                  <a:tcPr/>
                </a:tc>
                <a:tc>
                  <a:txBody>
                    <a:bodyPr/>
                    <a:lstStyle/>
                    <a:p>
                      <a:pPr algn="ctr"/>
                      <a:r>
                        <a:rPr lang="de-DE" sz="900" dirty="0"/>
                        <a:t>8</a:t>
                      </a:r>
                      <a:endParaRPr lang="en-GB" sz="900" dirty="0"/>
                    </a:p>
                  </a:txBody>
                  <a:tcPr/>
                </a:tc>
                <a:tc>
                  <a:txBody>
                    <a:bodyPr/>
                    <a:lstStyle/>
                    <a:p>
                      <a:pPr algn="ctr"/>
                      <a:r>
                        <a:rPr lang="de-DE" sz="900" dirty="0"/>
                        <a:t>9</a:t>
                      </a:r>
                      <a:endParaRPr lang="en-GB" sz="900" dirty="0"/>
                    </a:p>
                  </a:txBody>
                  <a:tcPr/>
                </a:tc>
                <a:extLst>
                  <a:ext uri="{0D108BD9-81ED-4DB2-BD59-A6C34878D82A}">
                    <a16:rowId xmlns:a16="http://schemas.microsoft.com/office/drawing/2014/main" xmlns="" val="10001"/>
                  </a:ext>
                </a:extLst>
              </a:tr>
              <a:tr h="281486">
                <a:tc>
                  <a:txBody>
                    <a:bodyPr/>
                    <a:lstStyle/>
                    <a:p>
                      <a:r>
                        <a:rPr lang="de-DE" sz="900" dirty="0"/>
                        <a:t>Construction sizes</a:t>
                      </a:r>
                      <a:endParaRPr lang="en-GB" sz="900" dirty="0"/>
                    </a:p>
                  </a:txBody>
                  <a:tcPr anchor="ctr"/>
                </a:tc>
                <a:tc>
                  <a:txBody>
                    <a:bodyPr/>
                    <a:lstStyle/>
                    <a:p>
                      <a:r>
                        <a:rPr lang="de-DE" sz="900" dirty="0"/>
                        <a:t>TX: 3 vs BEGA: 4</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2"/>
                  </a:ext>
                </a:extLst>
              </a:tr>
              <a:tr h="281486">
                <a:tc>
                  <a:txBody>
                    <a:bodyPr/>
                    <a:lstStyle/>
                    <a:p>
                      <a:r>
                        <a:rPr lang="de-DE" sz="900" dirty="0"/>
                        <a:t>Luminaire luminous flux range</a:t>
                      </a:r>
                      <a:endParaRPr lang="en-GB" sz="900" dirty="0"/>
                    </a:p>
                  </a:txBody>
                  <a:tcPr anchor="ctr"/>
                </a:tc>
                <a:tc>
                  <a:txBody>
                    <a:bodyPr/>
                    <a:lstStyle/>
                    <a:p>
                      <a:r>
                        <a:rPr lang="de-DE" sz="900" dirty="0"/>
                        <a:t>TX: 500lm – 4,200xlm | Bega 700lm – 5,300lm </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3"/>
                  </a:ext>
                </a:extLst>
              </a:tr>
              <a:tr h="281486">
                <a:tc>
                  <a:txBody>
                    <a:bodyPr/>
                    <a:lstStyle/>
                    <a:p>
                      <a:r>
                        <a:rPr lang="de-DE" sz="900" dirty="0"/>
                        <a:t>Efficiency</a:t>
                      </a:r>
                      <a:endParaRPr lang="en-GB" sz="900" dirty="0"/>
                    </a:p>
                  </a:txBody>
                  <a:tcPr anchor="ctr"/>
                </a:tc>
                <a:tc>
                  <a:txBody>
                    <a:bodyPr/>
                    <a:lstStyle/>
                    <a:p>
                      <a:r>
                        <a:rPr lang="de-DE" sz="900" dirty="0"/>
                        <a:t>TX: up to 102 lm/W | Bega up to 76lm/W</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4"/>
                  </a:ext>
                </a:extLst>
              </a:tr>
              <a:tr h="281486">
                <a:tc>
                  <a:txBody>
                    <a:bodyPr/>
                    <a:lstStyle/>
                    <a:p>
                      <a:r>
                        <a:rPr lang="de-DE" sz="900" dirty="0"/>
                        <a:t>Protection rating</a:t>
                      </a:r>
                      <a:endParaRPr lang="en-GB" sz="900" dirty="0"/>
                    </a:p>
                  </a:txBody>
                  <a:tcPr anchor="ctr"/>
                </a:tc>
                <a:tc>
                  <a:txBody>
                    <a:bodyPr/>
                    <a:lstStyle/>
                    <a:p>
                      <a:r>
                        <a:rPr lang="de-DE" sz="900" dirty="0"/>
                        <a:t>both IP65</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5"/>
                  </a:ext>
                </a:extLst>
              </a:tr>
              <a:tr h="281486">
                <a:tc>
                  <a:txBody>
                    <a:bodyPr/>
                    <a:lstStyle/>
                    <a:p>
                      <a:r>
                        <a:rPr lang="de-DE" sz="900" dirty="0"/>
                        <a:t>Safety class</a:t>
                      </a:r>
                      <a:endParaRPr lang="en-GB" sz="900" dirty="0"/>
                    </a:p>
                  </a:txBody>
                  <a:tcPr anchor="ctr"/>
                </a:tc>
                <a:tc>
                  <a:txBody>
                    <a:bodyPr/>
                    <a:lstStyle/>
                    <a:p>
                      <a:r>
                        <a:rPr lang="de-DE" sz="900" dirty="0"/>
                        <a:t>TX: SC II | BEGA: SC I</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6"/>
                  </a:ext>
                </a:extLst>
              </a:tr>
              <a:tr h="281486">
                <a:tc>
                  <a:txBody>
                    <a:bodyPr/>
                    <a:lstStyle/>
                    <a:p>
                      <a:r>
                        <a:rPr lang="de-DE" sz="900" dirty="0"/>
                        <a:t>Offer price</a:t>
                      </a:r>
                      <a:r>
                        <a:rPr sz="900" dirty="0"/>
                        <a:t> </a:t>
                      </a:r>
                      <a:endParaRPr lang="en-GB" sz="900" dirty="0"/>
                    </a:p>
                  </a:txBody>
                  <a:tcPr anchor="ctr"/>
                </a:tc>
                <a:tc>
                  <a:txBody>
                    <a:bodyPr/>
                    <a:lstStyle/>
                    <a:p>
                      <a:r>
                        <a:rPr lang="de-DE" sz="900" dirty="0"/>
                        <a:t>Faciella 08 180 € vs 77 683 285 €</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7"/>
                  </a:ext>
                </a:extLst>
              </a:tr>
              <a:tr h="281486">
                <a:tc>
                  <a:txBody>
                    <a:bodyPr/>
                    <a:lstStyle/>
                    <a:p>
                      <a:endParaRPr lang="de-DE" sz="900" dirty="0"/>
                    </a:p>
                  </a:txBody>
                  <a:tcPr anchor="ctr"/>
                </a:tc>
                <a:tc>
                  <a:txBody>
                    <a:bodyPr/>
                    <a:lstStyle/>
                    <a:p>
                      <a:r>
                        <a:rPr lang="de-DE" sz="900" dirty="0"/>
                        <a:t>Faciella 15 293 € vs 77 703 346€</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8"/>
                  </a:ext>
                </a:extLst>
              </a:tr>
              <a:tr h="281486">
                <a:tc>
                  <a:txBody>
                    <a:bodyPr/>
                    <a:lstStyle/>
                    <a:p>
                      <a:endParaRPr lang="de-DE" sz="900" dirty="0"/>
                    </a:p>
                  </a:txBody>
                  <a:tcPr anchor="ctr"/>
                </a:tc>
                <a:tc>
                  <a:txBody>
                    <a:bodyPr/>
                    <a:lstStyle/>
                    <a:p>
                      <a:r>
                        <a:rPr lang="de-DE" sz="900" dirty="0"/>
                        <a:t>Faciella 20 550€  vs 77 651 510 €</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9"/>
                  </a:ext>
                </a:extLst>
              </a:tr>
            </a:tbl>
          </a:graphicData>
        </a:graphic>
      </p:graphicFrame>
      <p:sp>
        <p:nvSpPr>
          <p:cNvPr id="7" name="Textplatzhalter 3"/>
          <p:cNvSpPr>
            <a:spLocks noGrp="1"/>
          </p:cNvSpPr>
          <p:nvPr>
            <p:ph type="body" sz="quarter" idx="13"/>
          </p:nvPr>
        </p:nvSpPr>
        <p:spPr/>
        <p:txBody>
          <a:bodyPr/>
          <a:lstStyle/>
          <a:p>
            <a:r>
              <a:rPr lang="en-GB" sz="600" dirty="0"/>
              <a:t>PRODUCT LAUNCHING Q1|2017</a:t>
            </a:r>
          </a:p>
        </p:txBody>
      </p:sp>
      <p:sp>
        <p:nvSpPr>
          <p:cNvPr id="2" name="Textfeld 1"/>
          <p:cNvSpPr txBox="1"/>
          <p:nvPr/>
        </p:nvSpPr>
        <p:spPr>
          <a:xfrm>
            <a:off x="611560" y="4516546"/>
            <a:ext cx="4032448" cy="215444"/>
          </a:xfrm>
          <a:prstGeom prst="rect">
            <a:avLst/>
          </a:prstGeom>
          <a:noFill/>
        </p:spPr>
        <p:txBody>
          <a:bodyPr wrap="square" rtlCol="0">
            <a:spAutoFit/>
          </a:bodyPr>
          <a:lstStyle/>
          <a:p>
            <a:pPr defTabSz="914259"/>
            <a:r>
              <a:rPr lang="en-GB" sz="800" dirty="0">
                <a:solidFill>
                  <a:prstClr val="black"/>
                </a:solidFill>
                <a:latin typeface="Arial" pitchFamily="34" charset="0"/>
              </a:rPr>
              <a:t>BEGA:  77 683 | 77 703 | 77 651 | 77 651</a:t>
            </a:r>
          </a:p>
        </p:txBody>
      </p:sp>
      <p:cxnSp>
        <p:nvCxnSpPr>
          <p:cNvPr id="6" name="Gerader Verbinder 5"/>
          <p:cNvCxnSpPr/>
          <p:nvPr/>
        </p:nvCxnSpPr>
        <p:spPr>
          <a:xfrm>
            <a:off x="5940152" y="1923678"/>
            <a:ext cx="0"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5940152" y="2211710"/>
            <a:ext cx="1656184" cy="216024"/>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flipH="1">
            <a:off x="6804248" y="2427734"/>
            <a:ext cx="793678"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H="1" flipV="1">
            <a:off x="6779592" y="2715766"/>
            <a:ext cx="816744"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7596336" y="3003798"/>
            <a:ext cx="792088" cy="360040"/>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flipH="1">
            <a:off x="7992380" y="3363838"/>
            <a:ext cx="396044" cy="216024"/>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flipH="1">
            <a:off x="5436096" y="3567901"/>
            <a:ext cx="2556284" cy="299993"/>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718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RGB</a:t>
            </a:r>
          </a:p>
        </p:txBody>
      </p:sp>
      <p:sp>
        <p:nvSpPr>
          <p:cNvPr id="4" name="Textplatzhalter 3"/>
          <p:cNvSpPr>
            <a:spLocks noGrp="1"/>
          </p:cNvSpPr>
          <p:nvPr>
            <p:ph type="body" sz="quarter" idx="13"/>
          </p:nvPr>
        </p:nvSpPr>
        <p:spPr/>
        <p:txBody>
          <a:bodyPr/>
          <a:lstStyle/>
          <a:p>
            <a:r>
              <a:rPr lang="en-GB" sz="600" dirty="0"/>
              <a:t>PRODUCT LAUNCHING Q1|2017</a:t>
            </a:r>
          </a:p>
          <a:p>
            <a:endParaRPr lang="en-GB" sz="600" dirty="0"/>
          </a:p>
        </p:txBody>
      </p:sp>
      <p:pic>
        <p:nvPicPr>
          <p:cNvPr id="5" name="Grafik 4"/>
          <p:cNvPicPr>
            <a:picLocks noChangeAspect="1"/>
          </p:cNvPicPr>
          <p:nvPr/>
        </p:nvPicPr>
        <p:blipFill>
          <a:blip r:embed="rId2" cstate="print"/>
          <a:stretch>
            <a:fillRect/>
          </a:stretch>
        </p:blipFill>
        <p:spPr>
          <a:xfrm>
            <a:off x="395536" y="699542"/>
            <a:ext cx="5290191" cy="3818556"/>
          </a:xfrm>
          <a:prstGeom prst="rect">
            <a:avLst/>
          </a:prstGeom>
        </p:spPr>
      </p:pic>
      <p:pic>
        <p:nvPicPr>
          <p:cNvPr id="6" name="Grafik 5"/>
          <p:cNvPicPr>
            <a:picLocks noChangeAspect="1"/>
          </p:cNvPicPr>
          <p:nvPr/>
        </p:nvPicPr>
        <p:blipFill>
          <a:blip r:embed="rId3" cstate="print"/>
          <a:stretch>
            <a:fillRect/>
          </a:stretch>
        </p:blipFill>
        <p:spPr>
          <a:xfrm>
            <a:off x="5580112" y="1556792"/>
            <a:ext cx="3413116" cy="2394585"/>
          </a:xfrm>
          <a:prstGeom prst="rect">
            <a:avLst/>
          </a:prstGeom>
        </p:spPr>
      </p:pic>
    </p:spTree>
    <p:extLst>
      <p:ext uri="{BB962C8B-B14F-4D97-AF65-F5344CB8AC3E}">
        <p14:creationId xmlns:p14="http://schemas.microsoft.com/office/powerpoint/2010/main" val="1181453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RGB</a:t>
            </a:r>
          </a:p>
        </p:txBody>
      </p:sp>
      <p:sp>
        <p:nvSpPr>
          <p:cNvPr id="4" name="Textplatzhalter 3"/>
          <p:cNvSpPr>
            <a:spLocks noGrp="1"/>
          </p:cNvSpPr>
          <p:nvPr>
            <p:ph type="body" sz="quarter" idx="13"/>
          </p:nvPr>
        </p:nvSpPr>
        <p:spPr/>
        <p:txBody>
          <a:bodyPr/>
          <a:lstStyle/>
          <a:p>
            <a:r>
              <a:rPr lang="en-GB" sz="600" dirty="0"/>
              <a:t>PRODUCT LAUNCHING Q1|2017</a:t>
            </a:r>
          </a:p>
          <a:p>
            <a:endParaRPr lang="en-GB" sz="600" dirty="0"/>
          </a:p>
        </p:txBody>
      </p:sp>
      <p:pic>
        <p:nvPicPr>
          <p:cNvPr id="5" name="Grafik 4"/>
          <p:cNvPicPr>
            <a:picLocks noChangeAspect="1"/>
          </p:cNvPicPr>
          <p:nvPr/>
        </p:nvPicPr>
        <p:blipFill>
          <a:blip r:embed="rId2" cstate="print"/>
          <a:stretch>
            <a:fillRect/>
          </a:stretch>
        </p:blipFill>
        <p:spPr>
          <a:xfrm>
            <a:off x="539379" y="840236"/>
            <a:ext cx="6984949" cy="3822655"/>
          </a:xfrm>
          <a:prstGeom prst="rect">
            <a:avLst/>
          </a:prstGeom>
        </p:spPr>
      </p:pic>
    </p:spTree>
    <p:extLst>
      <p:ext uri="{BB962C8B-B14F-4D97-AF65-F5344CB8AC3E}">
        <p14:creationId xmlns:p14="http://schemas.microsoft.com/office/powerpoint/2010/main" val="1803527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RGB</a:t>
            </a:r>
          </a:p>
        </p:txBody>
      </p:sp>
      <p:sp>
        <p:nvSpPr>
          <p:cNvPr id="4" name="Textplatzhalter 3"/>
          <p:cNvSpPr>
            <a:spLocks noGrp="1"/>
          </p:cNvSpPr>
          <p:nvPr>
            <p:ph type="body" sz="quarter" idx="13"/>
          </p:nvPr>
        </p:nvSpPr>
        <p:spPr/>
        <p:txBody>
          <a:bodyPr/>
          <a:lstStyle/>
          <a:p>
            <a:r>
              <a:rPr lang="en-GB" sz="600" dirty="0"/>
              <a:t>PRODUCT LAUNCHING Q1|2017</a:t>
            </a:r>
          </a:p>
          <a:p>
            <a:endParaRPr lang="en-GB" sz="600" dirty="0"/>
          </a:p>
        </p:txBody>
      </p:sp>
      <p:pic>
        <p:nvPicPr>
          <p:cNvPr id="6" name="Grafik 5"/>
          <p:cNvPicPr>
            <a:picLocks noChangeAspect="1"/>
          </p:cNvPicPr>
          <p:nvPr/>
        </p:nvPicPr>
        <p:blipFill>
          <a:blip r:embed="rId2" cstate="print"/>
          <a:stretch>
            <a:fillRect/>
          </a:stretch>
        </p:blipFill>
        <p:spPr>
          <a:xfrm>
            <a:off x="1403648" y="483518"/>
            <a:ext cx="7087214" cy="4160881"/>
          </a:xfrm>
          <a:prstGeom prst="rect">
            <a:avLst/>
          </a:prstGeom>
        </p:spPr>
      </p:pic>
    </p:spTree>
    <p:extLst>
      <p:ext uri="{BB962C8B-B14F-4D97-AF65-F5344CB8AC3E}">
        <p14:creationId xmlns:p14="http://schemas.microsoft.com/office/powerpoint/2010/main" val="1240474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COMPETITION SITUATION</a:t>
            </a:r>
            <a:r>
              <a:t/>
            </a:r>
            <a:br/>
            <a:r>
              <a:rPr lang="en-GB" sz="1400" dirty="0">
                <a:solidFill>
                  <a:schemeClr val="bg1">
                    <a:lumMod val="50000"/>
                  </a:schemeClr>
                </a:solidFill>
              </a:rPr>
              <a:t>REFERENCE TYPE: FACIELLA 15 | 9 LED</a:t>
            </a:r>
          </a:p>
        </p:txBody>
      </p:sp>
      <p:sp>
        <p:nvSpPr>
          <p:cNvPr id="4" name="Textplatzhalter 3"/>
          <p:cNvSpPr>
            <a:spLocks noGrp="1"/>
          </p:cNvSpPr>
          <p:nvPr>
            <p:ph type="body" sz="quarter" idx="13"/>
          </p:nvPr>
        </p:nvSpPr>
        <p:spPr/>
        <p:txBody>
          <a:bodyPr/>
          <a:lstStyle/>
          <a:p>
            <a:r>
              <a:rPr lang="en-GB" sz="600" dirty="0"/>
              <a:t>PRODUCT LAUNCHING Q1|2017</a:t>
            </a:r>
          </a:p>
          <a:p>
            <a:endParaRPr lang="en-GB" sz="600" dirty="0"/>
          </a:p>
        </p:txBody>
      </p:sp>
      <p:graphicFrame>
        <p:nvGraphicFramePr>
          <p:cNvPr id="2" name="Tabelle 1"/>
          <p:cNvGraphicFramePr>
            <a:graphicFrameLocks noGrp="1"/>
          </p:cNvGraphicFramePr>
          <p:nvPr>
            <p:extLst/>
          </p:nvPr>
        </p:nvGraphicFramePr>
        <p:xfrm>
          <a:off x="611562" y="987574"/>
          <a:ext cx="6976367" cy="3642360"/>
        </p:xfrm>
        <a:graphic>
          <a:graphicData uri="http://schemas.openxmlformats.org/drawingml/2006/table">
            <a:tbl>
              <a:tblPr firstRow="1" bandRow="1">
                <a:tableStyleId>{5C22544A-7EE6-4342-B048-85BDC9FD1C3A}</a:tableStyleId>
              </a:tblPr>
              <a:tblGrid>
                <a:gridCol w="466331">
                  <a:extLst>
                    <a:ext uri="{9D8B030D-6E8A-4147-A177-3AD203B41FA5}">
                      <a16:colId xmlns:a16="http://schemas.microsoft.com/office/drawing/2014/main" xmlns="" val="20000"/>
                    </a:ext>
                  </a:extLst>
                </a:gridCol>
                <a:gridCol w="997217">
                  <a:extLst>
                    <a:ext uri="{9D8B030D-6E8A-4147-A177-3AD203B41FA5}">
                      <a16:colId xmlns:a16="http://schemas.microsoft.com/office/drawing/2014/main" xmlns="" val="20001"/>
                    </a:ext>
                  </a:extLst>
                </a:gridCol>
                <a:gridCol w="878128">
                  <a:extLst>
                    <a:ext uri="{9D8B030D-6E8A-4147-A177-3AD203B41FA5}">
                      <a16:colId xmlns:a16="http://schemas.microsoft.com/office/drawing/2014/main" xmlns="" val="20002"/>
                    </a:ext>
                  </a:extLst>
                </a:gridCol>
                <a:gridCol w="223207">
                  <a:extLst>
                    <a:ext uri="{9D8B030D-6E8A-4147-A177-3AD203B41FA5}">
                      <a16:colId xmlns:a16="http://schemas.microsoft.com/office/drawing/2014/main" xmlns="" val="20003"/>
                    </a:ext>
                  </a:extLst>
                </a:gridCol>
                <a:gridCol w="853072">
                  <a:extLst>
                    <a:ext uri="{9D8B030D-6E8A-4147-A177-3AD203B41FA5}">
                      <a16:colId xmlns:a16="http://schemas.microsoft.com/office/drawing/2014/main" xmlns="" val="20004"/>
                    </a:ext>
                  </a:extLst>
                </a:gridCol>
                <a:gridCol w="223207">
                  <a:extLst>
                    <a:ext uri="{9D8B030D-6E8A-4147-A177-3AD203B41FA5}">
                      <a16:colId xmlns:a16="http://schemas.microsoft.com/office/drawing/2014/main" xmlns="" val="20005"/>
                    </a:ext>
                  </a:extLst>
                </a:gridCol>
                <a:gridCol w="836150">
                  <a:extLst>
                    <a:ext uri="{9D8B030D-6E8A-4147-A177-3AD203B41FA5}">
                      <a16:colId xmlns:a16="http://schemas.microsoft.com/office/drawing/2014/main" xmlns="" val="20006"/>
                    </a:ext>
                  </a:extLst>
                </a:gridCol>
                <a:gridCol w="223207">
                  <a:extLst>
                    <a:ext uri="{9D8B030D-6E8A-4147-A177-3AD203B41FA5}">
                      <a16:colId xmlns:a16="http://schemas.microsoft.com/office/drawing/2014/main" xmlns="" val="20007"/>
                    </a:ext>
                  </a:extLst>
                </a:gridCol>
                <a:gridCol w="878128">
                  <a:extLst>
                    <a:ext uri="{9D8B030D-6E8A-4147-A177-3AD203B41FA5}">
                      <a16:colId xmlns:a16="http://schemas.microsoft.com/office/drawing/2014/main" xmlns="" val="20008"/>
                    </a:ext>
                  </a:extLst>
                </a:gridCol>
                <a:gridCol w="223207">
                  <a:extLst>
                    <a:ext uri="{9D8B030D-6E8A-4147-A177-3AD203B41FA5}">
                      <a16:colId xmlns:a16="http://schemas.microsoft.com/office/drawing/2014/main" xmlns="" val="20009"/>
                    </a:ext>
                  </a:extLst>
                </a:gridCol>
                <a:gridCol w="951306">
                  <a:extLst>
                    <a:ext uri="{9D8B030D-6E8A-4147-A177-3AD203B41FA5}">
                      <a16:colId xmlns:a16="http://schemas.microsoft.com/office/drawing/2014/main" xmlns="" val="20010"/>
                    </a:ext>
                  </a:extLst>
                </a:gridCol>
                <a:gridCol w="223207">
                  <a:extLst>
                    <a:ext uri="{9D8B030D-6E8A-4147-A177-3AD203B41FA5}">
                      <a16:colId xmlns:a16="http://schemas.microsoft.com/office/drawing/2014/main" xmlns="" val="20011"/>
                    </a:ext>
                  </a:extLst>
                </a:gridCol>
              </a:tblGrid>
              <a:tr h="370840">
                <a:tc>
                  <a:txBody>
                    <a:bodyPr/>
                    <a:lstStyle/>
                    <a:p>
                      <a:endParaRPr lang="de-DE" sz="900" dirty="0"/>
                    </a:p>
                  </a:txBody>
                  <a:tcPr>
                    <a:solidFill>
                      <a:schemeClr val="bg1"/>
                    </a:solidFill>
                  </a:tcPr>
                </a:tc>
                <a:tc>
                  <a:txBody>
                    <a:bodyPr/>
                    <a:lstStyle/>
                    <a:p>
                      <a:endParaRPr lang="de-DE" sz="900" dirty="0"/>
                    </a:p>
                  </a:txBody>
                  <a:tcPr>
                    <a:solidFill>
                      <a:schemeClr val="bg1"/>
                    </a:solidFill>
                  </a:tcPr>
                </a:tc>
                <a:tc gridSpan="10">
                  <a:txBody>
                    <a:bodyPr/>
                    <a:lstStyle/>
                    <a:p>
                      <a:pPr algn="ctr"/>
                      <a:r>
                        <a:rPr lang="de-DE" sz="900" dirty="0"/>
                        <a:t>EVALUATION FACTORS</a:t>
                      </a:r>
                      <a:endParaRPr lang="en-GB" sz="900" dirty="0"/>
                    </a:p>
                  </a:txBody>
                  <a:tcPr anchor="ctr">
                    <a:solidFill>
                      <a:srgbClr val="336699"/>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xmlns="" val="10000"/>
                  </a:ext>
                </a:extLst>
              </a:tr>
              <a:tr h="370840">
                <a:tc>
                  <a:txBody>
                    <a:bodyPr/>
                    <a:lstStyle/>
                    <a:p>
                      <a:endParaRPr lang="de-DE" sz="900" dirty="0"/>
                    </a:p>
                  </a:txBody>
                  <a:tcPr>
                    <a:solidFill>
                      <a:schemeClr val="bg1"/>
                    </a:solidFill>
                  </a:tcPr>
                </a:tc>
                <a:tc>
                  <a:txBody>
                    <a:bodyPr/>
                    <a:lstStyle/>
                    <a:p>
                      <a:endParaRPr lang="de-DE" sz="900" dirty="0"/>
                    </a:p>
                  </a:txBody>
                  <a:tcPr>
                    <a:solidFill>
                      <a:schemeClr val="bg1"/>
                    </a:solidFill>
                  </a:tcPr>
                </a:tc>
                <a:tc>
                  <a:txBody>
                    <a:bodyPr/>
                    <a:lstStyle/>
                    <a:p>
                      <a:r>
                        <a:rPr lang="de-DE" sz="900" dirty="0"/>
                        <a:t>Luminaire luminous flux</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pPr marL="0" algn="l" defTabSz="914400" rtl="0" eaLnBrk="1" latinLnBrk="0" hangingPunct="1"/>
                      <a:r>
                        <a:rPr lang="en-GB" sz="900" kern="1200" dirty="0">
                          <a:solidFill>
                            <a:schemeClr val="dk1"/>
                          </a:solidFill>
                          <a:latin typeface="+mn-lt"/>
                        </a:rPr>
                        <a:t>Efficiency</a:t>
                      </a:r>
                      <a:endParaRPr lang="en-GB"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pPr algn="l"/>
                      <a:r>
                        <a:rPr lang="de-DE" sz="900" dirty="0"/>
                        <a:t>Protection rating |  </a:t>
                      </a:r>
                    </a:p>
                    <a:p>
                      <a:pPr algn="l"/>
                      <a:r>
                        <a:rPr lang="de-DE" sz="900" dirty="0"/>
                        <a:t>Safety class</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pPr algn="l"/>
                      <a:r>
                        <a:rPr lang="de-DE" sz="900" dirty="0"/>
                        <a:t>IK value</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r>
                        <a:rPr lang="de-DE" sz="900" dirty="0"/>
                        <a:t>Alignment</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extLst>
                  <a:ext uri="{0D108BD9-81ED-4DB2-BD59-A6C34878D82A}">
                    <a16:rowId xmlns:a16="http://schemas.microsoft.com/office/drawing/2014/main" xmlns="" val="10001"/>
                  </a:ext>
                </a:extLst>
              </a:tr>
              <a:tr h="370840">
                <a:tc rowSpan="9">
                  <a:txBody>
                    <a:bodyPr/>
                    <a:lstStyle/>
                    <a:p>
                      <a:pPr algn="ctr"/>
                      <a:r>
                        <a:rPr lang="de-DE" sz="900" b="1" dirty="0">
                          <a:solidFill>
                            <a:schemeClr val="bg1"/>
                          </a:solidFill>
                        </a:rPr>
                        <a:t>COMPETITORS</a:t>
                      </a:r>
                      <a:endParaRPr lang="en-GB" sz="900" b="1" dirty="0">
                        <a:solidFill>
                          <a:schemeClr val="bg1"/>
                        </a:solidFill>
                      </a:endParaRPr>
                    </a:p>
                  </a:txBody>
                  <a:tcPr vert="vert270" anchor="ctr">
                    <a:solidFill>
                      <a:srgbClr val="3366CC"/>
                    </a:solidFill>
                  </a:tcPr>
                </a:tc>
                <a:tc>
                  <a:txBody>
                    <a:bodyPr/>
                    <a:lstStyle/>
                    <a:p>
                      <a:pPr algn="l"/>
                      <a:r>
                        <a:rPr lang="de-DE" sz="900" dirty="0"/>
                        <a:t>TRILUX</a:t>
                      </a:r>
                      <a:endParaRPr lang="en-GB" sz="900" dirty="0"/>
                    </a:p>
                  </a:txBody>
                  <a:tcPr anchor="ctr">
                    <a:solidFill>
                      <a:srgbClr val="3366CC"/>
                    </a:solidFill>
                  </a:tcPr>
                </a:tc>
                <a:tc>
                  <a:txBody>
                    <a:bodyPr/>
                    <a:lstStyle/>
                    <a:p>
                      <a:pPr algn="l"/>
                      <a:r>
                        <a:rPr lang="de-DE" sz="900" dirty="0"/>
                        <a:t>2,000lm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95 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IP65 / I</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IK06</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flexible on-site</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extLst>
                  <a:ext uri="{0D108BD9-81ED-4DB2-BD59-A6C34878D82A}">
                    <a16:rowId xmlns:a16="http://schemas.microsoft.com/office/drawing/2014/main" xmlns="" val="10002"/>
                  </a:ext>
                </a:extLst>
              </a:tr>
              <a:tr h="0">
                <a:tc vMerge="1">
                  <a:txBody>
                    <a:bodyPr/>
                    <a:lstStyle/>
                    <a:p>
                      <a:endParaRPr lang="de-DE" sz="1000"/>
                    </a:p>
                  </a:txBody>
                  <a:tcPr/>
                </a:tc>
                <a:tc gridSpan="11">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3"/>
                  </a:ext>
                </a:extLst>
              </a:tr>
              <a:tr h="370840">
                <a:tc vMerge="1">
                  <a:txBody>
                    <a:bodyPr/>
                    <a:lstStyle/>
                    <a:p>
                      <a:endParaRPr lang="de-DE" sz="1000"/>
                    </a:p>
                  </a:txBody>
                  <a:tcPr/>
                </a:tc>
                <a:tc>
                  <a:txBody>
                    <a:bodyPr/>
                    <a:lstStyle/>
                    <a:p>
                      <a:pPr algn="l"/>
                      <a:r>
                        <a:rPr lang="de-DE" sz="900" dirty="0"/>
                        <a:t>Bega 77 703</a:t>
                      </a:r>
                      <a:endParaRPr lang="en-GB" sz="900" dirty="0"/>
                    </a:p>
                  </a:txBody>
                  <a:tcPr anchor="ctr">
                    <a:solidFill>
                      <a:srgbClr val="0099FF"/>
                    </a:solidFill>
                  </a:tcPr>
                </a:tc>
                <a:tc>
                  <a:txBody>
                    <a:bodyPr/>
                    <a:lstStyle/>
                    <a:p>
                      <a:pPr algn="l"/>
                      <a:r>
                        <a:rPr lang="de-DE" sz="900" dirty="0"/>
                        <a:t>1,100lm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77 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IP65 / I</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IK06</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120° alignable</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extLst>
                  <a:ext uri="{0D108BD9-81ED-4DB2-BD59-A6C34878D82A}">
                    <a16:rowId xmlns:a16="http://schemas.microsoft.com/office/drawing/2014/main" xmlns="" val="10004"/>
                  </a:ext>
                </a:extLst>
              </a:tr>
              <a:tr h="138400">
                <a:tc vMerge="1">
                  <a:txBody>
                    <a:bodyPr/>
                    <a:lstStyle/>
                    <a:p>
                      <a:endParaRPr lang="de-DE" sz="1000"/>
                    </a:p>
                  </a:txBody>
                  <a:tcPr/>
                </a:tc>
                <a:tc gridSpan="11">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5"/>
                  </a:ext>
                </a:extLst>
              </a:tr>
              <a:tr h="370840">
                <a:tc vMerge="1">
                  <a:txBody>
                    <a:bodyPr/>
                    <a:lstStyle/>
                    <a:p>
                      <a:endParaRPr lang="de-DE" sz="1000"/>
                    </a:p>
                  </a:txBody>
                  <a:tcPr/>
                </a:tc>
                <a:tc>
                  <a:txBody>
                    <a:bodyPr/>
                    <a:lstStyle/>
                    <a:p>
                      <a:pPr algn="l"/>
                      <a:r>
                        <a:rPr lang="de-DE" sz="900" dirty="0"/>
                        <a:t>Philips</a:t>
                      </a:r>
                      <a:endParaRPr lang="en-GB" sz="900" dirty="0"/>
                    </a:p>
                  </a:txBody>
                  <a:tcPr anchor="ctr">
                    <a:solidFill>
                      <a:srgbClr val="99CCFF"/>
                    </a:solidFill>
                  </a:tcPr>
                </a:tc>
                <a:tc>
                  <a:txBody>
                    <a:bodyPr/>
                    <a:lstStyle/>
                    <a:p>
                      <a:pPr algn="l"/>
                      <a:r>
                        <a:rPr lang="de-DE" sz="900" dirty="0"/>
                        <a:t>2,525 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48 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IP65 / I</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IK06</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180° alignable</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extLst>
                  <a:ext uri="{0D108BD9-81ED-4DB2-BD59-A6C34878D82A}">
                    <a16:rowId xmlns:a16="http://schemas.microsoft.com/office/drawing/2014/main" xmlns="" val="10006"/>
                  </a:ext>
                </a:extLst>
              </a:tr>
              <a:tr h="171792">
                <a:tc vMerge="1">
                  <a:txBody>
                    <a:bodyPr/>
                    <a:lstStyle/>
                    <a:p>
                      <a:endParaRPr lang="de-DE" sz="1000" dirty="0"/>
                    </a:p>
                  </a:txBody>
                  <a:tcPr/>
                </a:tc>
                <a:tc gridSpan="11">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7"/>
                  </a:ext>
                </a:extLst>
              </a:tr>
              <a:tr h="370840">
                <a:tc vMerge="1">
                  <a:txBody>
                    <a:bodyPr/>
                    <a:lstStyle/>
                    <a:p>
                      <a:endParaRPr lang="de-DE" sz="1000"/>
                    </a:p>
                  </a:txBody>
                  <a:tcPr/>
                </a:tc>
                <a:tc>
                  <a:txBody>
                    <a:bodyPr/>
                    <a:lstStyle/>
                    <a:p>
                      <a:pPr algn="l"/>
                      <a:r>
                        <a:rPr lang="de-DE" sz="900" dirty="0"/>
                        <a:t>iGuzzini</a:t>
                      </a:r>
                      <a:r>
                        <a:t> </a:t>
                      </a:r>
                      <a:r>
                        <a:rPr lang="de-DE" sz="900" dirty="0"/>
                        <a:t>ipro</a:t>
                      </a:r>
                      <a:endParaRPr lang="en-GB" sz="900" dirty="0"/>
                    </a:p>
                  </a:txBody>
                  <a:tcPr anchor="ctr">
                    <a:solidFill>
                      <a:srgbClr val="CCECFF"/>
                    </a:solidFill>
                  </a:tcPr>
                </a:tc>
                <a:tc>
                  <a:txBody>
                    <a:bodyPr/>
                    <a:lstStyle/>
                    <a:p>
                      <a:pPr algn="l"/>
                      <a:r>
                        <a:rPr lang="de-DE" sz="900" dirty="0"/>
                        <a:t>1,900lm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100 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IP66 | II</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IK07</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marL="0" marR="0" lvl="0" indent="0" algn="l" defTabSz="914212" rtl="0" eaLnBrk="1" fontAlgn="auto" latinLnBrk="0" hangingPunct="1">
                        <a:lnSpc>
                          <a:spcPct val="100000"/>
                        </a:lnSpc>
                        <a:spcBef>
                          <a:spcPts val="0"/>
                        </a:spcBef>
                        <a:spcAft>
                          <a:spcPts val="0"/>
                        </a:spcAft>
                        <a:buClrTx/>
                        <a:buSzTx/>
                        <a:buFontTx/>
                        <a:buNone/>
                        <a:tabLst/>
                        <a:defRPr/>
                      </a:pPr>
                      <a:r>
                        <a:rPr lang="de-DE" sz="900" dirty="0"/>
                        <a:t>40° alignable</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extLst>
                  <a:ext uri="{0D108BD9-81ED-4DB2-BD59-A6C34878D82A}">
                    <a16:rowId xmlns:a16="http://schemas.microsoft.com/office/drawing/2014/main" xmlns="" val="10008"/>
                  </a:ext>
                </a:extLst>
              </a:tr>
              <a:tr h="133176">
                <a:tc vMerge="1">
                  <a:txBody>
                    <a:bodyPr/>
                    <a:lstStyle/>
                    <a:p>
                      <a:endParaRPr lang="de-DE" sz="1000"/>
                    </a:p>
                  </a:txBody>
                  <a:tcPr/>
                </a:tc>
                <a:tc gridSpan="11">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9"/>
                  </a:ext>
                </a:extLst>
              </a:tr>
              <a:tr h="370840">
                <a:tc vMerge="1">
                  <a:txBody>
                    <a:bodyPr/>
                    <a:lstStyle/>
                    <a:p>
                      <a:endParaRPr lang="de-DE" sz="1000" dirty="0"/>
                    </a:p>
                  </a:txBody>
                  <a:tcPr/>
                </a:tc>
                <a:tc>
                  <a:txBody>
                    <a:bodyPr/>
                    <a:lstStyle/>
                    <a:p>
                      <a:pPr algn="l"/>
                      <a:r>
                        <a:rPr lang="de-DE" sz="900" dirty="0"/>
                        <a:t>ERCO</a:t>
                      </a:r>
                      <a:endParaRPr lang="en-GB" sz="900" dirty="0"/>
                    </a:p>
                  </a:txBody>
                  <a:tcPr anchor="ctr">
                    <a:solidFill>
                      <a:srgbClr val="CCFFFF"/>
                    </a:solidFill>
                  </a:tcPr>
                </a:tc>
                <a:tc>
                  <a:txBody>
                    <a:bodyPr/>
                    <a:lstStyle/>
                    <a:p>
                      <a:pPr algn="l"/>
                      <a:r>
                        <a:rPr lang="de-DE" sz="900" dirty="0"/>
                        <a:t>1,857lm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92 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IP65 / I</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no information</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tc>
                  <a:txBody>
                    <a:bodyPr/>
                    <a:lstStyle/>
                    <a:p>
                      <a:pPr algn="l"/>
                      <a:r>
                        <a:rPr lang="de-DE" sz="900" dirty="0"/>
                        <a:t>90° alignable</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FFFF"/>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972540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34299" r="3840"/>
          <a:stretch/>
        </p:blipFill>
        <p:spPr>
          <a:xfrm>
            <a:off x="0" y="0"/>
            <a:ext cx="9180512" cy="5143500"/>
          </a:xfrm>
          <a:prstGeom prst="rect">
            <a:avLst/>
          </a:prstGeom>
        </p:spPr>
      </p:pic>
      <p:sp>
        <p:nvSpPr>
          <p:cNvPr id="7" name="Rechteck 6"/>
          <p:cNvSpPr/>
          <p:nvPr/>
        </p:nvSpPr>
        <p:spPr>
          <a:xfrm>
            <a:off x="0" y="195486"/>
            <a:ext cx="6300192" cy="432048"/>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59"/>
            <a:r>
              <a:rPr lang="en-GB" b="1" dirty="0">
                <a:solidFill>
                  <a:prstClr val="black"/>
                </a:solidFill>
              </a:rPr>
              <a:t>WALL LUMINAIRES &amp; CEILING SURFACE-MOUNTED LUMINAIRES</a:t>
            </a:r>
          </a:p>
        </p:txBody>
      </p:sp>
    </p:spTree>
    <p:extLst>
      <p:ext uri="{BB962C8B-B14F-4D97-AF65-F5344CB8AC3E}">
        <p14:creationId xmlns:p14="http://schemas.microsoft.com/office/powerpoint/2010/main" val="55681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en-GB" sz="600" dirty="0"/>
              <a:t>PRODUCT LAUNCHING Q1 | 2017</a:t>
            </a:r>
          </a:p>
          <a:p>
            <a:endParaRPr lang="en-GB" sz="600" dirty="0">
              <a:solidFill>
                <a:schemeClr val="tx1"/>
              </a:solidFill>
            </a:endParaRPr>
          </a:p>
        </p:txBody>
      </p:sp>
      <p:sp>
        <p:nvSpPr>
          <p:cNvPr id="2" name="Titel 1"/>
          <p:cNvSpPr>
            <a:spLocks noGrp="1"/>
          </p:cNvSpPr>
          <p:nvPr>
            <p:ph type="title"/>
          </p:nvPr>
        </p:nvSpPr>
        <p:spPr/>
        <p:txBody>
          <a:bodyPr/>
          <a:lstStyle/>
          <a:p>
            <a:r>
              <a:rPr lang="en-GB" sz="1400" dirty="0"/>
              <a:t>DEFINITION</a:t>
            </a:r>
            <a:r>
              <a:rPr dirty="0"/>
              <a:t/>
            </a:r>
            <a:br>
              <a:rPr dirty="0"/>
            </a:br>
            <a:r>
              <a:rPr lang="en-GB" sz="1400" dirty="0">
                <a:solidFill>
                  <a:schemeClr val="bg1">
                    <a:lumMod val="65000"/>
                  </a:schemeClr>
                </a:solidFill>
              </a:rPr>
              <a:t>WHAT DO WE UNDERSTAND BY CROSS-SELLING &amp; LIGHTING NEAR BUILDINGS</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059582"/>
            <a:ext cx="3672408" cy="3660932"/>
          </a:xfrm>
          <a:prstGeom prst="rect">
            <a:avLst/>
          </a:prstGeom>
        </p:spPr>
      </p:pic>
      <p:pic>
        <p:nvPicPr>
          <p:cNvPr id="8" name="Grafik 7"/>
          <p:cNvPicPr>
            <a:picLocks noChangeAspect="1"/>
          </p:cNvPicPr>
          <p:nvPr/>
        </p:nvPicPr>
        <p:blipFill rotWithShape="1">
          <a:blip r:embed="rId3" cstate="print"/>
          <a:srcRect b="5950"/>
          <a:stretch/>
        </p:blipFill>
        <p:spPr>
          <a:xfrm>
            <a:off x="4569098" y="1203598"/>
            <a:ext cx="4007814" cy="3163963"/>
          </a:xfrm>
          <a:prstGeom prst="rect">
            <a:avLst/>
          </a:prstGeom>
        </p:spPr>
      </p:pic>
    </p:spTree>
    <p:extLst>
      <p:ext uri="{BB962C8B-B14F-4D97-AF65-F5344CB8AC3E}">
        <p14:creationId xmlns:p14="http://schemas.microsoft.com/office/powerpoint/2010/main" val="1966259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SKEO PURA</a:t>
            </a:r>
            <a:r>
              <a:t/>
            </a:r>
            <a:br/>
            <a:r>
              <a:rPr lang="en-GB" sz="1400" dirty="0"/>
              <a:t>FLAT SQUARES FOR ATTRACTIVE FACADE LIGHTING</a:t>
            </a:r>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44004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500lm – 1,650lm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10W – 25W | max. 70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DALI (Skeo Pura 40 on request)</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Impact resistance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IK07</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rotationally symmetric wide distribution</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FLEXIBILITY OF DESIGN</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TWO CONSTRUCTION SIZES</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WALL/CEILING LUMINAIRE</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a:t>
            </a:r>
            <a:endParaRPr lang="en-GB" sz="1000" b="1" dirty="0">
              <a:solidFill>
                <a:prstClr val="black"/>
              </a:solidFill>
              <a:latin typeface="Arial" pitchFamily="34" charset="0"/>
              <a:cs typeface="Arial" pitchFamily="34" charset="0"/>
            </a:endParaRPr>
          </a:p>
        </p:txBody>
      </p:sp>
      <p:pic>
        <p:nvPicPr>
          <p:cNvPr id="19" name="Picture 2"/>
          <p:cNvPicPr>
            <a:picLocks noChangeAspect="1" noChangeArrowheads="1"/>
          </p:cNvPicPr>
          <p:nvPr/>
        </p:nvPicPr>
        <p:blipFill>
          <a:blip r:embed="rId3" cstate="print"/>
          <a:srcRect/>
          <a:stretch>
            <a:fillRect/>
          </a:stretch>
        </p:blipFill>
        <p:spPr bwMode="auto">
          <a:xfrm>
            <a:off x="611560" y="2931791"/>
            <a:ext cx="1944216" cy="1296144"/>
          </a:xfrm>
          <a:prstGeom prst="rect">
            <a:avLst/>
          </a:prstGeom>
          <a:ln>
            <a:noFill/>
          </a:ln>
          <a:effectLst>
            <a:outerShdw blurRad="292100" dist="139700" dir="2700000" algn="tl" rotWithShape="0">
              <a:srgbClr val="333333">
                <a:alpha val="65000"/>
              </a:srgbClr>
            </a:outerShdw>
          </a:effectLst>
        </p:spPr>
      </p:pic>
      <p:pic>
        <p:nvPicPr>
          <p:cNvPr id="20" name="Picture 3"/>
          <p:cNvPicPr>
            <a:picLocks noChangeAspect="1" noChangeArrowheads="1"/>
          </p:cNvPicPr>
          <p:nvPr/>
        </p:nvPicPr>
        <p:blipFill>
          <a:blip r:embed="rId4" cstate="print"/>
          <a:srcRect/>
          <a:stretch>
            <a:fillRect/>
          </a:stretch>
        </p:blipFill>
        <p:spPr bwMode="auto">
          <a:xfrm>
            <a:off x="2699792" y="2931791"/>
            <a:ext cx="1944216" cy="1296144"/>
          </a:xfrm>
          <a:prstGeom prst="rect">
            <a:avLst/>
          </a:prstGeom>
          <a:ln>
            <a:noFill/>
          </a:ln>
          <a:effectLst>
            <a:outerShdw blurRad="292100" dist="139700" dir="2700000" algn="tl" rotWithShape="0">
              <a:srgbClr val="333333">
                <a:alpha val="65000"/>
              </a:srgbClr>
            </a:outerShdw>
          </a:effectLst>
        </p:spPr>
      </p:pic>
      <p:pic>
        <p:nvPicPr>
          <p:cNvPr id="21" name="Picture 4"/>
          <p:cNvPicPr>
            <a:picLocks noChangeAspect="1" noChangeArrowheads="1"/>
          </p:cNvPicPr>
          <p:nvPr/>
        </p:nvPicPr>
        <p:blipFill>
          <a:blip r:embed="rId5" cstate="print"/>
          <a:srcRect/>
          <a:stretch>
            <a:fillRect/>
          </a:stretch>
        </p:blipFill>
        <p:spPr bwMode="auto">
          <a:xfrm>
            <a:off x="4788024" y="2931791"/>
            <a:ext cx="1944216" cy="1345077"/>
          </a:xfrm>
          <a:prstGeom prst="rect">
            <a:avLst/>
          </a:prstGeom>
          <a:ln>
            <a:noFill/>
          </a:ln>
          <a:effectLst>
            <a:outerShdw blurRad="292100" dist="139700" dir="2700000" algn="tl" rotWithShape="0">
              <a:srgbClr val="333333">
                <a:alpha val="65000"/>
              </a:srgbClr>
            </a:outerShdw>
          </a:effectLst>
        </p:spPr>
      </p:pic>
      <p:pic>
        <p:nvPicPr>
          <p:cNvPr id="18" name="Grafik 17"/>
          <p:cNvPicPr/>
          <p:nvPr/>
        </p:nvPicPr>
        <p:blipFill>
          <a:blip r:embed="rId6" cstate="print"/>
          <a:srcRect/>
          <a:stretch>
            <a:fillRect/>
          </a:stretch>
        </p:blipFill>
        <p:spPr bwMode="auto">
          <a:xfrm>
            <a:off x="6876256" y="2931790"/>
            <a:ext cx="1872208" cy="1368152"/>
          </a:xfrm>
          <a:prstGeom prst="rect">
            <a:avLst/>
          </a:prstGeom>
          <a:noFill/>
          <a:ln w="9525">
            <a:noFill/>
            <a:miter lim="800000"/>
            <a:headEnd/>
            <a:tailEnd/>
          </a:ln>
        </p:spPr>
      </p:pic>
      <p:pic>
        <p:nvPicPr>
          <p:cNvPr id="2" name="Grafik 1"/>
          <p:cNvPicPr>
            <a:picLocks noChangeAspect="1"/>
          </p:cNvPicPr>
          <p:nvPr/>
        </p:nvPicPr>
        <p:blipFill rotWithShape="1">
          <a:blip r:embed="rId7" cstate="print">
            <a:extLst>
              <a:ext uri="{28A0092B-C50C-407E-A947-70E740481C1C}">
                <a14:useLocalDpi xmlns:a14="http://schemas.microsoft.com/office/drawing/2010/main" val="0"/>
              </a:ext>
            </a:extLst>
          </a:blip>
          <a:srcRect t="22421" b="15919"/>
          <a:stretch/>
        </p:blipFill>
        <p:spPr>
          <a:xfrm>
            <a:off x="611560" y="915567"/>
            <a:ext cx="3425619" cy="1584176"/>
          </a:xfrm>
          <a:prstGeom prst="rect">
            <a:avLst/>
          </a:prstGeom>
        </p:spPr>
      </p:pic>
    </p:spTree>
    <p:extLst>
      <p:ext uri="{BB962C8B-B14F-4D97-AF65-F5344CB8AC3E}">
        <p14:creationId xmlns:p14="http://schemas.microsoft.com/office/powerpoint/2010/main" val="3733554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SKEO PURA WALL AND CEILING SURFACE-MOUNTED LUMINAIRES</a:t>
            </a:r>
          </a:p>
        </p:txBody>
      </p:sp>
      <p:sp>
        <p:nvSpPr>
          <p:cNvPr id="4" name="Textplatzhalter 3"/>
          <p:cNvSpPr>
            <a:spLocks noGrp="1"/>
          </p:cNvSpPr>
          <p:nvPr>
            <p:ph type="body" sz="quarter" idx="13"/>
          </p:nvPr>
        </p:nvSpPr>
        <p:spPr/>
        <p:txBody>
          <a:bodyPr/>
          <a:lstStyle/>
          <a:p>
            <a:r>
              <a:rPr lang="en-GB" sz="600" dirty="0"/>
              <a:t>FAQ / GUIDE</a:t>
            </a:r>
          </a:p>
        </p:txBody>
      </p:sp>
      <p:sp>
        <p:nvSpPr>
          <p:cNvPr id="5" name="Textplatzhalter 1"/>
          <p:cNvSpPr>
            <a:spLocks noGrp="1"/>
          </p:cNvSpPr>
          <p:nvPr>
            <p:ph type="body" sz="quarter" idx="11"/>
          </p:nvPr>
        </p:nvSpPr>
        <p:spPr>
          <a:xfrm>
            <a:off x="539552" y="1059582"/>
            <a:ext cx="7992888" cy="2859087"/>
          </a:xfrm>
        </p:spPr>
        <p:txBody>
          <a:bodyPr/>
          <a:lstStyle/>
          <a:p>
            <a:pPr marL="0" indent="0">
              <a:buNone/>
            </a:pPr>
            <a:r>
              <a:rPr lang="en-GB" sz="1200" b="1" dirty="0"/>
              <a:t>What is the major competitive advantage of the Skeo Pura?</a:t>
            </a:r>
          </a:p>
          <a:p>
            <a:pPr marL="0" indent="0">
              <a:buNone/>
            </a:pPr>
            <a:r>
              <a:rPr lang="en-GB" sz="1200" dirty="0"/>
              <a:t>Homogeneous illumination of the complete area and the flat dimensions of the luminaire with a depth of just 40 mm.</a:t>
            </a:r>
          </a:p>
          <a:p>
            <a:pPr marL="0" indent="0">
              <a:buNone/>
            </a:pPr>
            <a:endParaRPr lang="en-GB" sz="1200" dirty="0"/>
          </a:p>
          <a:p>
            <a:pPr marL="0" indent="0">
              <a:buNone/>
            </a:pPr>
            <a:r>
              <a:rPr lang="en-GB" sz="1200" b="1" dirty="0"/>
              <a:t>Are DALI versions possible?</a:t>
            </a:r>
          </a:p>
          <a:p>
            <a:pPr marL="0" indent="0">
              <a:buNone/>
            </a:pPr>
            <a:r>
              <a:rPr lang="en-GB" sz="1200" dirty="0"/>
              <a:t>Yes, Skeo Pura 40 is DALI-compatible.</a:t>
            </a:r>
          </a:p>
          <a:p>
            <a:pPr marL="0" indent="0">
              <a:buNone/>
            </a:pPr>
            <a:endParaRPr lang="en-GB" sz="1200" dirty="0"/>
          </a:p>
          <a:p>
            <a:pPr marL="0" indent="0">
              <a:buNone/>
            </a:pPr>
            <a:r>
              <a:rPr lang="en-GB" sz="1200" b="1" dirty="0"/>
              <a:t>Can I use the luminaires indoors?</a:t>
            </a:r>
          </a:p>
          <a:p>
            <a:pPr marL="0" indent="0">
              <a:buNone/>
            </a:pPr>
            <a:r>
              <a:rPr lang="en-GB" sz="1200" dirty="0"/>
              <a:t>Yes, the luminaires can also be used for indoor applications to especially provide entrance areas with a recognisable family philosophy. (the same luminaires outdoors as indoors)</a:t>
            </a:r>
          </a:p>
          <a:p>
            <a:pPr marL="0" indent="0">
              <a:buNone/>
            </a:pPr>
            <a:endParaRPr lang="en-GB" sz="1200" dirty="0"/>
          </a:p>
          <a:p>
            <a:pPr marL="0" indent="0">
              <a:buNone/>
            </a:pPr>
            <a:r>
              <a:rPr lang="en-GB" sz="1200" b="1" dirty="0"/>
              <a:t>Is the luminaire suitable for DC voltage, can it therefore be connected to a central battery?</a:t>
            </a:r>
          </a:p>
          <a:p>
            <a:pPr marL="0" indent="0">
              <a:buNone/>
            </a:pPr>
            <a:r>
              <a:rPr lang="en-GB" sz="1200" dirty="0"/>
              <a:t>Yes, all Skeo Pura versions are DC-voltage compatible, so can be connected to a central battery.</a:t>
            </a:r>
          </a:p>
          <a:p>
            <a:pPr marL="0" indent="0">
              <a:buNone/>
            </a:pPr>
            <a:endParaRPr lang="en-GB" sz="1200" dirty="0"/>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2736635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COMPETITIVE SITUATION</a:t>
            </a:r>
            <a:r>
              <a:t/>
            </a:r>
            <a:br/>
            <a:r>
              <a:rPr lang="en-GB" sz="1400" dirty="0">
                <a:solidFill>
                  <a:schemeClr val="bg1">
                    <a:lumMod val="50000"/>
                  </a:schemeClr>
                </a:solidFill>
              </a:rPr>
              <a:t>WALL SURFACE-MOUNTED LUMINAIRES | TRILUX SKEO PURA VS BEGA 33 234</a:t>
            </a:r>
          </a:p>
        </p:txBody>
      </p:sp>
      <p:graphicFrame>
        <p:nvGraphicFramePr>
          <p:cNvPr id="5" name="Tabelle 4"/>
          <p:cNvGraphicFramePr>
            <a:graphicFrameLocks noGrp="1"/>
          </p:cNvGraphicFramePr>
          <p:nvPr>
            <p:extLst/>
          </p:nvPr>
        </p:nvGraphicFramePr>
        <p:xfrm>
          <a:off x="611560" y="1203598"/>
          <a:ext cx="8064892" cy="3180620"/>
        </p:xfrm>
        <a:graphic>
          <a:graphicData uri="http://schemas.openxmlformats.org/drawingml/2006/table">
            <a:tbl>
              <a:tblPr firstRow="1">
                <a:tableStyleId>{5C22544A-7EE6-4342-B048-85BDC9FD1C3A}</a:tableStyleId>
              </a:tblPr>
              <a:tblGrid>
                <a:gridCol w="1467952">
                  <a:extLst>
                    <a:ext uri="{9D8B030D-6E8A-4147-A177-3AD203B41FA5}">
                      <a16:colId xmlns:a16="http://schemas.microsoft.com/office/drawing/2014/main" xmlns="" val="20000"/>
                    </a:ext>
                  </a:extLst>
                </a:gridCol>
                <a:gridCol w="2797779">
                  <a:extLst>
                    <a:ext uri="{9D8B030D-6E8A-4147-A177-3AD203B41FA5}">
                      <a16:colId xmlns:a16="http://schemas.microsoft.com/office/drawing/2014/main" xmlns="" val="20001"/>
                    </a:ext>
                  </a:extLst>
                </a:gridCol>
                <a:gridCol w="422129">
                  <a:extLst>
                    <a:ext uri="{9D8B030D-6E8A-4147-A177-3AD203B41FA5}">
                      <a16:colId xmlns:a16="http://schemas.microsoft.com/office/drawing/2014/main" xmlns="" val="20002"/>
                    </a:ext>
                  </a:extLst>
                </a:gridCol>
                <a:gridCol w="422129">
                  <a:extLst>
                    <a:ext uri="{9D8B030D-6E8A-4147-A177-3AD203B41FA5}">
                      <a16:colId xmlns:a16="http://schemas.microsoft.com/office/drawing/2014/main" xmlns="" val="20003"/>
                    </a:ext>
                  </a:extLst>
                </a:gridCol>
                <a:gridCol w="422129">
                  <a:extLst>
                    <a:ext uri="{9D8B030D-6E8A-4147-A177-3AD203B41FA5}">
                      <a16:colId xmlns:a16="http://schemas.microsoft.com/office/drawing/2014/main" xmlns="" val="20004"/>
                    </a:ext>
                  </a:extLst>
                </a:gridCol>
                <a:gridCol w="422129">
                  <a:extLst>
                    <a:ext uri="{9D8B030D-6E8A-4147-A177-3AD203B41FA5}">
                      <a16:colId xmlns:a16="http://schemas.microsoft.com/office/drawing/2014/main" xmlns="" val="20005"/>
                    </a:ext>
                  </a:extLst>
                </a:gridCol>
                <a:gridCol w="422129">
                  <a:extLst>
                    <a:ext uri="{9D8B030D-6E8A-4147-A177-3AD203B41FA5}">
                      <a16:colId xmlns:a16="http://schemas.microsoft.com/office/drawing/2014/main" xmlns="" val="20006"/>
                    </a:ext>
                  </a:extLst>
                </a:gridCol>
                <a:gridCol w="422129">
                  <a:extLst>
                    <a:ext uri="{9D8B030D-6E8A-4147-A177-3AD203B41FA5}">
                      <a16:colId xmlns:a16="http://schemas.microsoft.com/office/drawing/2014/main" xmlns="" val="20007"/>
                    </a:ext>
                  </a:extLst>
                </a:gridCol>
                <a:gridCol w="422129">
                  <a:extLst>
                    <a:ext uri="{9D8B030D-6E8A-4147-A177-3AD203B41FA5}">
                      <a16:colId xmlns:a16="http://schemas.microsoft.com/office/drawing/2014/main" xmlns="" val="20008"/>
                    </a:ext>
                  </a:extLst>
                </a:gridCol>
                <a:gridCol w="422129">
                  <a:extLst>
                    <a:ext uri="{9D8B030D-6E8A-4147-A177-3AD203B41FA5}">
                      <a16:colId xmlns:a16="http://schemas.microsoft.com/office/drawing/2014/main" xmlns="" val="20009"/>
                    </a:ext>
                  </a:extLst>
                </a:gridCol>
                <a:gridCol w="422129">
                  <a:extLst>
                    <a:ext uri="{9D8B030D-6E8A-4147-A177-3AD203B41FA5}">
                      <a16:colId xmlns:a16="http://schemas.microsoft.com/office/drawing/2014/main" xmlns="" val="20010"/>
                    </a:ext>
                  </a:extLst>
                </a:gridCol>
              </a:tblGrid>
              <a:tr h="281486">
                <a:tc rowSpan="2">
                  <a:txBody>
                    <a:bodyPr/>
                    <a:lstStyle/>
                    <a:p>
                      <a:r>
                        <a:rPr lang="de-DE" sz="900" dirty="0"/>
                        <a:t>Criteria</a:t>
                      </a:r>
                      <a:endParaRPr lang="en-GB" sz="900" dirty="0"/>
                    </a:p>
                  </a:txBody>
                  <a:tcPr>
                    <a:solidFill>
                      <a:srgbClr val="336699"/>
                    </a:solidFill>
                  </a:tcPr>
                </a:tc>
                <a:tc rowSpan="2">
                  <a:txBody>
                    <a:bodyPr/>
                    <a:lstStyle/>
                    <a:p>
                      <a:r>
                        <a:rPr lang="de-DE" sz="900" dirty="0"/>
                        <a:t>Comments on strengths and weaknesses</a:t>
                      </a:r>
                      <a:endParaRPr lang="en-GB" sz="900" dirty="0"/>
                    </a:p>
                  </a:txBody>
                  <a:tcPr>
                    <a:solidFill>
                      <a:srgbClr val="336699"/>
                    </a:solidFill>
                  </a:tcPr>
                </a:tc>
                <a:tc gridSpan="3">
                  <a:txBody>
                    <a:bodyPr/>
                    <a:lstStyle/>
                    <a:p>
                      <a:pPr algn="ctr"/>
                      <a:r>
                        <a:rPr lang="de-DE" sz="900" dirty="0"/>
                        <a:t>worse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same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better</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extLst>
                  <a:ext uri="{0D108BD9-81ED-4DB2-BD59-A6C34878D82A}">
                    <a16:rowId xmlns:a16="http://schemas.microsoft.com/office/drawing/2014/main" xmlns="" val="10000"/>
                  </a:ext>
                </a:extLst>
              </a:tr>
              <a:tr h="281486">
                <a:tc vMerge="1">
                  <a:txBody>
                    <a:bodyPr/>
                    <a:lstStyle/>
                    <a:p>
                      <a:endParaRPr lang="de-DE" sz="1000" dirty="0"/>
                    </a:p>
                  </a:txBody>
                  <a:tcPr/>
                </a:tc>
                <a:tc vMerge="1">
                  <a:txBody>
                    <a:bodyPr/>
                    <a:lstStyle/>
                    <a:p>
                      <a:endParaRPr lang="de-DE" sz="1000" dirty="0"/>
                    </a:p>
                  </a:txBody>
                  <a:tcPr/>
                </a:tc>
                <a:tc>
                  <a:txBody>
                    <a:bodyPr/>
                    <a:lstStyle/>
                    <a:p>
                      <a:pPr algn="ctr"/>
                      <a:r>
                        <a:rPr lang="de-DE" sz="900" dirty="0"/>
                        <a:t>1</a:t>
                      </a:r>
                      <a:endParaRPr lang="en-GB" sz="900" dirty="0"/>
                    </a:p>
                  </a:txBody>
                  <a:tcPr/>
                </a:tc>
                <a:tc>
                  <a:txBody>
                    <a:bodyPr/>
                    <a:lstStyle/>
                    <a:p>
                      <a:pPr algn="ctr"/>
                      <a:r>
                        <a:rPr lang="de-DE" sz="900" dirty="0"/>
                        <a:t>2</a:t>
                      </a:r>
                      <a:endParaRPr lang="en-GB" sz="900" dirty="0"/>
                    </a:p>
                  </a:txBody>
                  <a:tcPr/>
                </a:tc>
                <a:tc>
                  <a:txBody>
                    <a:bodyPr/>
                    <a:lstStyle/>
                    <a:p>
                      <a:pPr algn="ctr"/>
                      <a:r>
                        <a:rPr lang="de-DE" sz="900" dirty="0"/>
                        <a:t>3</a:t>
                      </a:r>
                      <a:endParaRPr lang="en-GB" sz="900" dirty="0"/>
                    </a:p>
                  </a:txBody>
                  <a:tcPr/>
                </a:tc>
                <a:tc>
                  <a:txBody>
                    <a:bodyPr/>
                    <a:lstStyle/>
                    <a:p>
                      <a:pPr algn="ctr"/>
                      <a:r>
                        <a:rPr lang="de-DE" sz="900" dirty="0"/>
                        <a:t>4</a:t>
                      </a:r>
                      <a:endParaRPr lang="en-GB" sz="900" dirty="0"/>
                    </a:p>
                  </a:txBody>
                  <a:tcPr/>
                </a:tc>
                <a:tc>
                  <a:txBody>
                    <a:bodyPr/>
                    <a:lstStyle/>
                    <a:p>
                      <a:pPr algn="ctr"/>
                      <a:r>
                        <a:rPr lang="de-DE" sz="900" dirty="0"/>
                        <a:t>5</a:t>
                      </a:r>
                      <a:endParaRPr lang="en-GB" sz="900" dirty="0"/>
                    </a:p>
                  </a:txBody>
                  <a:tcPr/>
                </a:tc>
                <a:tc>
                  <a:txBody>
                    <a:bodyPr/>
                    <a:lstStyle/>
                    <a:p>
                      <a:pPr algn="ctr"/>
                      <a:r>
                        <a:rPr lang="de-DE" sz="900" dirty="0"/>
                        <a:t>6</a:t>
                      </a:r>
                      <a:endParaRPr lang="en-GB" sz="900" dirty="0"/>
                    </a:p>
                  </a:txBody>
                  <a:tcPr/>
                </a:tc>
                <a:tc>
                  <a:txBody>
                    <a:bodyPr/>
                    <a:lstStyle/>
                    <a:p>
                      <a:pPr algn="ctr"/>
                      <a:r>
                        <a:rPr lang="de-DE" sz="900" dirty="0"/>
                        <a:t>7</a:t>
                      </a:r>
                      <a:endParaRPr lang="en-GB" sz="900" dirty="0"/>
                    </a:p>
                  </a:txBody>
                  <a:tcPr/>
                </a:tc>
                <a:tc>
                  <a:txBody>
                    <a:bodyPr/>
                    <a:lstStyle/>
                    <a:p>
                      <a:pPr algn="ctr"/>
                      <a:r>
                        <a:rPr lang="de-DE" sz="900" dirty="0"/>
                        <a:t>8</a:t>
                      </a:r>
                      <a:endParaRPr lang="en-GB" sz="900" dirty="0"/>
                    </a:p>
                  </a:txBody>
                  <a:tcPr/>
                </a:tc>
                <a:tc>
                  <a:txBody>
                    <a:bodyPr/>
                    <a:lstStyle/>
                    <a:p>
                      <a:pPr algn="ctr"/>
                      <a:r>
                        <a:rPr lang="de-DE" sz="900" dirty="0"/>
                        <a:t>9</a:t>
                      </a:r>
                      <a:endParaRPr lang="en-GB" sz="900" dirty="0"/>
                    </a:p>
                  </a:txBody>
                  <a:tcPr/>
                </a:tc>
                <a:extLst>
                  <a:ext uri="{0D108BD9-81ED-4DB2-BD59-A6C34878D82A}">
                    <a16:rowId xmlns:a16="http://schemas.microsoft.com/office/drawing/2014/main" xmlns="" val="10001"/>
                  </a:ext>
                </a:extLst>
              </a:tr>
              <a:tr h="281486">
                <a:tc>
                  <a:txBody>
                    <a:bodyPr/>
                    <a:lstStyle/>
                    <a:p>
                      <a:r>
                        <a:rPr lang="de-DE" sz="900" dirty="0"/>
                        <a:t>Construction sizes</a:t>
                      </a:r>
                      <a:endParaRPr lang="en-GB" sz="900" dirty="0"/>
                    </a:p>
                  </a:txBody>
                  <a:tcPr anchor="ctr"/>
                </a:tc>
                <a:tc>
                  <a:txBody>
                    <a:bodyPr/>
                    <a:lstStyle/>
                    <a:p>
                      <a:r>
                        <a:rPr lang="de-DE" sz="900" dirty="0"/>
                        <a:t>TX: 2 construction sizes | BEGA: 3 construction sizes</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2"/>
                  </a:ext>
                </a:extLst>
              </a:tr>
              <a:tr h="281486">
                <a:tc>
                  <a:txBody>
                    <a:bodyPr/>
                    <a:lstStyle/>
                    <a:p>
                      <a:r>
                        <a:rPr lang="de-DE" sz="900" dirty="0"/>
                        <a:t>Luminaire luminous flux range</a:t>
                      </a:r>
                      <a:endParaRPr lang="en-GB" sz="900" dirty="0"/>
                    </a:p>
                  </a:txBody>
                  <a:tcPr anchor="ctr"/>
                </a:tc>
                <a:tc>
                  <a:txBody>
                    <a:bodyPr/>
                    <a:lstStyle/>
                    <a:p>
                      <a:r>
                        <a:rPr lang="de-DE" sz="900" dirty="0"/>
                        <a:t>TX: 500lm – 1650lm | BEGA: 500lm – 1,800lm </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3"/>
                  </a:ext>
                </a:extLst>
              </a:tr>
              <a:tr h="281486">
                <a:tc>
                  <a:txBody>
                    <a:bodyPr/>
                    <a:lstStyle/>
                    <a:p>
                      <a:r>
                        <a:rPr lang="de-DE" sz="900" dirty="0"/>
                        <a:t>Efficiency</a:t>
                      </a:r>
                      <a:endParaRPr lang="en-GB" sz="900" dirty="0"/>
                    </a:p>
                  </a:txBody>
                  <a:tcPr anchor="ctr"/>
                </a:tc>
                <a:tc>
                  <a:txBody>
                    <a:bodyPr/>
                    <a:lstStyle/>
                    <a:p>
                      <a:r>
                        <a:rPr lang="de-DE" sz="900" dirty="0"/>
                        <a:t>TX: up to 75 lm/W | Bega up to 64lm/W</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4"/>
                  </a:ext>
                </a:extLst>
              </a:tr>
              <a:tr h="281486">
                <a:tc>
                  <a:txBody>
                    <a:bodyPr/>
                    <a:lstStyle/>
                    <a:p>
                      <a:r>
                        <a:rPr lang="de-DE" sz="900" dirty="0"/>
                        <a:t>Protection rating</a:t>
                      </a:r>
                      <a:endParaRPr lang="en-GB" sz="900" dirty="0"/>
                    </a:p>
                  </a:txBody>
                  <a:tcPr anchor="ctr"/>
                </a:tc>
                <a:tc>
                  <a:txBody>
                    <a:bodyPr/>
                    <a:lstStyle/>
                    <a:p>
                      <a:r>
                        <a:rPr lang="de-DE" sz="900" dirty="0"/>
                        <a:t>both IP65</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5"/>
                  </a:ext>
                </a:extLst>
              </a:tr>
              <a:tr h="281486">
                <a:tc>
                  <a:txBody>
                    <a:bodyPr/>
                    <a:lstStyle/>
                    <a:p>
                      <a:r>
                        <a:rPr lang="de-DE" sz="900" dirty="0"/>
                        <a:t>Safety class</a:t>
                      </a:r>
                      <a:endParaRPr lang="en-GB" sz="900" dirty="0"/>
                    </a:p>
                  </a:txBody>
                  <a:tcPr anchor="ctr"/>
                </a:tc>
                <a:tc>
                  <a:txBody>
                    <a:bodyPr/>
                    <a:lstStyle/>
                    <a:p>
                      <a:r>
                        <a:rPr lang="de-DE" sz="900" dirty="0"/>
                        <a:t>both safety class I</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6"/>
                  </a:ext>
                </a:extLst>
              </a:tr>
              <a:tr h="281486">
                <a:tc>
                  <a:txBody>
                    <a:bodyPr/>
                    <a:lstStyle/>
                    <a:p>
                      <a:r>
                        <a:rPr lang="de-DE" sz="900" dirty="0"/>
                        <a:t>Impact resistance</a:t>
                      </a:r>
                      <a:endParaRPr lang="en-GB" sz="900" dirty="0"/>
                    </a:p>
                  </a:txBody>
                  <a:tcPr anchor="ctr"/>
                </a:tc>
                <a:tc>
                  <a:txBody>
                    <a:bodyPr/>
                    <a:lstStyle/>
                    <a:p>
                      <a:r>
                        <a:rPr lang="de-DE" sz="900" dirty="0"/>
                        <a:t>TX: IK07 | BEGA: IK06</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7"/>
                  </a:ext>
                </a:extLst>
              </a:tr>
              <a:tr h="281486">
                <a:tc>
                  <a:txBody>
                    <a:bodyPr/>
                    <a:lstStyle/>
                    <a:p>
                      <a:r>
                        <a:rPr lang="de-DE" sz="900" dirty="0"/>
                        <a:t>Luminaire depth</a:t>
                      </a:r>
                      <a:endParaRPr lang="en-GB" sz="900" dirty="0"/>
                    </a:p>
                  </a:txBody>
                  <a:tcPr anchor="ctr"/>
                </a:tc>
                <a:tc>
                  <a:txBody>
                    <a:bodyPr/>
                    <a:lstStyle/>
                    <a:p>
                      <a:r>
                        <a:rPr lang="de-DE" sz="900" dirty="0"/>
                        <a:t>TX: 40mm | BEGA: 80mm</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8"/>
                  </a:ext>
                </a:extLst>
              </a:tr>
              <a:tr h="281486">
                <a:tc>
                  <a:txBody>
                    <a:bodyPr/>
                    <a:lstStyle/>
                    <a:p>
                      <a:r>
                        <a:rPr lang="de-DE" sz="900" dirty="0"/>
                        <a:t>Offer price</a:t>
                      </a:r>
                      <a:r>
                        <a:rPr sz="900" dirty="0"/>
                        <a:t> </a:t>
                      </a:r>
                      <a:endParaRPr lang="en-GB" sz="900" dirty="0"/>
                    </a:p>
                  </a:txBody>
                  <a:tcPr anchor="ctr"/>
                </a:tc>
                <a:tc>
                  <a:txBody>
                    <a:bodyPr/>
                    <a:lstStyle/>
                    <a:p>
                      <a:r>
                        <a:rPr lang="de-DE" sz="900" dirty="0"/>
                        <a:t>Skeo Pura 26 203€ vs 33 232 215 €</a:t>
                      </a:r>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9"/>
                  </a:ext>
                </a:extLst>
              </a:tr>
              <a:tr h="281486">
                <a:tc>
                  <a:txBody>
                    <a:bodyPr/>
                    <a:lstStyle/>
                    <a:p>
                      <a:endParaRPr lang="de-DE" sz="900" dirty="0"/>
                    </a:p>
                  </a:txBody>
                  <a:tcPr anchor="ctr"/>
                </a:tc>
                <a:tc>
                  <a:txBody>
                    <a:bodyPr/>
                    <a:lstStyle/>
                    <a:p>
                      <a:r>
                        <a:rPr lang="de-DE" sz="900" baseline="0" dirty="0"/>
                        <a:t>Skeo Pura 40 310€  vs 33 234 390 €</a:t>
                      </a:r>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10"/>
                  </a:ext>
                </a:extLst>
              </a:tr>
            </a:tbl>
          </a:graphicData>
        </a:graphic>
      </p:graphicFrame>
      <p:sp>
        <p:nvSpPr>
          <p:cNvPr id="7" name="Textplatzhalter 3"/>
          <p:cNvSpPr>
            <a:spLocks noGrp="1"/>
          </p:cNvSpPr>
          <p:nvPr>
            <p:ph type="body" sz="quarter" idx="13"/>
          </p:nvPr>
        </p:nvSpPr>
        <p:spPr/>
        <p:txBody>
          <a:bodyPr/>
          <a:lstStyle/>
          <a:p>
            <a:r>
              <a:rPr lang="en-GB" sz="600" dirty="0"/>
              <a:t>PRODUCT LAUNCHING Q1|2017</a:t>
            </a:r>
          </a:p>
        </p:txBody>
      </p:sp>
      <p:sp>
        <p:nvSpPr>
          <p:cNvPr id="6" name="Textfeld 5"/>
          <p:cNvSpPr txBox="1"/>
          <p:nvPr/>
        </p:nvSpPr>
        <p:spPr>
          <a:xfrm>
            <a:off x="611560" y="4516546"/>
            <a:ext cx="4032448" cy="215444"/>
          </a:xfrm>
          <a:prstGeom prst="rect">
            <a:avLst/>
          </a:prstGeom>
          <a:noFill/>
        </p:spPr>
        <p:txBody>
          <a:bodyPr wrap="square" rtlCol="0">
            <a:spAutoFit/>
          </a:bodyPr>
          <a:lstStyle/>
          <a:p>
            <a:pPr defTabSz="914259"/>
            <a:r>
              <a:rPr lang="en-GB" sz="800" dirty="0">
                <a:solidFill>
                  <a:prstClr val="black"/>
                </a:solidFill>
                <a:latin typeface="Arial" pitchFamily="34" charset="0"/>
              </a:rPr>
              <a:t>BEGA:  33 232 | 33 233 | 33 234</a:t>
            </a:r>
          </a:p>
        </p:txBody>
      </p:sp>
      <p:cxnSp>
        <p:nvCxnSpPr>
          <p:cNvPr id="8" name="Gerader Verbinder 7"/>
          <p:cNvCxnSpPr/>
          <p:nvPr/>
        </p:nvCxnSpPr>
        <p:spPr>
          <a:xfrm>
            <a:off x="5940152" y="1923678"/>
            <a:ext cx="0"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a:off x="5940152" y="2211710"/>
            <a:ext cx="1224136"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H="1">
            <a:off x="6732240" y="2499742"/>
            <a:ext cx="432048" cy="183444"/>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6732240" y="3003798"/>
            <a:ext cx="432048" cy="281186"/>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6732240" y="2715766"/>
            <a:ext cx="0"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7164288" y="3295253"/>
            <a:ext cx="432048" cy="281186"/>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7596336" y="3579862"/>
            <a:ext cx="504056"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8100392" y="3867894"/>
            <a:ext cx="0"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74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COMPETITION SITUATION</a:t>
            </a:r>
            <a:r>
              <a:t/>
            </a:r>
            <a:br/>
            <a:r>
              <a:rPr lang="en-GB" sz="1400" dirty="0">
                <a:solidFill>
                  <a:schemeClr val="bg1">
                    <a:lumMod val="50000"/>
                  </a:schemeClr>
                </a:solidFill>
              </a:rPr>
              <a:t>REFERENCE TYPE: SKEO PURA 40</a:t>
            </a:r>
          </a:p>
        </p:txBody>
      </p:sp>
      <p:sp>
        <p:nvSpPr>
          <p:cNvPr id="4" name="Textplatzhalter 3"/>
          <p:cNvSpPr>
            <a:spLocks noGrp="1"/>
          </p:cNvSpPr>
          <p:nvPr>
            <p:ph type="body" sz="quarter" idx="13"/>
          </p:nvPr>
        </p:nvSpPr>
        <p:spPr/>
        <p:txBody>
          <a:bodyPr/>
          <a:lstStyle/>
          <a:p>
            <a:r>
              <a:rPr lang="en-GB" dirty="0"/>
              <a:t>TRILUX</a:t>
            </a:r>
          </a:p>
        </p:txBody>
      </p:sp>
      <p:graphicFrame>
        <p:nvGraphicFramePr>
          <p:cNvPr id="2" name="Tabelle 1"/>
          <p:cNvGraphicFramePr>
            <a:graphicFrameLocks noGrp="1"/>
          </p:cNvGraphicFramePr>
          <p:nvPr>
            <p:extLst/>
          </p:nvPr>
        </p:nvGraphicFramePr>
        <p:xfrm>
          <a:off x="611562" y="987574"/>
          <a:ext cx="6976367" cy="2910840"/>
        </p:xfrm>
        <a:graphic>
          <a:graphicData uri="http://schemas.openxmlformats.org/drawingml/2006/table">
            <a:tbl>
              <a:tblPr firstRow="1" bandRow="1">
                <a:tableStyleId>{5C22544A-7EE6-4342-B048-85BDC9FD1C3A}</a:tableStyleId>
              </a:tblPr>
              <a:tblGrid>
                <a:gridCol w="466331">
                  <a:extLst>
                    <a:ext uri="{9D8B030D-6E8A-4147-A177-3AD203B41FA5}">
                      <a16:colId xmlns:a16="http://schemas.microsoft.com/office/drawing/2014/main" xmlns="" val="20000"/>
                    </a:ext>
                  </a:extLst>
                </a:gridCol>
                <a:gridCol w="997217">
                  <a:extLst>
                    <a:ext uri="{9D8B030D-6E8A-4147-A177-3AD203B41FA5}">
                      <a16:colId xmlns:a16="http://schemas.microsoft.com/office/drawing/2014/main" xmlns="" val="20001"/>
                    </a:ext>
                  </a:extLst>
                </a:gridCol>
                <a:gridCol w="878128">
                  <a:extLst>
                    <a:ext uri="{9D8B030D-6E8A-4147-A177-3AD203B41FA5}">
                      <a16:colId xmlns:a16="http://schemas.microsoft.com/office/drawing/2014/main" xmlns="" val="20002"/>
                    </a:ext>
                  </a:extLst>
                </a:gridCol>
                <a:gridCol w="223207">
                  <a:extLst>
                    <a:ext uri="{9D8B030D-6E8A-4147-A177-3AD203B41FA5}">
                      <a16:colId xmlns:a16="http://schemas.microsoft.com/office/drawing/2014/main" xmlns="" val="20003"/>
                    </a:ext>
                  </a:extLst>
                </a:gridCol>
                <a:gridCol w="853072">
                  <a:extLst>
                    <a:ext uri="{9D8B030D-6E8A-4147-A177-3AD203B41FA5}">
                      <a16:colId xmlns:a16="http://schemas.microsoft.com/office/drawing/2014/main" xmlns="" val="20004"/>
                    </a:ext>
                  </a:extLst>
                </a:gridCol>
                <a:gridCol w="223207">
                  <a:extLst>
                    <a:ext uri="{9D8B030D-6E8A-4147-A177-3AD203B41FA5}">
                      <a16:colId xmlns:a16="http://schemas.microsoft.com/office/drawing/2014/main" xmlns="" val="20005"/>
                    </a:ext>
                  </a:extLst>
                </a:gridCol>
                <a:gridCol w="836150">
                  <a:extLst>
                    <a:ext uri="{9D8B030D-6E8A-4147-A177-3AD203B41FA5}">
                      <a16:colId xmlns:a16="http://schemas.microsoft.com/office/drawing/2014/main" xmlns="" val="20006"/>
                    </a:ext>
                  </a:extLst>
                </a:gridCol>
                <a:gridCol w="223207">
                  <a:extLst>
                    <a:ext uri="{9D8B030D-6E8A-4147-A177-3AD203B41FA5}">
                      <a16:colId xmlns:a16="http://schemas.microsoft.com/office/drawing/2014/main" xmlns="" val="20007"/>
                    </a:ext>
                  </a:extLst>
                </a:gridCol>
                <a:gridCol w="878128">
                  <a:extLst>
                    <a:ext uri="{9D8B030D-6E8A-4147-A177-3AD203B41FA5}">
                      <a16:colId xmlns:a16="http://schemas.microsoft.com/office/drawing/2014/main" xmlns="" val="20008"/>
                    </a:ext>
                  </a:extLst>
                </a:gridCol>
                <a:gridCol w="223207">
                  <a:extLst>
                    <a:ext uri="{9D8B030D-6E8A-4147-A177-3AD203B41FA5}">
                      <a16:colId xmlns:a16="http://schemas.microsoft.com/office/drawing/2014/main" xmlns="" val="20009"/>
                    </a:ext>
                  </a:extLst>
                </a:gridCol>
                <a:gridCol w="951306">
                  <a:extLst>
                    <a:ext uri="{9D8B030D-6E8A-4147-A177-3AD203B41FA5}">
                      <a16:colId xmlns:a16="http://schemas.microsoft.com/office/drawing/2014/main" xmlns="" val="20010"/>
                    </a:ext>
                  </a:extLst>
                </a:gridCol>
                <a:gridCol w="223207">
                  <a:extLst>
                    <a:ext uri="{9D8B030D-6E8A-4147-A177-3AD203B41FA5}">
                      <a16:colId xmlns:a16="http://schemas.microsoft.com/office/drawing/2014/main" xmlns="" val="20011"/>
                    </a:ext>
                  </a:extLst>
                </a:gridCol>
              </a:tblGrid>
              <a:tr h="370840">
                <a:tc>
                  <a:txBody>
                    <a:bodyPr/>
                    <a:lstStyle/>
                    <a:p>
                      <a:endParaRPr lang="de-DE" sz="900" dirty="0"/>
                    </a:p>
                  </a:txBody>
                  <a:tcPr>
                    <a:solidFill>
                      <a:schemeClr val="bg1"/>
                    </a:solidFill>
                  </a:tcPr>
                </a:tc>
                <a:tc>
                  <a:txBody>
                    <a:bodyPr/>
                    <a:lstStyle/>
                    <a:p>
                      <a:endParaRPr lang="de-DE" sz="900" dirty="0"/>
                    </a:p>
                  </a:txBody>
                  <a:tcPr>
                    <a:solidFill>
                      <a:schemeClr val="bg1"/>
                    </a:solidFill>
                  </a:tcPr>
                </a:tc>
                <a:tc gridSpan="10">
                  <a:txBody>
                    <a:bodyPr/>
                    <a:lstStyle/>
                    <a:p>
                      <a:pPr algn="ctr"/>
                      <a:r>
                        <a:rPr lang="de-DE" sz="900" dirty="0"/>
                        <a:t>EVALUATION FACTORS (1) very good – (10) very bad</a:t>
                      </a:r>
                      <a:endParaRPr lang="en-GB" sz="900" dirty="0"/>
                    </a:p>
                  </a:txBody>
                  <a:tcPr anchor="ctr">
                    <a:solidFill>
                      <a:srgbClr val="336699"/>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xmlns="" val="10000"/>
                  </a:ext>
                </a:extLst>
              </a:tr>
              <a:tr h="370840">
                <a:tc>
                  <a:txBody>
                    <a:bodyPr/>
                    <a:lstStyle/>
                    <a:p>
                      <a:endParaRPr lang="de-DE" sz="900" dirty="0"/>
                    </a:p>
                  </a:txBody>
                  <a:tcPr>
                    <a:solidFill>
                      <a:schemeClr val="bg1"/>
                    </a:solidFill>
                  </a:tcPr>
                </a:tc>
                <a:tc>
                  <a:txBody>
                    <a:bodyPr/>
                    <a:lstStyle/>
                    <a:p>
                      <a:endParaRPr lang="de-DE" sz="900" dirty="0"/>
                    </a:p>
                  </a:txBody>
                  <a:tcPr>
                    <a:solidFill>
                      <a:schemeClr val="bg1"/>
                    </a:solidFill>
                  </a:tcPr>
                </a:tc>
                <a:tc>
                  <a:txBody>
                    <a:bodyPr/>
                    <a:lstStyle/>
                    <a:p>
                      <a:r>
                        <a:rPr lang="de-DE" sz="900" dirty="0"/>
                        <a:t>Luminaire luminous flux</a:t>
                      </a:r>
                      <a:endParaRPr lang="en-GB"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r>
                        <a:rPr lang="de-DE" sz="900" dirty="0"/>
                        <a:t>Efficiency</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pPr marL="0" algn="l" defTabSz="914400" rtl="0" eaLnBrk="1" latinLnBrk="0" hangingPunct="1"/>
                      <a:r>
                        <a:rPr lang="en-GB" sz="900" kern="1200" dirty="0">
                          <a:solidFill>
                            <a:schemeClr val="dk1"/>
                          </a:solidFill>
                          <a:latin typeface="+mn-lt"/>
                        </a:rPr>
                        <a:t>Depth</a:t>
                      </a:r>
                      <a:endParaRPr lang="en-GB"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pPr algn="l"/>
                      <a:r>
                        <a:rPr lang="de-DE" sz="900" dirty="0"/>
                        <a:t>IK | Weight</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tc>
                  <a:txBody>
                    <a:bodyPr/>
                    <a:lstStyle/>
                    <a:p>
                      <a:r>
                        <a:rPr lang="de-DE" sz="900" dirty="0"/>
                        <a:t>LED power supply unit</a:t>
                      </a:r>
                      <a:endParaRPr lang="en-GB" sz="900" dirty="0"/>
                    </a:p>
                  </a:txBody>
                  <a:tcPr anchor="ctr">
                    <a:solidFill>
                      <a:schemeClr val="accent6">
                        <a:lumMod val="20000"/>
                        <a:lumOff val="80000"/>
                      </a:schemeClr>
                    </a:solidFill>
                  </a:tcPr>
                </a:tc>
                <a:tc>
                  <a:txBody>
                    <a:bodyPr/>
                    <a:lstStyle/>
                    <a:p>
                      <a:endParaRPr lang="de-DE" sz="900" dirty="0"/>
                    </a:p>
                  </a:txBody>
                  <a:tcPr anchor="ctr">
                    <a:solidFill>
                      <a:schemeClr val="bg1"/>
                    </a:solidFill>
                  </a:tcPr>
                </a:tc>
                <a:extLst>
                  <a:ext uri="{0D108BD9-81ED-4DB2-BD59-A6C34878D82A}">
                    <a16:rowId xmlns:a16="http://schemas.microsoft.com/office/drawing/2014/main" xmlns="" val="10001"/>
                  </a:ext>
                </a:extLst>
              </a:tr>
              <a:tr h="370840">
                <a:tc rowSpan="7">
                  <a:txBody>
                    <a:bodyPr/>
                    <a:lstStyle/>
                    <a:p>
                      <a:pPr algn="ctr"/>
                      <a:r>
                        <a:rPr lang="de-DE" sz="900" b="1" dirty="0">
                          <a:solidFill>
                            <a:schemeClr val="bg1"/>
                          </a:solidFill>
                        </a:rPr>
                        <a:t>COMPETITORS</a:t>
                      </a:r>
                      <a:endParaRPr lang="en-GB" sz="900" b="1" dirty="0">
                        <a:solidFill>
                          <a:schemeClr val="bg1"/>
                        </a:solidFill>
                      </a:endParaRPr>
                    </a:p>
                  </a:txBody>
                  <a:tcPr vert="vert270" anchor="ctr">
                    <a:solidFill>
                      <a:srgbClr val="003366"/>
                    </a:solidFill>
                  </a:tcPr>
                </a:tc>
                <a:tc>
                  <a:txBody>
                    <a:bodyPr/>
                    <a:lstStyle/>
                    <a:p>
                      <a:pPr algn="l"/>
                      <a:r>
                        <a:rPr lang="de-DE" sz="900" dirty="0"/>
                        <a:t>TRILUX</a:t>
                      </a:r>
                      <a:endParaRPr lang="en-GB" sz="900" dirty="0"/>
                    </a:p>
                  </a:txBody>
                  <a:tcPr anchor="ctr">
                    <a:solidFill>
                      <a:srgbClr val="3366CC"/>
                    </a:solidFill>
                  </a:tcPr>
                </a:tc>
                <a:tc>
                  <a:txBody>
                    <a:bodyPr/>
                    <a:lstStyle/>
                    <a:p>
                      <a:pPr algn="l"/>
                      <a:r>
                        <a:rPr lang="de-DE" sz="900" dirty="0"/>
                        <a:t>1,650lm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75 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40mm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IK07</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tc>
                  <a:txBody>
                    <a:bodyPr/>
                    <a:lstStyle/>
                    <a:p>
                      <a:pPr algn="l"/>
                      <a:r>
                        <a:rPr lang="de-DE" sz="900" dirty="0"/>
                        <a:t>220-240V</a:t>
                      </a:r>
                    </a:p>
                    <a:p>
                      <a:pPr algn="l"/>
                      <a:r>
                        <a:rPr lang="de-DE" sz="900" dirty="0"/>
                        <a:t>0/50-60Hz</a:t>
                      </a:r>
                    </a:p>
                  </a:txBody>
                  <a:tcPr anchor="ctr">
                    <a:solidFill>
                      <a:schemeClr val="accent6">
                        <a:lumMod val="20000"/>
                        <a:lumOff val="80000"/>
                      </a:schemeClr>
                    </a:solidFill>
                  </a:tcPr>
                </a:tc>
                <a:tc>
                  <a:txBody>
                    <a:bodyPr/>
                    <a:lstStyle/>
                    <a:p>
                      <a:pPr algn="l"/>
                      <a:endParaRPr lang="de-DE" sz="900" dirty="0"/>
                    </a:p>
                  </a:txBody>
                  <a:tcPr anchor="ctr">
                    <a:solidFill>
                      <a:srgbClr val="3366CC"/>
                    </a:solidFill>
                  </a:tcPr>
                </a:tc>
                <a:extLst>
                  <a:ext uri="{0D108BD9-81ED-4DB2-BD59-A6C34878D82A}">
                    <a16:rowId xmlns:a16="http://schemas.microsoft.com/office/drawing/2014/main" xmlns="" val="10002"/>
                  </a:ext>
                </a:extLst>
              </a:tr>
              <a:tr h="0">
                <a:tc vMerge="1">
                  <a:txBody>
                    <a:bodyPr/>
                    <a:lstStyle/>
                    <a:p>
                      <a:endParaRPr lang="de-DE" sz="1000"/>
                    </a:p>
                  </a:txBody>
                  <a:tcPr/>
                </a:tc>
                <a:tc gridSpan="11">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3"/>
                  </a:ext>
                </a:extLst>
              </a:tr>
              <a:tr h="370840">
                <a:tc vMerge="1">
                  <a:txBody>
                    <a:bodyPr/>
                    <a:lstStyle/>
                    <a:p>
                      <a:endParaRPr lang="de-DE" sz="1000"/>
                    </a:p>
                  </a:txBody>
                  <a:tcPr/>
                </a:tc>
                <a:tc>
                  <a:txBody>
                    <a:bodyPr/>
                    <a:lstStyle/>
                    <a:p>
                      <a:pPr algn="l"/>
                      <a:r>
                        <a:rPr lang="de-DE" sz="900" dirty="0"/>
                        <a:t>Bega 33 234</a:t>
                      </a:r>
                      <a:endParaRPr lang="en-GB" sz="900" dirty="0"/>
                    </a:p>
                  </a:txBody>
                  <a:tcPr anchor="ctr">
                    <a:solidFill>
                      <a:srgbClr val="0099FF"/>
                    </a:solidFill>
                  </a:tcPr>
                </a:tc>
                <a:tc>
                  <a:txBody>
                    <a:bodyPr/>
                    <a:lstStyle/>
                    <a:p>
                      <a:pPr algn="l"/>
                      <a:r>
                        <a:rPr lang="de-DE" sz="900" dirty="0"/>
                        <a:t>1,850lm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65lm/W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90mm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IK06</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tc>
                  <a:txBody>
                    <a:bodyPr/>
                    <a:lstStyle/>
                    <a:p>
                      <a:pPr algn="l"/>
                      <a:r>
                        <a:rPr lang="de-DE" sz="900" dirty="0"/>
                        <a:t>220-240V</a:t>
                      </a:r>
                    </a:p>
                    <a:p>
                      <a:pPr algn="l"/>
                      <a:r>
                        <a:rPr lang="de-DE" sz="900" dirty="0"/>
                        <a:t>0/50-60Hz</a:t>
                      </a:r>
                    </a:p>
                  </a:txBody>
                  <a:tcPr anchor="ctr">
                    <a:solidFill>
                      <a:schemeClr val="accent6">
                        <a:lumMod val="20000"/>
                        <a:lumOff val="80000"/>
                      </a:schemeClr>
                    </a:solidFill>
                  </a:tcPr>
                </a:tc>
                <a:tc>
                  <a:txBody>
                    <a:bodyPr/>
                    <a:lstStyle/>
                    <a:p>
                      <a:pPr algn="l"/>
                      <a:endParaRPr lang="de-DE" sz="900" dirty="0"/>
                    </a:p>
                  </a:txBody>
                  <a:tcPr anchor="ctr">
                    <a:solidFill>
                      <a:srgbClr val="0099FF"/>
                    </a:solidFill>
                  </a:tcPr>
                </a:tc>
                <a:extLst>
                  <a:ext uri="{0D108BD9-81ED-4DB2-BD59-A6C34878D82A}">
                    <a16:rowId xmlns:a16="http://schemas.microsoft.com/office/drawing/2014/main" xmlns="" val="10004"/>
                  </a:ext>
                </a:extLst>
              </a:tr>
              <a:tr h="138400">
                <a:tc vMerge="1">
                  <a:txBody>
                    <a:bodyPr/>
                    <a:lstStyle/>
                    <a:p>
                      <a:endParaRPr lang="de-DE" sz="1000"/>
                    </a:p>
                  </a:txBody>
                  <a:tcPr/>
                </a:tc>
                <a:tc gridSpan="11">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5"/>
                  </a:ext>
                </a:extLst>
              </a:tr>
              <a:tr h="370840">
                <a:tc vMerge="1">
                  <a:txBody>
                    <a:bodyPr/>
                    <a:lstStyle/>
                    <a:p>
                      <a:endParaRPr lang="de-DE" sz="1000"/>
                    </a:p>
                  </a:txBody>
                  <a:tcPr/>
                </a:tc>
                <a:tc>
                  <a:txBody>
                    <a:bodyPr/>
                    <a:lstStyle/>
                    <a:p>
                      <a:pPr algn="l"/>
                      <a:r>
                        <a:rPr lang="de-DE" sz="900" dirty="0"/>
                        <a:t>RZB Evo Square</a:t>
                      </a:r>
                      <a:endParaRPr lang="en-GB" sz="900" dirty="0"/>
                    </a:p>
                  </a:txBody>
                  <a:tcPr anchor="ctr">
                    <a:solidFill>
                      <a:srgbClr val="99CCFF"/>
                    </a:solidFill>
                  </a:tcPr>
                </a:tc>
                <a:tc>
                  <a:txBody>
                    <a:bodyPr/>
                    <a:lstStyle/>
                    <a:p>
                      <a:pPr algn="l"/>
                      <a:r>
                        <a:rPr lang="de-DE" sz="900" dirty="0"/>
                        <a:t>620lm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34 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64mm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t>IK06</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tc>
                  <a:txBody>
                    <a:bodyPr/>
                    <a:lstStyle/>
                    <a:p>
                      <a:pPr algn="l"/>
                      <a:r>
                        <a:rPr lang="de-DE" sz="900" dirty="0">
                          <a:effectLst/>
                        </a:rPr>
                        <a:t>220 - 240 V/</a:t>
                      </a:r>
                    </a:p>
                    <a:p>
                      <a:pPr algn="l"/>
                      <a:r>
                        <a:rPr lang="de-DE" sz="900" dirty="0">
                          <a:effectLst/>
                        </a:rPr>
                        <a:t> 50 Hz </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99CCFF"/>
                    </a:solidFill>
                  </a:tcPr>
                </a:tc>
                <a:extLst>
                  <a:ext uri="{0D108BD9-81ED-4DB2-BD59-A6C34878D82A}">
                    <a16:rowId xmlns:a16="http://schemas.microsoft.com/office/drawing/2014/main" xmlns="" val="10006"/>
                  </a:ext>
                </a:extLst>
              </a:tr>
              <a:tr h="171792">
                <a:tc vMerge="1">
                  <a:txBody>
                    <a:bodyPr/>
                    <a:lstStyle/>
                    <a:p>
                      <a:endParaRPr lang="de-DE" sz="1000" dirty="0"/>
                    </a:p>
                  </a:txBody>
                  <a:tcPr/>
                </a:tc>
                <a:tc gridSpan="11">
                  <a:txBody>
                    <a:bodyPr/>
                    <a:lstStyle/>
                    <a:p>
                      <a:pPr algn="l"/>
                      <a:endParaRPr lang="de-DE" sz="900" dirty="0"/>
                    </a:p>
                  </a:txBody>
                  <a:tcPr anchor="ct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tc hMerge="1">
                  <a:txBody>
                    <a:bodyPr/>
                    <a:lstStyle/>
                    <a:p>
                      <a:endParaRPr lang="de-DE" sz="1000" dirty="0"/>
                    </a:p>
                  </a:txBody>
                  <a:tcPr>
                    <a:solidFill>
                      <a:schemeClr val="bg1"/>
                    </a:solidFill>
                  </a:tcPr>
                </a:tc>
                <a:extLst>
                  <a:ext uri="{0D108BD9-81ED-4DB2-BD59-A6C34878D82A}">
                    <a16:rowId xmlns:a16="http://schemas.microsoft.com/office/drawing/2014/main" xmlns="" val="10007"/>
                  </a:ext>
                </a:extLst>
              </a:tr>
              <a:tr h="370840">
                <a:tc vMerge="1">
                  <a:txBody>
                    <a:bodyPr/>
                    <a:lstStyle/>
                    <a:p>
                      <a:endParaRPr lang="de-DE" sz="1000"/>
                    </a:p>
                  </a:txBody>
                  <a:tcPr/>
                </a:tc>
                <a:tc>
                  <a:txBody>
                    <a:bodyPr/>
                    <a:lstStyle/>
                    <a:p>
                      <a:pPr algn="l"/>
                      <a:r>
                        <a:rPr lang="de-DE" sz="900" dirty="0"/>
                        <a:t>Simes ZEN</a:t>
                      </a:r>
                      <a:endParaRPr lang="en-GB" sz="900" dirty="0"/>
                    </a:p>
                  </a:txBody>
                  <a:tcPr anchor="ctr">
                    <a:solidFill>
                      <a:srgbClr val="CCECFF"/>
                    </a:solidFill>
                  </a:tcPr>
                </a:tc>
                <a:tc>
                  <a:txBody>
                    <a:bodyPr/>
                    <a:lstStyle/>
                    <a:p>
                      <a:pPr algn="l"/>
                      <a:r>
                        <a:rPr lang="de-DE" sz="900" dirty="0"/>
                        <a:t>1,173lm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53 lm/W</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75mm</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IK06</a:t>
                      </a:r>
                      <a:endParaRPr lang="en-GB" sz="900" dirty="0"/>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tc>
                  <a:txBody>
                    <a:bodyPr/>
                    <a:lstStyle/>
                    <a:p>
                      <a:pPr algn="l"/>
                      <a:r>
                        <a:rPr lang="de-DE" sz="900" dirty="0"/>
                        <a:t>230V</a:t>
                      </a:r>
                    </a:p>
                    <a:p>
                      <a:pPr algn="l"/>
                      <a:r>
                        <a:rPr lang="de-DE" sz="900" dirty="0"/>
                        <a:t>0/50-60Hz</a:t>
                      </a:r>
                    </a:p>
                  </a:txBody>
                  <a:tcPr anchor="ctr">
                    <a:solidFill>
                      <a:schemeClr val="accent6">
                        <a:lumMod val="20000"/>
                        <a:lumOff val="80000"/>
                      </a:schemeClr>
                    </a:solidFill>
                  </a:tcPr>
                </a:tc>
                <a:tc>
                  <a:txBody>
                    <a:bodyPr/>
                    <a:lstStyle/>
                    <a:p>
                      <a:pPr algn="l"/>
                      <a:endParaRPr lang="de-DE" sz="900" dirty="0"/>
                    </a:p>
                  </a:txBody>
                  <a:tcPr anchor="ctr">
                    <a:solidFill>
                      <a:srgbClr val="CCECFF"/>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76790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SKEO Q</a:t>
            </a:r>
            <a:r>
              <a:t/>
            </a:r>
            <a:br/>
            <a:r>
              <a:rPr lang="en-GB" sz="1400" dirty="0">
                <a:solidFill>
                  <a:schemeClr val="bg1">
                    <a:lumMod val="65000"/>
                  </a:schemeClr>
                </a:solidFill>
              </a:rPr>
              <a:t>FILIGREE RECESSED LUMINAIRE FOR LARGE LIGHT ACCENTS</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65382"/>
          <a:ext cx="4607387" cy="153436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20lm – 3,200lm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4W to 28W / up to 107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DC voltage compatibility</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yes</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wide distribution </a:t>
                      </a:r>
                    </a:p>
                    <a:p>
                      <a:pPr algn="l">
                        <a:spcAft>
                          <a:spcPts val="0"/>
                        </a:spcAft>
                      </a:pPr>
                      <a:r>
                        <a:rPr lang="en-GB" sz="900" i="0" baseline="0" dirty="0">
                          <a:effectLst/>
                          <a:latin typeface="Arial" panose="020B0604020202020204" pitchFamily="34" charset="0"/>
                        </a:rPr>
                        <a:t>rotationally symmetric wide distribution</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2 CONSTRUCTION SIZES</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FLEXIBLE USES</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SIMPLE INSTALLATION</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a:t>
            </a:r>
            <a:endParaRPr lang="en-GB" sz="1000" b="1" dirty="0">
              <a:solidFill>
                <a:prstClr val="black"/>
              </a:solidFill>
              <a:latin typeface="Arial" pitchFamily="34" charset="0"/>
              <a:cs typeface="Arial" pitchFamily="34" charset="0"/>
            </a:endParaRPr>
          </a:p>
        </p:txBody>
      </p:sp>
      <p:pic>
        <p:nvPicPr>
          <p:cNvPr id="84994" name="Picture 2"/>
          <p:cNvPicPr>
            <a:picLocks noChangeAspect="1" noChangeArrowheads="1"/>
          </p:cNvPicPr>
          <p:nvPr/>
        </p:nvPicPr>
        <p:blipFill>
          <a:blip r:embed="rId3" cstate="print"/>
          <a:srcRect/>
          <a:stretch>
            <a:fillRect/>
          </a:stretch>
        </p:blipFill>
        <p:spPr bwMode="auto">
          <a:xfrm>
            <a:off x="6876256" y="2931790"/>
            <a:ext cx="1944216" cy="136785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971600" y="3003798"/>
            <a:ext cx="1565428" cy="1306786"/>
          </a:xfrm>
          <a:prstGeom prst="rect">
            <a:avLst/>
          </a:prstGeom>
          <a:noFill/>
        </p:spPr>
      </p:pic>
      <p:pic>
        <p:nvPicPr>
          <p:cNvPr id="2053" name="Picture 5"/>
          <p:cNvPicPr>
            <a:picLocks noChangeAspect="1" noChangeArrowheads="1"/>
          </p:cNvPicPr>
          <p:nvPr/>
        </p:nvPicPr>
        <p:blipFill>
          <a:blip r:embed="rId5" cstate="print"/>
          <a:srcRect/>
          <a:stretch>
            <a:fillRect/>
          </a:stretch>
        </p:blipFill>
        <p:spPr bwMode="auto">
          <a:xfrm>
            <a:off x="3059832" y="3075806"/>
            <a:ext cx="1333961" cy="1091332"/>
          </a:xfrm>
          <a:prstGeom prst="rect">
            <a:avLst/>
          </a:prstGeom>
          <a:noFill/>
        </p:spPr>
      </p:pic>
      <p:pic>
        <p:nvPicPr>
          <p:cNvPr id="2" name="Grafik 1"/>
          <p:cNvPicPr>
            <a:picLocks noChangeAspect="1"/>
          </p:cNvPicPr>
          <p:nvPr/>
        </p:nvPicPr>
        <p:blipFill>
          <a:blip r:embed="rId6" cstate="print"/>
          <a:stretch>
            <a:fillRect/>
          </a:stretch>
        </p:blipFill>
        <p:spPr>
          <a:xfrm>
            <a:off x="4788024" y="2931790"/>
            <a:ext cx="1914508" cy="1367850"/>
          </a:xfrm>
          <a:prstGeom prst="rect">
            <a:avLst/>
          </a:prstGeom>
        </p:spPr>
      </p:pic>
      <p:pic>
        <p:nvPicPr>
          <p:cNvPr id="3" name="Grafi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987574"/>
            <a:ext cx="3555763" cy="1481568"/>
          </a:xfrm>
          <a:prstGeom prst="rect">
            <a:avLst/>
          </a:prstGeom>
        </p:spPr>
      </p:pic>
    </p:spTree>
    <p:extLst>
      <p:ext uri="{BB962C8B-B14F-4D97-AF65-F5344CB8AC3E}">
        <p14:creationId xmlns:p14="http://schemas.microsoft.com/office/powerpoint/2010/main" val="862695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SKEO Q – A CUBE SETS ACCENTS</a:t>
            </a:r>
            <a:r>
              <a:t/>
            </a:r>
            <a:br/>
            <a:r>
              <a:rPr lang="en-GB" sz="1400" dirty="0">
                <a:solidFill>
                  <a:schemeClr val="bg1">
                    <a:lumMod val="50000"/>
                  </a:schemeClr>
                </a:solidFill>
              </a:rPr>
              <a:t>PHOTOMETRIC OPTIONS</a:t>
            </a:r>
          </a:p>
        </p:txBody>
      </p:sp>
      <p:sp>
        <p:nvSpPr>
          <p:cNvPr id="4" name="Textplatzhalter 3"/>
          <p:cNvSpPr>
            <a:spLocks noGrp="1"/>
          </p:cNvSpPr>
          <p:nvPr>
            <p:ph type="body" sz="quarter" idx="13"/>
          </p:nvPr>
        </p:nvSpPr>
        <p:spPr/>
        <p:txBody>
          <a:bodyPr/>
          <a:lstStyle/>
          <a:p>
            <a:r>
              <a:rPr lang="en-GB" sz="600" dirty="0"/>
              <a:t>PRODUCT LAUNCHING Q1|2017</a:t>
            </a:r>
          </a:p>
        </p:txBody>
      </p:sp>
      <p:sp>
        <p:nvSpPr>
          <p:cNvPr id="5" name="Textfeld 4"/>
          <p:cNvSpPr txBox="1"/>
          <p:nvPr/>
        </p:nvSpPr>
        <p:spPr>
          <a:xfrm>
            <a:off x="4499992" y="1203598"/>
            <a:ext cx="4320480" cy="276999"/>
          </a:xfrm>
          <a:prstGeom prst="rect">
            <a:avLst/>
          </a:prstGeom>
          <a:noFill/>
        </p:spPr>
        <p:txBody>
          <a:bodyPr wrap="square" rtlCol="0">
            <a:spAutoFit/>
          </a:bodyPr>
          <a:lstStyle/>
          <a:p>
            <a:pPr defTabSz="914259"/>
            <a:endParaRPr lang="de-DE" sz="1200" dirty="0" err="1">
              <a:solidFill>
                <a:prstClr val="black"/>
              </a:solidFill>
              <a:latin typeface="Arial" pitchFamily="34" charset="0"/>
              <a:cs typeface="Arial" pitchFamily="34" charset="0"/>
            </a:endParaRP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38991" r="33643"/>
          <a:stretch/>
        </p:blipFill>
        <p:spPr>
          <a:xfrm>
            <a:off x="5652120" y="1167609"/>
            <a:ext cx="1656184" cy="3026139"/>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38975" r="33661"/>
          <a:stretch/>
        </p:blipFill>
        <p:spPr>
          <a:xfrm>
            <a:off x="7380312" y="1167608"/>
            <a:ext cx="1656184" cy="3026139"/>
          </a:xfrm>
          <a:prstGeom prst="rect">
            <a:avLst/>
          </a:prstGeom>
        </p:spPr>
      </p:pic>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37364" r="32892"/>
          <a:stretch/>
        </p:blipFill>
        <p:spPr>
          <a:xfrm>
            <a:off x="3779912" y="1172906"/>
            <a:ext cx="1800200" cy="3026139"/>
          </a:xfrm>
          <a:prstGeom prst="rect">
            <a:avLst/>
          </a:prstGeom>
        </p:spPr>
      </p:pic>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37400" r="34250"/>
          <a:stretch/>
        </p:blipFill>
        <p:spPr>
          <a:xfrm>
            <a:off x="107504" y="1172909"/>
            <a:ext cx="1715797" cy="3026139"/>
          </a:xfrm>
          <a:prstGeom prst="rect">
            <a:avLst/>
          </a:prstGeom>
        </p:spPr>
      </p:pic>
      <p:pic>
        <p:nvPicPr>
          <p:cNvPr id="12" name="Grafik 11"/>
          <p:cNvPicPr>
            <a:picLocks noChangeAspect="1"/>
          </p:cNvPicPr>
          <p:nvPr/>
        </p:nvPicPr>
        <p:blipFill rotWithShape="1">
          <a:blip r:embed="rId6" cstate="print">
            <a:extLst>
              <a:ext uri="{28A0092B-C50C-407E-A947-70E740481C1C}">
                <a14:useLocalDpi xmlns:a14="http://schemas.microsoft.com/office/drawing/2010/main" val="0"/>
              </a:ext>
            </a:extLst>
          </a:blip>
          <a:srcRect l="38975" r="31324"/>
          <a:stretch/>
        </p:blipFill>
        <p:spPr>
          <a:xfrm>
            <a:off x="1910348" y="1172908"/>
            <a:ext cx="1797556" cy="3026139"/>
          </a:xfrm>
          <a:prstGeom prst="rect">
            <a:avLst/>
          </a:prstGeom>
        </p:spPr>
      </p:pic>
      <p:sp>
        <p:nvSpPr>
          <p:cNvPr id="13" name="Textfeld 12"/>
          <p:cNvSpPr txBox="1"/>
          <p:nvPr/>
        </p:nvSpPr>
        <p:spPr>
          <a:xfrm>
            <a:off x="107504" y="4299942"/>
            <a:ext cx="1715797" cy="461665"/>
          </a:xfrm>
          <a:prstGeom prst="rect">
            <a:avLst/>
          </a:prstGeom>
          <a:noFill/>
        </p:spPr>
        <p:txBody>
          <a:bodyPr wrap="square" rtlCol="0">
            <a:spAutoFit/>
          </a:bodyPr>
          <a:lstStyle/>
          <a:p>
            <a:pPr algn="ctr" defTabSz="914259"/>
            <a:r>
              <a:rPr lang="en-GB" sz="1200" dirty="0">
                <a:solidFill>
                  <a:prstClr val="black"/>
                </a:solidFill>
                <a:latin typeface="Arial" pitchFamily="34" charset="0"/>
              </a:rPr>
              <a:t>Lighting technology:</a:t>
            </a:r>
          </a:p>
          <a:p>
            <a:pPr algn="ctr" defTabSz="914259"/>
            <a:r>
              <a:rPr lang="en-GB" sz="1200" b="1" dirty="0">
                <a:solidFill>
                  <a:prstClr val="black"/>
                </a:solidFill>
                <a:latin typeface="Arial" pitchFamily="34" charset="0"/>
              </a:rPr>
              <a:t>AMxR</a:t>
            </a:r>
            <a:endParaRPr lang="en-GB" sz="1200" b="1" dirty="0">
              <a:solidFill>
                <a:prstClr val="black"/>
              </a:solidFill>
              <a:latin typeface="Arial" pitchFamily="34" charset="0"/>
              <a:cs typeface="Arial" pitchFamily="34" charset="0"/>
            </a:endParaRPr>
          </a:p>
        </p:txBody>
      </p:sp>
      <p:sp>
        <p:nvSpPr>
          <p:cNvPr id="14" name="Textfeld 13"/>
          <p:cNvSpPr txBox="1"/>
          <p:nvPr/>
        </p:nvSpPr>
        <p:spPr>
          <a:xfrm>
            <a:off x="1979712" y="4299942"/>
            <a:ext cx="1715797" cy="461665"/>
          </a:xfrm>
          <a:prstGeom prst="rect">
            <a:avLst/>
          </a:prstGeom>
          <a:noFill/>
        </p:spPr>
        <p:txBody>
          <a:bodyPr wrap="square" rtlCol="0">
            <a:spAutoFit/>
          </a:bodyPr>
          <a:lstStyle/>
          <a:p>
            <a:pPr algn="ctr" defTabSz="914259"/>
            <a:r>
              <a:rPr lang="en-GB" sz="1200" dirty="0">
                <a:solidFill>
                  <a:prstClr val="black"/>
                </a:solidFill>
                <a:latin typeface="Arial" pitchFamily="34" charset="0"/>
              </a:rPr>
              <a:t>Lighting technology:</a:t>
            </a:r>
          </a:p>
          <a:p>
            <a:pPr algn="ctr" defTabSz="914259"/>
            <a:r>
              <a:rPr lang="en-GB" sz="1200" b="1" dirty="0">
                <a:solidFill>
                  <a:prstClr val="black"/>
                </a:solidFill>
                <a:latin typeface="Arial" pitchFamily="34" charset="0"/>
              </a:rPr>
              <a:t>RBxR</a:t>
            </a:r>
            <a:endParaRPr lang="en-GB" sz="1200" b="1" dirty="0">
              <a:solidFill>
                <a:prstClr val="black"/>
              </a:solidFill>
              <a:latin typeface="Arial" pitchFamily="34" charset="0"/>
              <a:cs typeface="Arial" pitchFamily="34" charset="0"/>
            </a:endParaRPr>
          </a:p>
        </p:txBody>
      </p:sp>
      <p:sp>
        <p:nvSpPr>
          <p:cNvPr id="15" name="Textfeld 14"/>
          <p:cNvSpPr txBox="1"/>
          <p:nvPr/>
        </p:nvSpPr>
        <p:spPr>
          <a:xfrm>
            <a:off x="3792307" y="4299942"/>
            <a:ext cx="1715797" cy="461665"/>
          </a:xfrm>
          <a:prstGeom prst="rect">
            <a:avLst/>
          </a:prstGeom>
          <a:noFill/>
        </p:spPr>
        <p:txBody>
          <a:bodyPr wrap="square" rtlCol="0">
            <a:spAutoFit/>
          </a:bodyPr>
          <a:lstStyle/>
          <a:p>
            <a:pPr algn="ctr" defTabSz="914259"/>
            <a:r>
              <a:rPr lang="en-GB" sz="1200" dirty="0">
                <a:solidFill>
                  <a:prstClr val="black"/>
                </a:solidFill>
                <a:latin typeface="Arial" pitchFamily="34" charset="0"/>
              </a:rPr>
              <a:t>Lighting technology:</a:t>
            </a:r>
          </a:p>
          <a:p>
            <a:pPr algn="ctr" defTabSz="914259"/>
            <a:r>
              <a:rPr lang="en-GB" sz="1200" b="1" dirty="0">
                <a:solidFill>
                  <a:prstClr val="black"/>
                </a:solidFill>
                <a:latin typeface="Arial" pitchFamily="34" charset="0"/>
              </a:rPr>
              <a:t>AMxR-AMxR</a:t>
            </a:r>
            <a:endParaRPr lang="en-GB" sz="1200" b="1" dirty="0">
              <a:solidFill>
                <a:prstClr val="black"/>
              </a:solidFill>
              <a:latin typeface="Arial" pitchFamily="34" charset="0"/>
              <a:cs typeface="Arial" pitchFamily="34" charset="0"/>
            </a:endParaRPr>
          </a:p>
        </p:txBody>
      </p:sp>
      <p:sp>
        <p:nvSpPr>
          <p:cNvPr id="16" name="Textfeld 15"/>
          <p:cNvSpPr txBox="1"/>
          <p:nvPr/>
        </p:nvSpPr>
        <p:spPr>
          <a:xfrm>
            <a:off x="5664515" y="4299942"/>
            <a:ext cx="1715797" cy="461665"/>
          </a:xfrm>
          <a:prstGeom prst="rect">
            <a:avLst/>
          </a:prstGeom>
          <a:noFill/>
        </p:spPr>
        <p:txBody>
          <a:bodyPr wrap="square" rtlCol="0">
            <a:spAutoFit/>
          </a:bodyPr>
          <a:lstStyle/>
          <a:p>
            <a:pPr algn="ctr" defTabSz="914259"/>
            <a:r>
              <a:rPr lang="en-GB" sz="1200" dirty="0">
                <a:solidFill>
                  <a:prstClr val="black"/>
                </a:solidFill>
                <a:latin typeface="Arial" pitchFamily="34" charset="0"/>
              </a:rPr>
              <a:t>Lighting technology:</a:t>
            </a:r>
          </a:p>
          <a:p>
            <a:pPr algn="ctr" defTabSz="914259"/>
            <a:r>
              <a:rPr lang="en-GB" sz="1200" b="1" dirty="0">
                <a:solidFill>
                  <a:prstClr val="black"/>
                </a:solidFill>
                <a:latin typeface="Arial" pitchFamily="34" charset="0"/>
              </a:rPr>
              <a:t>RBxR-RBxR</a:t>
            </a:r>
            <a:endParaRPr lang="en-GB" sz="1200" b="1" dirty="0">
              <a:solidFill>
                <a:prstClr val="black"/>
              </a:solidFill>
              <a:latin typeface="Arial" pitchFamily="34" charset="0"/>
              <a:cs typeface="Arial" pitchFamily="34" charset="0"/>
            </a:endParaRPr>
          </a:p>
        </p:txBody>
      </p:sp>
      <p:sp>
        <p:nvSpPr>
          <p:cNvPr id="17" name="Textfeld 16"/>
          <p:cNvSpPr txBox="1"/>
          <p:nvPr/>
        </p:nvSpPr>
        <p:spPr>
          <a:xfrm>
            <a:off x="7320699" y="4299942"/>
            <a:ext cx="1715797" cy="461665"/>
          </a:xfrm>
          <a:prstGeom prst="rect">
            <a:avLst/>
          </a:prstGeom>
          <a:noFill/>
        </p:spPr>
        <p:txBody>
          <a:bodyPr wrap="square" rtlCol="0">
            <a:spAutoFit/>
          </a:bodyPr>
          <a:lstStyle/>
          <a:p>
            <a:pPr algn="ctr" defTabSz="914259"/>
            <a:r>
              <a:rPr lang="en-GB" sz="1200" dirty="0">
                <a:solidFill>
                  <a:prstClr val="black"/>
                </a:solidFill>
                <a:latin typeface="Arial" pitchFamily="34" charset="0"/>
              </a:rPr>
              <a:t>Lighting technology:</a:t>
            </a:r>
          </a:p>
          <a:p>
            <a:pPr algn="ctr" defTabSz="914259"/>
            <a:r>
              <a:rPr lang="en-GB" sz="1200" b="1" dirty="0">
                <a:solidFill>
                  <a:prstClr val="black"/>
                </a:solidFill>
                <a:latin typeface="Arial" pitchFamily="34" charset="0"/>
              </a:rPr>
              <a:t>AMxR-RBxR</a:t>
            </a:r>
            <a:endParaRPr lang="en-GB" sz="1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66107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SKEO Q WALL AND CEILING SURFACE-MOUNTED LUMINAIRES</a:t>
            </a:r>
          </a:p>
        </p:txBody>
      </p:sp>
      <p:sp>
        <p:nvSpPr>
          <p:cNvPr id="4" name="Textplatzhalter 3"/>
          <p:cNvSpPr>
            <a:spLocks noGrp="1"/>
          </p:cNvSpPr>
          <p:nvPr>
            <p:ph type="body" sz="quarter" idx="13"/>
          </p:nvPr>
        </p:nvSpPr>
        <p:spPr/>
        <p:txBody>
          <a:bodyPr/>
          <a:lstStyle/>
          <a:p>
            <a:r>
              <a:rPr lang="en-GB" sz="600" dirty="0"/>
              <a:t>FAQ / GUIDE</a:t>
            </a:r>
          </a:p>
        </p:txBody>
      </p:sp>
      <p:sp>
        <p:nvSpPr>
          <p:cNvPr id="6" name="Textplatzhalter 1"/>
          <p:cNvSpPr>
            <a:spLocks noGrp="1"/>
          </p:cNvSpPr>
          <p:nvPr>
            <p:ph type="body" sz="quarter" idx="11"/>
          </p:nvPr>
        </p:nvSpPr>
        <p:spPr>
          <a:xfrm>
            <a:off x="539552" y="1059582"/>
            <a:ext cx="7992888" cy="2859087"/>
          </a:xfrm>
        </p:spPr>
        <p:txBody>
          <a:bodyPr/>
          <a:lstStyle/>
          <a:p>
            <a:pPr marL="0" indent="0">
              <a:buNone/>
            </a:pPr>
            <a:r>
              <a:rPr lang="en-GB" sz="1200" b="1" dirty="0"/>
              <a:t>What do the abbreviations GT and GS mean in the reference?</a:t>
            </a:r>
          </a:p>
          <a:p>
            <a:pPr marL="0" indent="0">
              <a:buNone/>
            </a:pPr>
            <a:r>
              <a:rPr lang="en-GB" sz="1200" dirty="0"/>
              <a:t>GT: glass transparent | GS: frosted glass</a:t>
            </a:r>
          </a:p>
          <a:p>
            <a:pPr marL="0" indent="0">
              <a:buNone/>
            </a:pPr>
            <a:endParaRPr lang="en-GB" sz="1200" dirty="0"/>
          </a:p>
          <a:p>
            <a:pPr marL="0" indent="0">
              <a:buNone/>
            </a:pPr>
            <a:r>
              <a:rPr lang="en-GB" sz="1200" b="1" dirty="0"/>
              <a:t>Which lighting technology combinations are available with the wall luminaires?</a:t>
            </a:r>
          </a:p>
          <a:p>
            <a:pPr marL="0" indent="0">
              <a:buNone/>
            </a:pPr>
            <a:r>
              <a:rPr lang="en-GB" sz="1200" dirty="0"/>
              <a:t>direct distribution: narrow and wide distribution</a:t>
            </a:r>
          </a:p>
          <a:p>
            <a:pPr marL="0" indent="0">
              <a:buNone/>
            </a:pPr>
            <a:r>
              <a:rPr lang="en-GB" sz="1200" dirty="0"/>
              <a:t>Direct/indirect distribution: narrow – narrow (Skeo Q-W1), narrow – wide (Skeo Q-W1) wide – wide (both sizes) </a:t>
            </a:r>
          </a:p>
          <a:p>
            <a:pPr marL="0" indent="0">
              <a:buNone/>
            </a:pPr>
            <a:endParaRPr lang="en-GB" sz="1200" dirty="0"/>
          </a:p>
          <a:p>
            <a:pPr marL="0" indent="0">
              <a:buNone/>
            </a:pPr>
            <a:r>
              <a:rPr lang="en-GB" sz="1200" b="1" dirty="0"/>
              <a:t>Can I use the luminaires indoors?</a:t>
            </a:r>
          </a:p>
          <a:p>
            <a:pPr marL="0" indent="0">
              <a:buNone/>
            </a:pPr>
            <a:r>
              <a:rPr lang="en-GB" sz="1200" dirty="0"/>
              <a:t>Yes, the luminaires can be used indoors.</a:t>
            </a:r>
          </a:p>
          <a:p>
            <a:pPr marL="0" indent="0">
              <a:buNone/>
            </a:pPr>
            <a:endParaRPr lang="en-GB" sz="1200" dirty="0"/>
          </a:p>
          <a:p>
            <a:pPr marL="0" indent="0">
              <a:buNone/>
            </a:pPr>
            <a:r>
              <a:rPr lang="en-GB" sz="1200" b="1" dirty="0"/>
              <a:t>Is the luminaire suitable for DC voltage, can can it therefore be connected to a central battery?</a:t>
            </a:r>
          </a:p>
          <a:p>
            <a:pPr marL="0" indent="0">
              <a:buNone/>
            </a:pPr>
            <a:r>
              <a:rPr lang="en-GB" sz="1200" dirty="0"/>
              <a:t>Yes, a large part of the range is DC-voltage compatible, so can be connected to a central battery. Please see the luminaire datasheet for the specific types in this regard.</a:t>
            </a:r>
          </a:p>
          <a:p>
            <a:pPr marL="0" indent="0">
              <a:buNone/>
            </a:pPr>
            <a:endParaRPr lang="en-GB" sz="1200" dirty="0"/>
          </a:p>
          <a:p>
            <a:pPr marL="0" indent="0">
              <a:buNone/>
            </a:pPr>
            <a:r>
              <a:rPr lang="en-GB" sz="1200" b="1" dirty="0"/>
              <a:t>Are DALI versions possible?</a:t>
            </a:r>
          </a:p>
          <a:p>
            <a:pPr marL="0" indent="0">
              <a:buNone/>
            </a:pPr>
            <a:r>
              <a:rPr lang="en-GB" sz="1200" dirty="0"/>
              <a:t>Construction size 2 of the wall and ceiling luminaire are DALI on request.</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615959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COMPETITIVE SITUATION</a:t>
            </a:r>
            <a:r>
              <a:t/>
            </a:r>
            <a:br/>
            <a:r>
              <a:rPr lang="en-GB" sz="1400" dirty="0">
                <a:solidFill>
                  <a:schemeClr val="bg1">
                    <a:lumMod val="50000"/>
                  </a:schemeClr>
                </a:solidFill>
              </a:rPr>
              <a:t>WALL SURFACE-MOUNTED LUMINAIRES | TRILUX SKEO Q VS BEGA 24 37. </a:t>
            </a:r>
          </a:p>
        </p:txBody>
      </p:sp>
      <p:graphicFrame>
        <p:nvGraphicFramePr>
          <p:cNvPr id="5" name="Tabelle 4"/>
          <p:cNvGraphicFramePr>
            <a:graphicFrameLocks noGrp="1"/>
          </p:cNvGraphicFramePr>
          <p:nvPr>
            <p:extLst/>
          </p:nvPr>
        </p:nvGraphicFramePr>
        <p:xfrm>
          <a:off x="611560" y="1203598"/>
          <a:ext cx="8064892" cy="2899134"/>
        </p:xfrm>
        <a:graphic>
          <a:graphicData uri="http://schemas.openxmlformats.org/drawingml/2006/table">
            <a:tbl>
              <a:tblPr firstRow="1">
                <a:tableStyleId>{5C22544A-7EE6-4342-B048-85BDC9FD1C3A}</a:tableStyleId>
              </a:tblPr>
              <a:tblGrid>
                <a:gridCol w="1467952">
                  <a:extLst>
                    <a:ext uri="{9D8B030D-6E8A-4147-A177-3AD203B41FA5}">
                      <a16:colId xmlns:a16="http://schemas.microsoft.com/office/drawing/2014/main" xmlns="" val="20000"/>
                    </a:ext>
                  </a:extLst>
                </a:gridCol>
                <a:gridCol w="2797779">
                  <a:extLst>
                    <a:ext uri="{9D8B030D-6E8A-4147-A177-3AD203B41FA5}">
                      <a16:colId xmlns:a16="http://schemas.microsoft.com/office/drawing/2014/main" xmlns="" val="20001"/>
                    </a:ext>
                  </a:extLst>
                </a:gridCol>
                <a:gridCol w="422129">
                  <a:extLst>
                    <a:ext uri="{9D8B030D-6E8A-4147-A177-3AD203B41FA5}">
                      <a16:colId xmlns:a16="http://schemas.microsoft.com/office/drawing/2014/main" xmlns="" val="20002"/>
                    </a:ext>
                  </a:extLst>
                </a:gridCol>
                <a:gridCol w="422129">
                  <a:extLst>
                    <a:ext uri="{9D8B030D-6E8A-4147-A177-3AD203B41FA5}">
                      <a16:colId xmlns:a16="http://schemas.microsoft.com/office/drawing/2014/main" xmlns="" val="20003"/>
                    </a:ext>
                  </a:extLst>
                </a:gridCol>
                <a:gridCol w="422129">
                  <a:extLst>
                    <a:ext uri="{9D8B030D-6E8A-4147-A177-3AD203B41FA5}">
                      <a16:colId xmlns:a16="http://schemas.microsoft.com/office/drawing/2014/main" xmlns="" val="20004"/>
                    </a:ext>
                  </a:extLst>
                </a:gridCol>
                <a:gridCol w="422129">
                  <a:extLst>
                    <a:ext uri="{9D8B030D-6E8A-4147-A177-3AD203B41FA5}">
                      <a16:colId xmlns:a16="http://schemas.microsoft.com/office/drawing/2014/main" xmlns="" val="20005"/>
                    </a:ext>
                  </a:extLst>
                </a:gridCol>
                <a:gridCol w="422129">
                  <a:extLst>
                    <a:ext uri="{9D8B030D-6E8A-4147-A177-3AD203B41FA5}">
                      <a16:colId xmlns:a16="http://schemas.microsoft.com/office/drawing/2014/main" xmlns="" val="20006"/>
                    </a:ext>
                  </a:extLst>
                </a:gridCol>
                <a:gridCol w="422129">
                  <a:extLst>
                    <a:ext uri="{9D8B030D-6E8A-4147-A177-3AD203B41FA5}">
                      <a16:colId xmlns:a16="http://schemas.microsoft.com/office/drawing/2014/main" xmlns="" val="20007"/>
                    </a:ext>
                  </a:extLst>
                </a:gridCol>
                <a:gridCol w="422129">
                  <a:extLst>
                    <a:ext uri="{9D8B030D-6E8A-4147-A177-3AD203B41FA5}">
                      <a16:colId xmlns:a16="http://schemas.microsoft.com/office/drawing/2014/main" xmlns="" val="20008"/>
                    </a:ext>
                  </a:extLst>
                </a:gridCol>
                <a:gridCol w="422129">
                  <a:extLst>
                    <a:ext uri="{9D8B030D-6E8A-4147-A177-3AD203B41FA5}">
                      <a16:colId xmlns:a16="http://schemas.microsoft.com/office/drawing/2014/main" xmlns="" val="20009"/>
                    </a:ext>
                  </a:extLst>
                </a:gridCol>
                <a:gridCol w="422129">
                  <a:extLst>
                    <a:ext uri="{9D8B030D-6E8A-4147-A177-3AD203B41FA5}">
                      <a16:colId xmlns:a16="http://schemas.microsoft.com/office/drawing/2014/main" xmlns="" val="20010"/>
                    </a:ext>
                  </a:extLst>
                </a:gridCol>
              </a:tblGrid>
              <a:tr h="281486">
                <a:tc rowSpan="2">
                  <a:txBody>
                    <a:bodyPr/>
                    <a:lstStyle/>
                    <a:p>
                      <a:r>
                        <a:rPr lang="de-DE" sz="900" dirty="0"/>
                        <a:t>Criteria</a:t>
                      </a:r>
                      <a:endParaRPr lang="en-GB" sz="900" dirty="0"/>
                    </a:p>
                  </a:txBody>
                  <a:tcPr>
                    <a:solidFill>
                      <a:srgbClr val="336699"/>
                    </a:solidFill>
                  </a:tcPr>
                </a:tc>
                <a:tc rowSpan="2">
                  <a:txBody>
                    <a:bodyPr/>
                    <a:lstStyle/>
                    <a:p>
                      <a:r>
                        <a:rPr lang="de-DE" sz="900" dirty="0"/>
                        <a:t>Comments on strengths and weaknesses</a:t>
                      </a:r>
                      <a:endParaRPr lang="en-GB" sz="900" dirty="0"/>
                    </a:p>
                  </a:txBody>
                  <a:tcPr>
                    <a:solidFill>
                      <a:srgbClr val="336699"/>
                    </a:solidFill>
                  </a:tcPr>
                </a:tc>
                <a:tc gridSpan="3">
                  <a:txBody>
                    <a:bodyPr/>
                    <a:lstStyle/>
                    <a:p>
                      <a:pPr algn="ctr"/>
                      <a:r>
                        <a:rPr lang="de-DE" sz="900" dirty="0"/>
                        <a:t>worse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same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better</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extLst>
                  <a:ext uri="{0D108BD9-81ED-4DB2-BD59-A6C34878D82A}">
                    <a16:rowId xmlns:a16="http://schemas.microsoft.com/office/drawing/2014/main" xmlns="" val="10000"/>
                  </a:ext>
                </a:extLst>
              </a:tr>
              <a:tr h="281486">
                <a:tc vMerge="1">
                  <a:txBody>
                    <a:bodyPr/>
                    <a:lstStyle/>
                    <a:p>
                      <a:endParaRPr lang="de-DE" sz="1000" dirty="0"/>
                    </a:p>
                  </a:txBody>
                  <a:tcPr/>
                </a:tc>
                <a:tc vMerge="1">
                  <a:txBody>
                    <a:bodyPr/>
                    <a:lstStyle/>
                    <a:p>
                      <a:endParaRPr lang="de-DE" sz="1000" dirty="0"/>
                    </a:p>
                  </a:txBody>
                  <a:tcPr/>
                </a:tc>
                <a:tc>
                  <a:txBody>
                    <a:bodyPr/>
                    <a:lstStyle/>
                    <a:p>
                      <a:pPr algn="ctr"/>
                      <a:r>
                        <a:rPr lang="de-DE" sz="900" dirty="0"/>
                        <a:t>1</a:t>
                      </a:r>
                      <a:endParaRPr lang="en-GB" sz="900" dirty="0"/>
                    </a:p>
                  </a:txBody>
                  <a:tcPr/>
                </a:tc>
                <a:tc>
                  <a:txBody>
                    <a:bodyPr/>
                    <a:lstStyle/>
                    <a:p>
                      <a:pPr algn="ctr"/>
                      <a:r>
                        <a:rPr lang="de-DE" sz="900" dirty="0"/>
                        <a:t>2</a:t>
                      </a:r>
                      <a:endParaRPr lang="en-GB" sz="900" dirty="0"/>
                    </a:p>
                  </a:txBody>
                  <a:tcPr/>
                </a:tc>
                <a:tc>
                  <a:txBody>
                    <a:bodyPr/>
                    <a:lstStyle/>
                    <a:p>
                      <a:pPr algn="ctr"/>
                      <a:r>
                        <a:rPr lang="de-DE" sz="900" dirty="0"/>
                        <a:t>3</a:t>
                      </a:r>
                      <a:endParaRPr lang="en-GB" sz="900" dirty="0"/>
                    </a:p>
                  </a:txBody>
                  <a:tcPr/>
                </a:tc>
                <a:tc>
                  <a:txBody>
                    <a:bodyPr/>
                    <a:lstStyle/>
                    <a:p>
                      <a:pPr algn="ctr"/>
                      <a:r>
                        <a:rPr lang="de-DE" sz="900" dirty="0"/>
                        <a:t>4</a:t>
                      </a:r>
                      <a:endParaRPr lang="en-GB" sz="900" dirty="0"/>
                    </a:p>
                  </a:txBody>
                  <a:tcPr/>
                </a:tc>
                <a:tc>
                  <a:txBody>
                    <a:bodyPr/>
                    <a:lstStyle/>
                    <a:p>
                      <a:pPr algn="ctr"/>
                      <a:r>
                        <a:rPr lang="de-DE" sz="900" dirty="0"/>
                        <a:t>5</a:t>
                      </a:r>
                      <a:endParaRPr lang="en-GB" sz="900" dirty="0"/>
                    </a:p>
                  </a:txBody>
                  <a:tcPr/>
                </a:tc>
                <a:tc>
                  <a:txBody>
                    <a:bodyPr/>
                    <a:lstStyle/>
                    <a:p>
                      <a:pPr algn="ctr"/>
                      <a:r>
                        <a:rPr lang="de-DE" sz="900" dirty="0"/>
                        <a:t>6</a:t>
                      </a:r>
                      <a:endParaRPr lang="en-GB" sz="900" dirty="0"/>
                    </a:p>
                  </a:txBody>
                  <a:tcPr/>
                </a:tc>
                <a:tc>
                  <a:txBody>
                    <a:bodyPr/>
                    <a:lstStyle/>
                    <a:p>
                      <a:pPr algn="ctr"/>
                      <a:r>
                        <a:rPr lang="de-DE" sz="900" dirty="0"/>
                        <a:t>7</a:t>
                      </a:r>
                      <a:endParaRPr lang="en-GB" sz="900" dirty="0"/>
                    </a:p>
                  </a:txBody>
                  <a:tcPr/>
                </a:tc>
                <a:tc>
                  <a:txBody>
                    <a:bodyPr/>
                    <a:lstStyle/>
                    <a:p>
                      <a:pPr algn="ctr"/>
                      <a:r>
                        <a:rPr lang="de-DE" sz="900" dirty="0"/>
                        <a:t>8</a:t>
                      </a:r>
                      <a:endParaRPr lang="en-GB" sz="900" dirty="0"/>
                    </a:p>
                  </a:txBody>
                  <a:tcPr/>
                </a:tc>
                <a:tc>
                  <a:txBody>
                    <a:bodyPr/>
                    <a:lstStyle/>
                    <a:p>
                      <a:pPr algn="ctr"/>
                      <a:r>
                        <a:rPr lang="de-DE" sz="900" dirty="0"/>
                        <a:t>9</a:t>
                      </a:r>
                      <a:endParaRPr lang="en-GB" sz="900" dirty="0"/>
                    </a:p>
                  </a:txBody>
                  <a:tcPr/>
                </a:tc>
                <a:extLst>
                  <a:ext uri="{0D108BD9-81ED-4DB2-BD59-A6C34878D82A}">
                    <a16:rowId xmlns:a16="http://schemas.microsoft.com/office/drawing/2014/main" xmlns="" val="10001"/>
                  </a:ext>
                </a:extLst>
              </a:tr>
              <a:tr h="281486">
                <a:tc>
                  <a:txBody>
                    <a:bodyPr/>
                    <a:lstStyle/>
                    <a:p>
                      <a:r>
                        <a:rPr lang="de-DE" sz="900" dirty="0"/>
                        <a:t>Construction sizes</a:t>
                      </a:r>
                      <a:endParaRPr lang="en-GB" sz="900" dirty="0"/>
                    </a:p>
                  </a:txBody>
                  <a:tcPr anchor="ctr"/>
                </a:tc>
                <a:tc>
                  <a:txBody>
                    <a:bodyPr/>
                    <a:lstStyle/>
                    <a:p>
                      <a:r>
                        <a:rPr lang="de-DE" sz="900" dirty="0"/>
                        <a:t>Two construction sizes</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2"/>
                  </a:ext>
                </a:extLst>
              </a:tr>
              <a:tr h="281486">
                <a:tc>
                  <a:txBody>
                    <a:bodyPr/>
                    <a:lstStyle/>
                    <a:p>
                      <a:r>
                        <a:rPr lang="de-DE" sz="900" dirty="0"/>
                        <a:t>Luminaire luminous flux range</a:t>
                      </a:r>
                      <a:endParaRPr lang="en-GB" sz="900" dirty="0"/>
                    </a:p>
                  </a:txBody>
                  <a:tcPr anchor="ctr"/>
                </a:tc>
                <a:tc>
                  <a:txBody>
                    <a:bodyPr/>
                    <a:lstStyle/>
                    <a:p>
                      <a:r>
                        <a:rPr lang="de-DE" sz="900" dirty="0"/>
                        <a:t>TX: 20lm – 3,200lm | Bega 400lm – 800lm </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3"/>
                  </a:ext>
                </a:extLst>
              </a:tr>
              <a:tr h="281486">
                <a:tc>
                  <a:txBody>
                    <a:bodyPr/>
                    <a:lstStyle/>
                    <a:p>
                      <a:r>
                        <a:rPr lang="de-DE" sz="900" dirty="0"/>
                        <a:t>Efficiency</a:t>
                      </a:r>
                      <a:endParaRPr lang="en-GB" sz="900" dirty="0"/>
                    </a:p>
                  </a:txBody>
                  <a:tcPr anchor="ctr"/>
                </a:tc>
                <a:tc>
                  <a:txBody>
                    <a:bodyPr/>
                    <a:lstStyle/>
                    <a:p>
                      <a:r>
                        <a:rPr lang="de-DE" sz="900" dirty="0"/>
                        <a:t>TX: up to 107 lm/W | Bega up to 41lm/W</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4"/>
                  </a:ext>
                </a:extLst>
              </a:tr>
              <a:tr h="281486">
                <a:tc>
                  <a:txBody>
                    <a:bodyPr/>
                    <a:lstStyle/>
                    <a:p>
                      <a:r>
                        <a:rPr lang="de-DE" sz="900" dirty="0"/>
                        <a:t>Protection rating</a:t>
                      </a:r>
                      <a:endParaRPr lang="en-GB" sz="900" dirty="0"/>
                    </a:p>
                  </a:txBody>
                  <a:tcPr anchor="ctr"/>
                </a:tc>
                <a:tc>
                  <a:txBody>
                    <a:bodyPr/>
                    <a:lstStyle/>
                    <a:p>
                      <a:r>
                        <a:rPr lang="de-DE" sz="900" dirty="0"/>
                        <a:t>TX: IP65 | BEGA: IP64</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5"/>
                  </a:ext>
                </a:extLst>
              </a:tr>
              <a:tr h="281486">
                <a:tc>
                  <a:txBody>
                    <a:bodyPr/>
                    <a:lstStyle/>
                    <a:p>
                      <a:r>
                        <a:rPr lang="de-DE" sz="900" dirty="0"/>
                        <a:t>Safety class</a:t>
                      </a:r>
                      <a:endParaRPr lang="en-GB" sz="900" dirty="0"/>
                    </a:p>
                  </a:txBody>
                  <a:tcPr anchor="ctr"/>
                </a:tc>
                <a:tc>
                  <a:txBody>
                    <a:bodyPr/>
                    <a:lstStyle/>
                    <a:p>
                      <a:r>
                        <a:rPr lang="de-DE" sz="900" dirty="0"/>
                        <a:t>both safety class I</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6"/>
                  </a:ext>
                </a:extLst>
              </a:tr>
              <a:tr h="281486">
                <a:tc>
                  <a:txBody>
                    <a:bodyPr/>
                    <a:lstStyle/>
                    <a:p>
                      <a:r>
                        <a:rPr lang="de-DE" sz="900" dirty="0"/>
                        <a:t>Impact resistance</a:t>
                      </a:r>
                      <a:endParaRPr lang="en-GB" sz="900" dirty="0"/>
                    </a:p>
                  </a:txBody>
                  <a:tcPr anchor="ctr"/>
                </a:tc>
                <a:tc>
                  <a:txBody>
                    <a:bodyPr/>
                    <a:lstStyle/>
                    <a:p>
                      <a:r>
                        <a:rPr lang="de-DE" sz="900" dirty="0"/>
                        <a:t>both IK07</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7"/>
                  </a:ext>
                </a:extLst>
              </a:tr>
              <a:tr h="281486">
                <a:tc>
                  <a:txBody>
                    <a:bodyPr/>
                    <a:lstStyle/>
                    <a:p>
                      <a:r>
                        <a:rPr lang="de-DE" sz="900" dirty="0"/>
                        <a:t>Offer price</a:t>
                      </a:r>
                      <a:r>
                        <a:rPr sz="900"/>
                        <a:t> </a:t>
                      </a:r>
                      <a:endParaRPr lang="en-GB" sz="900" dirty="0"/>
                    </a:p>
                  </a:txBody>
                  <a:tcPr anchor="ctr"/>
                </a:tc>
                <a:tc>
                  <a:txBody>
                    <a:bodyPr/>
                    <a:lstStyle/>
                    <a:p>
                      <a:r>
                        <a:rPr lang="de-DE" sz="900" dirty="0"/>
                        <a:t>direct: SKEO Q W1 136€  vs BEGA 24 370 151 €</a:t>
                      </a:r>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8"/>
                  </a:ext>
                </a:extLst>
              </a:tr>
              <a:tr h="281486">
                <a:tc>
                  <a:txBody>
                    <a:bodyPr/>
                    <a:lstStyle/>
                    <a:p>
                      <a:endParaRPr lang="de-DE" sz="900" dirty="0"/>
                    </a:p>
                  </a:txBody>
                  <a:tcPr anchor="ctr"/>
                </a:tc>
                <a:tc>
                  <a:txBody>
                    <a:bodyPr/>
                    <a:lstStyle/>
                    <a:p>
                      <a:r>
                        <a:rPr lang="de-DE" sz="900" baseline="0" dirty="0"/>
                        <a:t>direct/indirect: SKEO Q W1 143 € vs BEGA 24371 180€</a:t>
                      </a:r>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9"/>
                  </a:ext>
                </a:extLst>
              </a:tr>
            </a:tbl>
          </a:graphicData>
        </a:graphic>
      </p:graphicFrame>
      <p:sp>
        <p:nvSpPr>
          <p:cNvPr id="7" name="Textplatzhalter 3"/>
          <p:cNvSpPr>
            <a:spLocks noGrp="1"/>
          </p:cNvSpPr>
          <p:nvPr>
            <p:ph type="body" sz="quarter" idx="13"/>
          </p:nvPr>
        </p:nvSpPr>
        <p:spPr/>
        <p:txBody>
          <a:bodyPr/>
          <a:lstStyle/>
          <a:p>
            <a:r>
              <a:rPr lang="en-GB" sz="600" dirty="0"/>
              <a:t>PRODUCT LAUNCHING Q1|2017</a:t>
            </a:r>
          </a:p>
        </p:txBody>
      </p:sp>
      <p:sp>
        <p:nvSpPr>
          <p:cNvPr id="6" name="Textfeld 5"/>
          <p:cNvSpPr txBox="1"/>
          <p:nvPr/>
        </p:nvSpPr>
        <p:spPr>
          <a:xfrm>
            <a:off x="611560" y="4516546"/>
            <a:ext cx="4032448" cy="215444"/>
          </a:xfrm>
          <a:prstGeom prst="rect">
            <a:avLst/>
          </a:prstGeom>
          <a:noFill/>
        </p:spPr>
        <p:txBody>
          <a:bodyPr wrap="square" rtlCol="0">
            <a:spAutoFit/>
          </a:bodyPr>
          <a:lstStyle/>
          <a:p>
            <a:pPr defTabSz="914259"/>
            <a:r>
              <a:rPr lang="en-GB" sz="800" dirty="0">
                <a:solidFill>
                  <a:prstClr val="black"/>
                </a:solidFill>
                <a:latin typeface="Arial" pitchFamily="34" charset="0"/>
              </a:rPr>
              <a:t>BEGA 24 370 | 24 371</a:t>
            </a:r>
          </a:p>
        </p:txBody>
      </p:sp>
      <p:cxnSp>
        <p:nvCxnSpPr>
          <p:cNvPr id="8" name="Gerader Verbinder 7"/>
          <p:cNvCxnSpPr/>
          <p:nvPr/>
        </p:nvCxnSpPr>
        <p:spPr>
          <a:xfrm>
            <a:off x="6732240" y="1923678"/>
            <a:ext cx="864096"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a:off x="7596336" y="2211710"/>
            <a:ext cx="504056"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H="1">
            <a:off x="7164288" y="2499742"/>
            <a:ext cx="936104" cy="252318"/>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flipH="1">
            <a:off x="6804248" y="2759985"/>
            <a:ext cx="360040" cy="280107"/>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6804248" y="3040092"/>
            <a:ext cx="0" cy="323746"/>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6804248" y="3363838"/>
            <a:ext cx="792088" cy="216024"/>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7596336" y="3579862"/>
            <a:ext cx="432048" cy="28803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274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SKEO R</a:t>
            </a:r>
            <a:r>
              <a:t/>
            </a:r>
            <a:br/>
            <a:r>
              <a:rPr lang="en-GB" sz="1400" dirty="0">
                <a:solidFill>
                  <a:schemeClr val="bg1">
                    <a:lumMod val="65000"/>
                  </a:schemeClr>
                </a:solidFill>
              </a:rPr>
              <a:t>FILIGREE RECESSED LUMINAIRE FOR LARGE LIGHT ACCENTS</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53436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20lm – 3,000lm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4W to 28W / up to 107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B10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DC voltage compatibility</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yes</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wide distribution </a:t>
                      </a:r>
                    </a:p>
                    <a:p>
                      <a:pPr algn="l">
                        <a:spcAft>
                          <a:spcPts val="0"/>
                        </a:spcAft>
                      </a:pPr>
                      <a:r>
                        <a:rPr lang="en-GB" sz="900" i="0" baseline="0" dirty="0">
                          <a:effectLst/>
                          <a:latin typeface="Arial" panose="020B0604020202020204" pitchFamily="34" charset="0"/>
                        </a:rPr>
                        <a:t>rotationally symmetric wide distribution</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2 CONSTRUCTION SIZES</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FLEXIBLE USES</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WALL &amp; CEILING SURFACE-MOUNTING</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DELIVERY CAPABILITY 04/2017</a:t>
            </a:r>
            <a:endParaRPr lang="en-GB" sz="1000" b="1" dirty="0">
              <a:solidFill>
                <a:prstClr val="black"/>
              </a:solidFill>
              <a:latin typeface="Arial" pitchFamily="34" charset="0"/>
              <a:cs typeface="Arial" pitchFamily="34" charset="0"/>
            </a:endParaRPr>
          </a:p>
        </p:txBody>
      </p:sp>
      <p:pic>
        <p:nvPicPr>
          <p:cNvPr id="84993" name="Picture 1"/>
          <p:cNvPicPr>
            <a:picLocks noChangeAspect="1" noChangeArrowheads="1"/>
          </p:cNvPicPr>
          <p:nvPr/>
        </p:nvPicPr>
        <p:blipFill>
          <a:blip r:embed="rId3" cstate="print"/>
          <a:srcRect/>
          <a:stretch>
            <a:fillRect/>
          </a:stretch>
        </p:blipFill>
        <p:spPr bwMode="auto">
          <a:xfrm>
            <a:off x="4788024" y="2999150"/>
            <a:ext cx="1930061" cy="1228784"/>
          </a:xfrm>
          <a:prstGeom prst="rect">
            <a:avLst/>
          </a:prstGeom>
          <a:noFill/>
          <a:ln w="9525">
            <a:noFill/>
            <a:miter lim="800000"/>
            <a:headEnd/>
            <a:tailEnd/>
          </a:ln>
        </p:spPr>
      </p:pic>
      <p:pic>
        <p:nvPicPr>
          <p:cNvPr id="84994" name="Picture 2"/>
          <p:cNvPicPr>
            <a:picLocks noChangeAspect="1" noChangeArrowheads="1"/>
          </p:cNvPicPr>
          <p:nvPr/>
        </p:nvPicPr>
        <p:blipFill>
          <a:blip r:embed="rId4" cstate="print"/>
          <a:srcRect/>
          <a:stretch>
            <a:fillRect/>
          </a:stretch>
        </p:blipFill>
        <p:spPr bwMode="auto">
          <a:xfrm>
            <a:off x="6876256" y="2999150"/>
            <a:ext cx="1944216" cy="1228784"/>
          </a:xfrm>
          <a:prstGeom prst="rect">
            <a:avLst/>
          </a:prstGeom>
          <a:noFill/>
          <a:ln w="9525">
            <a:noFill/>
            <a:miter lim="800000"/>
            <a:headEnd/>
            <a:tailEnd/>
          </a:ln>
        </p:spPr>
      </p:pic>
      <p:pic>
        <p:nvPicPr>
          <p:cNvPr id="2" name="Grafik 1"/>
          <p:cNvPicPr>
            <a:picLocks noChangeAspect="1"/>
          </p:cNvPicPr>
          <p:nvPr/>
        </p:nvPicPr>
        <p:blipFill rotWithShape="1">
          <a:blip r:embed="rId5" cstate="print">
            <a:extLst>
              <a:ext uri="{28A0092B-C50C-407E-A947-70E740481C1C}">
                <a14:useLocalDpi xmlns:a14="http://schemas.microsoft.com/office/drawing/2010/main" val="0"/>
              </a:ext>
            </a:extLst>
          </a:blip>
          <a:srcRect t="12422" b="22359"/>
          <a:stretch/>
        </p:blipFill>
        <p:spPr>
          <a:xfrm>
            <a:off x="634418" y="952669"/>
            <a:ext cx="3554685" cy="1512168"/>
          </a:xfrm>
          <a:prstGeom prst="rect">
            <a:avLst/>
          </a:prstGeom>
        </p:spPr>
      </p:pic>
      <p:pic>
        <p:nvPicPr>
          <p:cNvPr id="3" name="Grafik 2"/>
          <p:cNvPicPr>
            <a:picLocks noChangeAspect="1"/>
          </p:cNvPicPr>
          <p:nvPr/>
        </p:nvPicPr>
        <p:blipFill rotWithShape="1">
          <a:blip r:embed="rId6" cstate="print">
            <a:extLst>
              <a:ext uri="{28A0092B-C50C-407E-A947-70E740481C1C}">
                <a14:useLocalDpi xmlns:a14="http://schemas.microsoft.com/office/drawing/2010/main" val="0"/>
              </a:ext>
            </a:extLst>
          </a:blip>
          <a:srcRect l="11111" r="13889"/>
          <a:stretch/>
        </p:blipFill>
        <p:spPr>
          <a:xfrm>
            <a:off x="611560" y="2999150"/>
            <a:ext cx="1944216" cy="1228784"/>
          </a:xfrm>
          <a:prstGeom prst="rect">
            <a:avLst/>
          </a:prstGeom>
        </p:spPr>
      </p:pic>
      <p:pic>
        <p:nvPicPr>
          <p:cNvPr id="4" name="Grafik 3"/>
          <p:cNvPicPr>
            <a:picLocks noChangeAspect="1"/>
          </p:cNvPicPr>
          <p:nvPr/>
        </p:nvPicPr>
        <p:blipFill rotWithShape="1">
          <a:blip r:embed="rId7" cstate="print">
            <a:extLst>
              <a:ext uri="{28A0092B-C50C-407E-A947-70E740481C1C}">
                <a14:useLocalDpi xmlns:a14="http://schemas.microsoft.com/office/drawing/2010/main" val="0"/>
              </a:ext>
            </a:extLst>
          </a:blip>
          <a:srcRect l="8333" r="13889"/>
          <a:stretch/>
        </p:blipFill>
        <p:spPr>
          <a:xfrm>
            <a:off x="2699792" y="2999150"/>
            <a:ext cx="1944216" cy="1228784"/>
          </a:xfrm>
          <a:prstGeom prst="rect">
            <a:avLst/>
          </a:prstGeom>
        </p:spPr>
      </p:pic>
    </p:spTree>
    <p:extLst>
      <p:ext uri="{BB962C8B-B14F-4D97-AF65-F5344CB8AC3E}">
        <p14:creationId xmlns:p14="http://schemas.microsoft.com/office/powerpoint/2010/main" val="662004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SKEO R WALL AND CEILING SURFACE-MOUNTED LUMINAIRES</a:t>
            </a:r>
          </a:p>
        </p:txBody>
      </p:sp>
      <p:sp>
        <p:nvSpPr>
          <p:cNvPr id="4" name="Textplatzhalter 3"/>
          <p:cNvSpPr>
            <a:spLocks noGrp="1"/>
          </p:cNvSpPr>
          <p:nvPr>
            <p:ph type="body" sz="quarter" idx="13"/>
          </p:nvPr>
        </p:nvSpPr>
        <p:spPr/>
        <p:txBody>
          <a:bodyPr/>
          <a:lstStyle/>
          <a:p>
            <a:r>
              <a:rPr lang="en-GB" sz="600" dirty="0"/>
              <a:t>FAQ / GUIDE</a:t>
            </a:r>
          </a:p>
        </p:txBody>
      </p:sp>
      <p:sp>
        <p:nvSpPr>
          <p:cNvPr id="5" name="Textplatzhalter 1"/>
          <p:cNvSpPr>
            <a:spLocks noGrp="1"/>
          </p:cNvSpPr>
          <p:nvPr>
            <p:ph type="body" sz="quarter" idx="11"/>
          </p:nvPr>
        </p:nvSpPr>
        <p:spPr>
          <a:xfrm>
            <a:off x="539552" y="1059582"/>
            <a:ext cx="7992888" cy="2859087"/>
          </a:xfrm>
        </p:spPr>
        <p:txBody>
          <a:bodyPr/>
          <a:lstStyle/>
          <a:p>
            <a:pPr marL="0" indent="0">
              <a:buNone/>
            </a:pPr>
            <a:r>
              <a:rPr lang="en-GB" sz="1200" b="1" dirty="0"/>
              <a:t>What do the abbreviations GT and GS mean in the reference?</a:t>
            </a:r>
          </a:p>
          <a:p>
            <a:pPr marL="0" indent="0">
              <a:buNone/>
            </a:pPr>
            <a:r>
              <a:rPr lang="en-GB" sz="1200" dirty="0"/>
              <a:t>GT: glass transparent | GS: frosted glass</a:t>
            </a:r>
          </a:p>
          <a:p>
            <a:pPr marL="0" indent="0">
              <a:buNone/>
            </a:pPr>
            <a:endParaRPr lang="en-GB" sz="1200" dirty="0"/>
          </a:p>
          <a:p>
            <a:pPr marL="0" indent="0">
              <a:buNone/>
            </a:pPr>
            <a:r>
              <a:rPr lang="en-GB" sz="1200" b="1" dirty="0"/>
              <a:t>Which lighting technology combinations are available with the wall luminaires?</a:t>
            </a:r>
          </a:p>
          <a:p>
            <a:pPr marL="0" indent="0">
              <a:buNone/>
            </a:pPr>
            <a:r>
              <a:rPr lang="en-GB" sz="1200" dirty="0"/>
              <a:t>With both the large and small luminaire it is possible to select direct wide distribution and direct/indirect wide distribution.</a:t>
            </a:r>
          </a:p>
          <a:p>
            <a:pPr marL="0" indent="0">
              <a:buNone/>
            </a:pPr>
            <a:endParaRPr lang="en-GB" sz="1200" dirty="0"/>
          </a:p>
          <a:p>
            <a:pPr marL="0" indent="0">
              <a:buNone/>
            </a:pPr>
            <a:r>
              <a:rPr lang="en-GB" sz="1200" b="1" dirty="0"/>
              <a:t>Can I use the luminaires indoors?</a:t>
            </a:r>
          </a:p>
          <a:p>
            <a:pPr marL="0" indent="0">
              <a:buNone/>
            </a:pPr>
            <a:r>
              <a:rPr lang="en-GB" sz="1200" dirty="0"/>
              <a:t>Yes, the luminaires can be used indoors.</a:t>
            </a:r>
          </a:p>
          <a:p>
            <a:pPr marL="0" indent="0">
              <a:buNone/>
            </a:pPr>
            <a:endParaRPr lang="en-GB" sz="1200" dirty="0"/>
          </a:p>
          <a:p>
            <a:pPr marL="0" indent="0">
              <a:buNone/>
            </a:pPr>
            <a:r>
              <a:rPr lang="en-GB" sz="1200" b="1" dirty="0"/>
              <a:t>Is the luminaire suitable for DC voltage, can can it therefore be connected to a central battery?</a:t>
            </a:r>
          </a:p>
          <a:p>
            <a:pPr marL="0" indent="0">
              <a:buNone/>
            </a:pPr>
            <a:r>
              <a:rPr lang="en-GB" sz="1200" dirty="0"/>
              <a:t>Yes, a large part of the range is DC-voltage compatible, so can be connected to a central battery. Please see the luminaire datasheet for the specific types in this regard.</a:t>
            </a:r>
          </a:p>
          <a:p>
            <a:pPr marL="0" indent="0">
              <a:buNone/>
            </a:pPr>
            <a:endParaRPr lang="en-GB" sz="1200" dirty="0"/>
          </a:p>
          <a:p>
            <a:pPr marL="0" indent="0">
              <a:buNone/>
            </a:pPr>
            <a:r>
              <a:rPr lang="en-GB" sz="1200" b="1" dirty="0"/>
              <a:t>Are DALI versions possible?</a:t>
            </a:r>
          </a:p>
          <a:p>
            <a:pPr marL="0" indent="0">
              <a:buNone/>
            </a:pPr>
            <a:r>
              <a:rPr lang="en-GB" sz="1200" dirty="0"/>
              <a:t>Construction size 2 of the wall and ceiling luminaire are DALI on request.</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3676873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7985" y="1005672"/>
            <a:ext cx="4857902" cy="3468196"/>
          </a:xfrm>
          <a:prstGeom prst="rect">
            <a:avLst/>
          </a:prstGeom>
        </p:spPr>
      </p:pic>
      <p:sp>
        <p:nvSpPr>
          <p:cNvPr id="3" name="Titel 2"/>
          <p:cNvSpPr>
            <a:spLocks noGrp="1"/>
          </p:cNvSpPr>
          <p:nvPr>
            <p:ph type="title"/>
          </p:nvPr>
        </p:nvSpPr>
        <p:spPr/>
        <p:txBody>
          <a:bodyPr/>
          <a:lstStyle/>
          <a:p>
            <a:r>
              <a:rPr lang="en-GB" dirty="0"/>
              <a:t>WE FIND AN OUTDOOR AREA IN EVERY APPLICATION</a:t>
            </a:r>
          </a:p>
        </p:txBody>
      </p:sp>
      <p:sp>
        <p:nvSpPr>
          <p:cNvPr id="4" name="Textplatzhalter 3"/>
          <p:cNvSpPr>
            <a:spLocks noGrp="1"/>
          </p:cNvSpPr>
          <p:nvPr>
            <p:ph type="body" sz="quarter" idx="13"/>
          </p:nvPr>
        </p:nvSpPr>
        <p:spPr/>
        <p:txBody>
          <a:bodyPr/>
          <a:lstStyle/>
          <a:p>
            <a:r>
              <a:rPr lang="en-GB" sz="600" dirty="0"/>
              <a:t>PRODUCT LAUNCHING Q1 | 2017</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005672"/>
            <a:ext cx="2750112" cy="1563635"/>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2931790"/>
            <a:ext cx="2750112" cy="1546938"/>
          </a:xfrm>
          <a:prstGeom prst="rect">
            <a:avLst/>
          </a:prstGeom>
        </p:spPr>
      </p:pic>
      <p:pic>
        <p:nvPicPr>
          <p:cNvPr id="11" name="Grafik 10"/>
          <p:cNvPicPr>
            <a:picLocks noChangeAspect="1"/>
          </p:cNvPicPr>
          <p:nvPr/>
        </p:nvPicPr>
        <p:blipFill rotWithShape="1">
          <a:blip r:embed="rId5" cstate="print"/>
          <a:srcRect r="25483"/>
          <a:stretch/>
        </p:blipFill>
        <p:spPr>
          <a:xfrm>
            <a:off x="3877985" y="4083918"/>
            <a:ext cx="842246" cy="319068"/>
          </a:xfrm>
          <a:prstGeom prst="rect">
            <a:avLst/>
          </a:prstGeom>
        </p:spPr>
      </p:pic>
      <p:pic>
        <p:nvPicPr>
          <p:cNvPr id="12" name="Grafik 11"/>
          <p:cNvPicPr>
            <a:picLocks noChangeAspect="1"/>
          </p:cNvPicPr>
          <p:nvPr/>
        </p:nvPicPr>
        <p:blipFill rotWithShape="1">
          <a:blip r:embed="rId6" cstate="print"/>
          <a:srcRect r="38922"/>
          <a:stretch/>
        </p:blipFill>
        <p:spPr>
          <a:xfrm>
            <a:off x="683568" y="4083918"/>
            <a:ext cx="679733" cy="309820"/>
          </a:xfrm>
          <a:prstGeom prst="rect">
            <a:avLst/>
          </a:prstGeom>
        </p:spPr>
      </p:pic>
      <p:pic>
        <p:nvPicPr>
          <p:cNvPr id="13" name="Grafik 12"/>
          <p:cNvPicPr>
            <a:picLocks noChangeAspect="1"/>
          </p:cNvPicPr>
          <p:nvPr/>
        </p:nvPicPr>
        <p:blipFill rotWithShape="1">
          <a:blip r:embed="rId7" cstate="print"/>
          <a:srcRect t="9310" r="7069" b="-227"/>
          <a:stretch/>
        </p:blipFill>
        <p:spPr>
          <a:xfrm>
            <a:off x="688892" y="2210681"/>
            <a:ext cx="1034219" cy="290091"/>
          </a:xfrm>
          <a:prstGeom prst="rect">
            <a:avLst/>
          </a:prstGeom>
        </p:spPr>
      </p:pic>
    </p:spTree>
    <p:extLst>
      <p:ext uri="{BB962C8B-B14F-4D97-AF65-F5344CB8AC3E}">
        <p14:creationId xmlns:p14="http://schemas.microsoft.com/office/powerpoint/2010/main" val="140686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HS</a:t>
            </a:r>
            <a:r>
              <a:t/>
            </a:r>
            <a:br/>
            <a:r>
              <a:rPr lang="en-GB" sz="1400" dirty="0">
                <a:solidFill>
                  <a:schemeClr val="bg1">
                    <a:lumMod val="65000"/>
                  </a:schemeClr>
                </a:solidFill>
              </a:rPr>
              <a:t>DECORATIVE WALL LUMINAIRE WITH TRIANGULAR CHARACTER</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ext uri="{D42A27DB-BD31-4B8C-83A1-F6EECF244321}">
                <p14:modId xmlns:p14="http://schemas.microsoft.com/office/powerpoint/2010/main" val="3655170676"/>
              </p:ext>
            </p:extLst>
          </p:nvPr>
        </p:nvGraphicFramePr>
        <p:xfrm>
          <a:off x="4283968" y="987575"/>
          <a:ext cx="4607387" cy="126004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4W / 75lm/W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a:t>
                      </a:r>
                      <a:r>
                        <a:rPr lang="en-GB" sz="900" kern="1200" dirty="0">
                          <a:solidFill>
                            <a:schemeClr val="tx1"/>
                          </a:solidFill>
                          <a:effectLst/>
                          <a:latin typeface="Arial" panose="020B0604020202020204" pitchFamily="34" charset="0"/>
                          <a:ea typeface="+mn-ea"/>
                          <a:cs typeface="+mn-cs"/>
                        </a:rPr>
                        <a:t>4000K</a:t>
                      </a:r>
                      <a:r>
                        <a:rPr sz="900" kern="1200" dirty="0">
                          <a:solidFill>
                            <a:schemeClr val="tx1"/>
                          </a:solidFill>
                          <a:effectLst/>
                          <a:latin typeface="Arial" panose="020B0604020202020204" pitchFamily="34" charset="0"/>
                          <a:ea typeface="+mn-ea"/>
                          <a:cs typeface="+mn-cs"/>
                        </a:rPr>
                        <a:t> </a:t>
                      </a:r>
                      <a:endParaRPr lang="en-GB" sz="900" kern="1200" dirty="0">
                        <a:solidFill>
                          <a:schemeClr val="tx1"/>
                        </a:solidFill>
                        <a:effectLst/>
                        <a:latin typeface="Arial" panose="020B0604020202020204" pitchFamily="34" charset="0"/>
                        <a:ea typeface="+mn-ea"/>
                        <a:cs typeface="+mn-cs"/>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IP54 | safety class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rotationally symmetric medium wide</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NEW LED VERSION</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BOLLARD LUMINAIRE</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WALL LUMINAIRE</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a:t>
            </a:r>
            <a:endParaRPr lang="en-GB" sz="1000" b="1" dirty="0">
              <a:solidFill>
                <a:prstClr val="black"/>
              </a:solidFill>
              <a:latin typeface="Arial" pitchFamily="34" charset="0"/>
              <a:cs typeface="Arial" pitchFamily="34" charset="0"/>
            </a:endParaRP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34052"/>
          <a:stretch/>
        </p:blipFill>
        <p:spPr>
          <a:xfrm>
            <a:off x="611560" y="976338"/>
            <a:ext cx="3587867" cy="1534047"/>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b="34348"/>
          <a:stretch/>
        </p:blipFill>
        <p:spPr>
          <a:xfrm>
            <a:off x="2699792" y="3023523"/>
            <a:ext cx="1944216" cy="1276419"/>
          </a:xfrm>
          <a:prstGeom prst="rect">
            <a:avLst/>
          </a:prstGeom>
        </p:spPr>
      </p:pic>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t="18518" b="15829"/>
          <a:stretch/>
        </p:blipFill>
        <p:spPr>
          <a:xfrm>
            <a:off x="611560" y="3023523"/>
            <a:ext cx="1944216" cy="1276419"/>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000" y="3008897"/>
            <a:ext cx="1180728" cy="1180728"/>
          </a:xfrm>
          <a:prstGeom prst="rect">
            <a:avLst/>
          </a:prstGeom>
        </p:spPr>
      </p:pic>
      <p:pic>
        <p:nvPicPr>
          <p:cNvPr id="8" name="Grafik 7"/>
          <p:cNvPicPr>
            <a:picLocks noChangeAspect="1"/>
          </p:cNvPicPr>
          <p:nvPr/>
        </p:nvPicPr>
        <p:blipFill rotWithShape="1">
          <a:blip r:embed="rId7" cstate="print">
            <a:extLst>
              <a:ext uri="{28A0092B-C50C-407E-A947-70E740481C1C}">
                <a14:useLocalDpi xmlns:a14="http://schemas.microsoft.com/office/drawing/2010/main" val="0"/>
              </a:ext>
            </a:extLst>
          </a:blip>
          <a:srcRect b="23266"/>
          <a:stretch/>
        </p:blipFill>
        <p:spPr>
          <a:xfrm>
            <a:off x="4932040" y="3008897"/>
            <a:ext cx="1682502" cy="1291045"/>
          </a:xfrm>
          <a:prstGeom prst="rect">
            <a:avLst/>
          </a:prstGeom>
        </p:spPr>
      </p:pic>
    </p:spTree>
    <p:extLst>
      <p:ext uri="{BB962C8B-B14F-4D97-AF65-F5344CB8AC3E}">
        <p14:creationId xmlns:p14="http://schemas.microsoft.com/office/powerpoint/2010/main" val="2675735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ALTIGO G2</a:t>
            </a:r>
            <a:r>
              <a:t/>
            </a:r>
            <a:br/>
            <a:r>
              <a:rPr lang="en-GB" sz="1400" dirty="0">
                <a:solidFill>
                  <a:schemeClr val="bg1">
                    <a:lumMod val="65000"/>
                  </a:schemeClr>
                </a:solidFill>
              </a:rPr>
              <a:t>FILIGREE RECESSED LUMINAIRE FOR LARGE LIGHT ACCENTS</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graphicFrame>
        <p:nvGraphicFramePr>
          <p:cNvPr id="11" name="Tabelle 10"/>
          <p:cNvGraphicFramePr>
            <a:graphicFrameLocks noGrp="1"/>
          </p:cNvGraphicFramePr>
          <p:nvPr>
            <p:extLst/>
          </p:nvPr>
        </p:nvGraphicFramePr>
        <p:xfrm>
          <a:off x="4283968" y="915566"/>
          <a:ext cx="4607387" cy="162868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300lm – 4,000lm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3W – 36W / up to 111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p>
                      <a:pPr algn="l">
                        <a:spcAft>
                          <a:spcPts val="0"/>
                        </a:spcAft>
                      </a:pPr>
                      <a:r>
                        <a:rPr lang="en-GB" sz="900" b="1" i="0" dirty="0">
                          <a:effectLst/>
                          <a:latin typeface="Arial" panose="020B0604020202020204" pitchFamily="34" charset="0"/>
                        </a:rPr>
                        <a:t>Construction sizes</a:t>
                      </a:r>
                      <a:endParaRPr lang="en-GB" sz="900" b="1" i="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p>
                      <a:pPr algn="l">
                        <a:spcAft>
                          <a:spcPts val="0"/>
                        </a:spcAft>
                      </a:pPr>
                      <a:r>
                        <a:rPr lang="en-GB" sz="900" dirty="0">
                          <a:effectLst/>
                          <a:latin typeface="Arial" panose="020B0604020202020204" pitchFamily="34" charset="0"/>
                        </a:rPr>
                        <a:t>100mm | 300mm | 600mm | 900mm | 1200mm</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DALI &amp; RGB (on request)</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safety class II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a:t>
                      </a:r>
                      <a:r>
                        <a:rPr sz="900" dirty="0"/>
                        <a:t> </a:t>
                      </a:r>
                    </a:p>
                    <a:p>
                      <a:pPr algn="l">
                        <a:spcAft>
                          <a:spcPts val="0"/>
                        </a:spcAft>
                      </a:pPr>
                      <a:r>
                        <a:rPr lang="en-GB" sz="900" i="0" baseline="0" dirty="0">
                          <a:effectLst/>
                          <a:latin typeface="Arial" panose="020B0604020202020204" pitchFamily="34" charset="0"/>
                        </a:rPr>
                        <a:t>rotationally symmetric</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2" name="Rechteck 11"/>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5 CONSTRUCTION SIZES</a:t>
            </a:r>
            <a:endParaRPr lang="en-GB" sz="1000" b="1" dirty="0">
              <a:solidFill>
                <a:prstClr val="black"/>
              </a:solidFill>
              <a:latin typeface="Arial" pitchFamily="34" charset="0"/>
              <a:cs typeface="Arial" pitchFamily="34" charset="0"/>
            </a:endParaRPr>
          </a:p>
        </p:txBody>
      </p:sp>
      <p:sp>
        <p:nvSpPr>
          <p:cNvPr id="13" name="Rechteck 12"/>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WALL SURFACE-MOUNTED LUMINAIRE</a:t>
            </a:r>
            <a:endParaRPr lang="en-GB" sz="1000" b="1" dirty="0">
              <a:solidFill>
                <a:prstClr val="black"/>
              </a:solidFill>
              <a:latin typeface="Arial" pitchFamily="34" charset="0"/>
              <a:cs typeface="Arial" pitchFamily="34" charset="0"/>
            </a:endParaRPr>
          </a:p>
        </p:txBody>
      </p:sp>
      <p:sp>
        <p:nvSpPr>
          <p:cNvPr id="18" name="Rechteck 17"/>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RECESSED CEILING LUMINAIRE</a:t>
            </a:r>
            <a:endParaRPr lang="en-GB" sz="1000" b="1" dirty="0">
              <a:solidFill>
                <a:prstClr val="black"/>
              </a:solidFill>
              <a:latin typeface="Arial" pitchFamily="34" charset="0"/>
              <a:cs typeface="Arial" pitchFamily="34" charset="0"/>
            </a:endParaRPr>
          </a:p>
        </p:txBody>
      </p:sp>
      <p:sp>
        <p:nvSpPr>
          <p:cNvPr id="19" name="Rechteck 18"/>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 04/2017</a:t>
            </a:r>
            <a:endParaRPr lang="en-GB" sz="1000" b="1" dirty="0">
              <a:solidFill>
                <a:prstClr val="black"/>
              </a:solidFill>
              <a:latin typeface="Arial" pitchFamily="34" charset="0"/>
              <a:cs typeface="Arial" pitchFamily="34" charset="0"/>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146" y="3111810"/>
            <a:ext cx="1944216" cy="972108"/>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906" y="943246"/>
            <a:ext cx="3096418" cy="1548209"/>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3111810"/>
            <a:ext cx="1944216" cy="972108"/>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9792" y="3111810"/>
            <a:ext cx="1944216" cy="972108"/>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3111810"/>
            <a:ext cx="1944216" cy="972108"/>
          </a:xfrm>
          <a:prstGeom prst="rect">
            <a:avLst/>
          </a:prstGeom>
        </p:spPr>
      </p:pic>
    </p:spTree>
    <p:extLst>
      <p:ext uri="{BB962C8B-B14F-4D97-AF65-F5344CB8AC3E}">
        <p14:creationId xmlns:p14="http://schemas.microsoft.com/office/powerpoint/2010/main" val="1502627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ALTIGO G2 WALL SURFACE-MOUNTED LUMINAIRES</a:t>
            </a:r>
          </a:p>
        </p:txBody>
      </p:sp>
      <p:sp>
        <p:nvSpPr>
          <p:cNvPr id="4" name="Textplatzhalter 3"/>
          <p:cNvSpPr>
            <a:spLocks noGrp="1"/>
          </p:cNvSpPr>
          <p:nvPr>
            <p:ph type="body" sz="quarter" idx="13"/>
          </p:nvPr>
        </p:nvSpPr>
        <p:spPr/>
        <p:txBody>
          <a:bodyPr/>
          <a:lstStyle/>
          <a:p>
            <a:r>
              <a:rPr lang="en-GB" sz="600" dirty="0"/>
              <a:t>FAQ / GUIDE</a:t>
            </a:r>
          </a:p>
        </p:txBody>
      </p:sp>
      <p:sp>
        <p:nvSpPr>
          <p:cNvPr id="5" name="Textplatzhalter 1"/>
          <p:cNvSpPr>
            <a:spLocks noGrp="1"/>
          </p:cNvSpPr>
          <p:nvPr>
            <p:ph type="body" sz="quarter" idx="11"/>
          </p:nvPr>
        </p:nvSpPr>
        <p:spPr>
          <a:xfrm>
            <a:off x="539552" y="1059582"/>
            <a:ext cx="7992888" cy="2859087"/>
          </a:xfrm>
        </p:spPr>
        <p:txBody>
          <a:bodyPr/>
          <a:lstStyle/>
          <a:p>
            <a:pPr marL="0" indent="0">
              <a:buNone/>
            </a:pPr>
            <a:r>
              <a:rPr lang="en-GB" sz="1200" b="1" dirty="0"/>
              <a:t>Which sizes are available with the wall surface-mounted luminaires?</a:t>
            </a:r>
          </a:p>
          <a:p>
            <a:pPr marL="0" indent="0">
              <a:buNone/>
            </a:pPr>
            <a:r>
              <a:rPr lang="en-GB" sz="1200" dirty="0"/>
              <a:t>The wall surface-mounted luminaires are available in sizes 100mm, 300mm, 600mm, 900mm and 1,200mm. </a:t>
            </a:r>
          </a:p>
          <a:p>
            <a:pPr marL="0" indent="0">
              <a:buNone/>
            </a:pPr>
            <a:endParaRPr lang="en-GB" sz="1200" dirty="0"/>
          </a:p>
          <a:p>
            <a:pPr marL="0" indent="0">
              <a:buNone/>
            </a:pPr>
            <a:r>
              <a:rPr lang="en-GB" sz="1200" b="1" dirty="0"/>
              <a:t>Is the control gear unit external?</a:t>
            </a:r>
          </a:p>
          <a:p>
            <a:pPr marL="0" indent="0">
              <a:buNone/>
            </a:pPr>
            <a:r>
              <a:rPr lang="en-GB" sz="1200" dirty="0"/>
              <a:t>Yes, the control gear unit is always external and must be ordered in addition to the luminaire.</a:t>
            </a:r>
          </a:p>
          <a:p>
            <a:pPr marL="0" indent="0">
              <a:buNone/>
            </a:pPr>
            <a:endParaRPr lang="en-GB" sz="1200" dirty="0"/>
          </a:p>
          <a:p>
            <a:pPr marL="0" indent="0">
              <a:buNone/>
            </a:pPr>
            <a:r>
              <a:rPr lang="en-GB" sz="1200" b="1" dirty="0"/>
              <a:t>Is through-wiring possible?</a:t>
            </a:r>
          </a:p>
          <a:p>
            <a:pPr marL="0" indent="0">
              <a:buNone/>
            </a:pPr>
            <a:r>
              <a:rPr lang="en-GB" sz="1200" dirty="0"/>
              <a:t>No, through-wiring is not possible because of lack of space in the luminaire.</a:t>
            </a:r>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1765085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PAREDA</a:t>
            </a:r>
            <a:r>
              <a:t/>
            </a:r>
            <a:br/>
            <a:r>
              <a:rPr lang="en-GB" sz="1400" dirty="0">
                <a:solidFill>
                  <a:schemeClr val="bg1">
                    <a:lumMod val="65000"/>
                  </a:schemeClr>
                </a:solidFill>
              </a:rPr>
              <a:t>FILIGREE RECESSED LUMINAIRE FOR LARGE LIGHT ACCENTS</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44004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30lm</a:t>
                      </a:r>
                      <a:r>
                        <a:rPr sz="900"/>
                        <a:t> </a:t>
                      </a:r>
                      <a:r>
                        <a:rPr lang="en-GB" sz="900" dirty="0">
                          <a:effectLst/>
                          <a:latin typeface="Arial" panose="020B0604020202020204" pitchFamily="34" charset="0"/>
                        </a:rPr>
                        <a:t>| 110lm</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3W | 6W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Impact resistance </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IK09</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medium wide</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HIGH PRODUCT QUALITY</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2 CONSTRUCTION SIZES</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FLUSH &amp; RAISED</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 04/2017</a:t>
            </a:r>
            <a:endParaRPr lang="en-GB" sz="1000" b="1" dirty="0">
              <a:solidFill>
                <a:prstClr val="black"/>
              </a:solidFill>
              <a:latin typeface="Arial" pitchFamily="34" charset="0"/>
              <a:cs typeface="Arial" pitchFamily="34" charset="0"/>
            </a:endParaRP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33674"/>
          <a:stretch/>
        </p:blipFill>
        <p:spPr>
          <a:xfrm>
            <a:off x="618507" y="955316"/>
            <a:ext cx="3528392" cy="1560173"/>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9742" t="18943" r="23590" b="10686"/>
          <a:stretch/>
        </p:blipFill>
        <p:spPr>
          <a:xfrm>
            <a:off x="6885492" y="2923533"/>
            <a:ext cx="1944216" cy="1368153"/>
          </a:xfrm>
          <a:prstGeom prst="rect">
            <a:avLst/>
          </a:prstGeom>
        </p:spPr>
      </p:pic>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t="13061" b="13627"/>
          <a:stretch/>
        </p:blipFill>
        <p:spPr>
          <a:xfrm>
            <a:off x="2719400" y="2903371"/>
            <a:ext cx="1905000" cy="1396571"/>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t="10982" b="15831"/>
          <a:stretch/>
        </p:blipFill>
        <p:spPr>
          <a:xfrm>
            <a:off x="4824028" y="2903371"/>
            <a:ext cx="1908212" cy="1396571"/>
          </a:xfrm>
          <a:prstGeom prst="rect">
            <a:avLst/>
          </a:prstGeom>
        </p:spPr>
      </p:pic>
      <p:pic>
        <p:nvPicPr>
          <p:cNvPr id="3" name="Grafi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507" y="2903370"/>
            <a:ext cx="1901265" cy="1388315"/>
          </a:xfrm>
          <a:prstGeom prst="rect">
            <a:avLst/>
          </a:prstGeom>
        </p:spPr>
      </p:pic>
    </p:spTree>
    <p:extLst>
      <p:ext uri="{BB962C8B-B14F-4D97-AF65-F5344CB8AC3E}">
        <p14:creationId xmlns:p14="http://schemas.microsoft.com/office/powerpoint/2010/main" val="2435346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PAREDA SLIM</a:t>
            </a:r>
            <a:r>
              <a:t/>
            </a:r>
            <a:br/>
            <a:r>
              <a:rPr lang="en-GB" sz="1400" dirty="0">
                <a:solidFill>
                  <a:schemeClr val="bg1">
                    <a:lumMod val="65000"/>
                  </a:schemeClr>
                </a:solidFill>
              </a:rPr>
              <a:t>FILIGREE RECESSED LUMINAIRE FOR LARGE LIGHT ACCENTS</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44004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110lm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5W / up to 22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B10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Impact resistance | recess depth</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IK07 | 72mm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medium wide</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HIGH PRODUCT QUALITY</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LOW RECESS DEPTH</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SIMPLE INSTALLATION</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 04/2017</a:t>
            </a:r>
            <a:endParaRPr lang="en-GB" sz="1000" b="1" dirty="0">
              <a:solidFill>
                <a:prstClr val="black"/>
              </a:solidFill>
              <a:latin typeface="Arial" pitchFamily="34" charset="0"/>
              <a:cs typeface="Arial" pitchFamily="34" charset="0"/>
            </a:endParaRPr>
          </a:p>
        </p:txBody>
      </p:sp>
      <p:pic>
        <p:nvPicPr>
          <p:cNvPr id="48130" name="Picture 2" descr="https://guide.trilux.com/fileadmin/content/outdoor/pareda_slim/pareda-slim-content-3.jpg"/>
          <p:cNvPicPr>
            <a:picLocks noChangeAspect="1" noChangeArrowheads="1"/>
          </p:cNvPicPr>
          <p:nvPr/>
        </p:nvPicPr>
        <p:blipFill>
          <a:blip r:embed="rId3" cstate="print"/>
          <a:srcRect/>
          <a:stretch>
            <a:fillRect/>
          </a:stretch>
        </p:blipFill>
        <p:spPr bwMode="auto">
          <a:xfrm>
            <a:off x="611560" y="987574"/>
            <a:ext cx="3600400" cy="1368153"/>
          </a:xfrm>
          <a:prstGeom prst="rect">
            <a:avLst/>
          </a:prstGeom>
          <a:noFill/>
        </p:spPr>
      </p:pic>
      <p:pic>
        <p:nvPicPr>
          <p:cNvPr id="48132" name="Picture 4" descr="https://guide.trilux.com/fileadmin/content/outdoor/pareda_slim/pareda-slim-content-2.jpg"/>
          <p:cNvPicPr>
            <a:picLocks noChangeAspect="1" noChangeArrowheads="1"/>
          </p:cNvPicPr>
          <p:nvPr/>
        </p:nvPicPr>
        <p:blipFill>
          <a:blip r:embed="rId4" cstate="print"/>
          <a:srcRect/>
          <a:stretch>
            <a:fillRect/>
          </a:stretch>
        </p:blipFill>
        <p:spPr bwMode="auto">
          <a:xfrm>
            <a:off x="2699792" y="3003798"/>
            <a:ext cx="1944216" cy="1296144"/>
          </a:xfrm>
          <a:prstGeom prst="rect">
            <a:avLst/>
          </a:prstGeom>
          <a:noFill/>
        </p:spPr>
      </p:pic>
      <p:pic>
        <p:nvPicPr>
          <p:cNvPr id="48134" name="Picture 6" descr="https://guide.trilux.com/fileadmin/content/outdoor/pareda_slim/pareda-slim-content-4.jpg"/>
          <p:cNvPicPr>
            <a:picLocks noChangeAspect="1" noChangeArrowheads="1"/>
          </p:cNvPicPr>
          <p:nvPr/>
        </p:nvPicPr>
        <p:blipFill>
          <a:blip r:embed="rId5" cstate="print"/>
          <a:srcRect/>
          <a:stretch>
            <a:fillRect/>
          </a:stretch>
        </p:blipFill>
        <p:spPr bwMode="auto">
          <a:xfrm>
            <a:off x="611560" y="3003798"/>
            <a:ext cx="1944216" cy="1296144"/>
          </a:xfrm>
          <a:prstGeom prst="rect">
            <a:avLst/>
          </a:prstGeom>
          <a:noFill/>
        </p:spPr>
      </p:pic>
      <p:pic>
        <p:nvPicPr>
          <p:cNvPr id="48136" name="Picture 8" descr="https://guide.trilux.com/fileadmin/content/outdoor/pareda_slim/pareda-slim-content-5.jpg"/>
          <p:cNvPicPr>
            <a:picLocks noChangeAspect="1" noChangeArrowheads="1"/>
          </p:cNvPicPr>
          <p:nvPr/>
        </p:nvPicPr>
        <p:blipFill>
          <a:blip r:embed="rId6" cstate="print"/>
          <a:srcRect/>
          <a:stretch>
            <a:fillRect/>
          </a:stretch>
        </p:blipFill>
        <p:spPr bwMode="auto">
          <a:xfrm>
            <a:off x="4788024" y="3003798"/>
            <a:ext cx="1944216" cy="1296144"/>
          </a:xfrm>
          <a:prstGeom prst="rect">
            <a:avLst/>
          </a:prstGeom>
          <a:noFill/>
        </p:spPr>
      </p:pic>
      <p:pic>
        <p:nvPicPr>
          <p:cNvPr id="48138" name="Picture 10" descr="https://guide.trilux.com/fileadmin/content/outdoor/pareda_slim/pareda-slim-content-1.jpg"/>
          <p:cNvPicPr>
            <a:picLocks noChangeAspect="1" noChangeArrowheads="1"/>
          </p:cNvPicPr>
          <p:nvPr/>
        </p:nvPicPr>
        <p:blipFill>
          <a:blip r:embed="rId7" cstate="print"/>
          <a:srcRect/>
          <a:stretch>
            <a:fillRect/>
          </a:stretch>
        </p:blipFill>
        <p:spPr bwMode="auto">
          <a:xfrm>
            <a:off x="6876256" y="3003798"/>
            <a:ext cx="1944216" cy="1296144"/>
          </a:xfrm>
          <a:prstGeom prst="rect">
            <a:avLst/>
          </a:prstGeom>
          <a:noFill/>
        </p:spPr>
      </p:pic>
    </p:spTree>
    <p:extLst>
      <p:ext uri="{BB962C8B-B14F-4D97-AF65-F5344CB8AC3E}">
        <p14:creationId xmlns:p14="http://schemas.microsoft.com/office/powerpoint/2010/main" val="1859996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2" cstate="print">
            <a:extLst>
              <a:ext uri="{28A0092B-C50C-407E-A947-70E740481C1C}">
                <a14:useLocalDpi xmlns:a14="http://schemas.microsoft.com/office/drawing/2010/main" val="0"/>
              </a:ext>
            </a:extLst>
          </a:blip>
          <a:srcRect r="46"/>
          <a:stretch/>
        </p:blipFill>
        <p:spPr>
          <a:xfrm>
            <a:off x="0" y="0"/>
            <a:ext cx="9252520" cy="5143500"/>
          </a:xfrm>
          <a:prstGeom prst="rect">
            <a:avLst/>
          </a:prstGeom>
        </p:spPr>
      </p:pic>
      <p:sp>
        <p:nvSpPr>
          <p:cNvPr id="7" name="Rechteck 6"/>
          <p:cNvSpPr/>
          <p:nvPr/>
        </p:nvSpPr>
        <p:spPr>
          <a:xfrm>
            <a:off x="0" y="195486"/>
            <a:ext cx="4644008" cy="432048"/>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59"/>
            <a:r>
              <a:rPr lang="en-GB" b="1" dirty="0">
                <a:solidFill>
                  <a:prstClr val="black"/>
                </a:solidFill>
              </a:rPr>
              <a:t>CEILING-RECESSED LUMINAIRES</a:t>
            </a:r>
          </a:p>
        </p:txBody>
      </p:sp>
    </p:spTree>
    <p:extLst>
      <p:ext uri="{BB962C8B-B14F-4D97-AF65-F5344CB8AC3E}">
        <p14:creationId xmlns:p14="http://schemas.microsoft.com/office/powerpoint/2010/main" val="4035735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LUTERA C</a:t>
            </a:r>
            <a:r>
              <a:t/>
            </a:r>
            <a:br/>
            <a:r>
              <a:rPr lang="en-GB" sz="1400" dirty="0">
                <a:solidFill>
                  <a:schemeClr val="bg1">
                    <a:lumMod val="65000"/>
                  </a:schemeClr>
                </a:solidFill>
              </a:rPr>
              <a:t>FILIGREE RECESSED LUMINAIRE FOR LARGE LIGHT ACCENTS</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35436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100 lm – 2,000 lm</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dirty="0">
                          <a:effectLst/>
                          <a:latin typeface="Arial" panose="020B0604020202020204" pitchFamily="34" charset="0"/>
                        </a:rPr>
                        <a:t>3W – 23W / up to 100 lm/W</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DALI &amp; RGB (on request)</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a:t>
                      </a:r>
                      <a:endParaRPr lang="en-GB" sz="900" i="0" baseline="0" dirty="0">
                        <a:effectLst/>
                        <a:latin typeface="Arial" panose="020B0604020202020204" pitchFamily="34" charset="0"/>
                        <a:ea typeface="+mn-ea"/>
                        <a:cs typeface="Arial" panose="020B0604020202020204" pitchFamily="34" charset="0"/>
                      </a:endParaRPr>
                    </a:p>
                    <a:p>
                      <a:pPr algn="l">
                        <a:spcAft>
                          <a:spcPts val="0"/>
                        </a:spcAft>
                      </a:pPr>
                      <a:r>
                        <a:rPr lang="en-GB" sz="900" i="0" baseline="0" dirty="0">
                          <a:effectLst/>
                          <a:latin typeface="Arial" panose="020B0604020202020204" pitchFamily="34" charset="0"/>
                        </a:rPr>
                        <a:t>rotationally symmetric</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3 CONSTRUCTION SIZES</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TRANSPARENT GLASS</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LIGHT COMFORT</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 04/2017</a:t>
            </a:r>
            <a:endParaRPr lang="en-GB" sz="1000" b="1" dirty="0">
              <a:solidFill>
                <a:prstClr val="black"/>
              </a:solidFill>
              <a:latin typeface="Arial" pitchFamily="34" charset="0"/>
              <a:cs typeface="Arial" pitchFamily="34" charset="0"/>
            </a:endParaRP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9731" r="9243"/>
          <a:stretch/>
        </p:blipFill>
        <p:spPr>
          <a:xfrm>
            <a:off x="611560" y="959431"/>
            <a:ext cx="3384376" cy="1522859"/>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3003799"/>
            <a:ext cx="1944216" cy="1152128"/>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792" y="3003798"/>
            <a:ext cx="1944216" cy="1117223"/>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3003080"/>
            <a:ext cx="1944216" cy="1135207"/>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1" y="2996616"/>
            <a:ext cx="1944215" cy="1124405"/>
          </a:xfrm>
          <a:prstGeom prst="rect">
            <a:avLst/>
          </a:prstGeom>
        </p:spPr>
      </p:pic>
    </p:spTree>
    <p:extLst>
      <p:ext uri="{BB962C8B-B14F-4D97-AF65-F5344CB8AC3E}">
        <p14:creationId xmlns:p14="http://schemas.microsoft.com/office/powerpoint/2010/main" val="82608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FAQ</a:t>
            </a:r>
            <a:r>
              <a:t/>
            </a:r>
            <a:br/>
            <a:r>
              <a:rPr lang="en-GB" sz="1400" dirty="0">
                <a:solidFill>
                  <a:schemeClr val="bg1">
                    <a:lumMod val="50000"/>
                  </a:schemeClr>
                </a:solidFill>
              </a:rPr>
              <a:t>LUTERA C CEILING-RECESSED LUMINAIRES</a:t>
            </a:r>
          </a:p>
        </p:txBody>
      </p:sp>
      <p:sp>
        <p:nvSpPr>
          <p:cNvPr id="4" name="Textplatzhalter 3"/>
          <p:cNvSpPr>
            <a:spLocks noGrp="1"/>
          </p:cNvSpPr>
          <p:nvPr>
            <p:ph type="body" sz="quarter" idx="13"/>
          </p:nvPr>
        </p:nvSpPr>
        <p:spPr/>
        <p:txBody>
          <a:bodyPr/>
          <a:lstStyle/>
          <a:p>
            <a:r>
              <a:rPr lang="en-GB" sz="600" dirty="0"/>
              <a:t>FAQ / GUIDE</a:t>
            </a:r>
          </a:p>
        </p:txBody>
      </p:sp>
      <p:sp>
        <p:nvSpPr>
          <p:cNvPr id="6" name="Textplatzhalter 1"/>
          <p:cNvSpPr>
            <a:spLocks noGrp="1"/>
          </p:cNvSpPr>
          <p:nvPr>
            <p:ph type="body" sz="quarter" idx="11"/>
          </p:nvPr>
        </p:nvSpPr>
        <p:spPr>
          <a:xfrm>
            <a:off x="539552" y="1059582"/>
            <a:ext cx="7992888" cy="2859087"/>
          </a:xfrm>
        </p:spPr>
        <p:txBody>
          <a:bodyPr/>
          <a:lstStyle/>
          <a:p>
            <a:pPr marL="0" indent="0">
              <a:buNone/>
            </a:pPr>
            <a:r>
              <a:rPr lang="en-GB" sz="1200" b="1" dirty="0"/>
              <a:t>Which sizes are available with the ceiling-recessed luminaires?</a:t>
            </a:r>
          </a:p>
          <a:p>
            <a:pPr marL="0" indent="0">
              <a:buNone/>
            </a:pPr>
            <a:r>
              <a:rPr lang="en-GB" sz="1200" dirty="0"/>
              <a:t>Three construction sizes are available with the ceiling recessed version.</a:t>
            </a:r>
          </a:p>
          <a:p>
            <a:pPr marL="0" indent="0">
              <a:buNone/>
            </a:pPr>
            <a:endParaRPr lang="en-GB" sz="1200" dirty="0"/>
          </a:p>
          <a:p>
            <a:pPr marL="0" indent="0">
              <a:buNone/>
            </a:pPr>
            <a:r>
              <a:rPr lang="en-GB" sz="1200" b="1" dirty="0"/>
              <a:t>Is the control gear unit external?</a:t>
            </a:r>
          </a:p>
          <a:p>
            <a:pPr marL="0" indent="0">
              <a:buNone/>
            </a:pPr>
            <a:r>
              <a:rPr lang="en-GB" sz="1200" dirty="0"/>
              <a:t>No, the control gear unit is always in or on the luminaire and therefore must not be additionally ordered.</a:t>
            </a:r>
          </a:p>
          <a:p>
            <a:pPr marL="0" indent="0">
              <a:buNone/>
            </a:pPr>
            <a:endParaRPr lang="en-GB" sz="1200" dirty="0"/>
          </a:p>
          <a:p>
            <a:pPr marL="0" indent="0">
              <a:buNone/>
            </a:pPr>
            <a:r>
              <a:rPr lang="en-GB" sz="1200" b="1" dirty="0"/>
              <a:t>Which ceilings are suitable for installing the luminaires?</a:t>
            </a:r>
          </a:p>
          <a:p>
            <a:pPr marL="0" indent="0">
              <a:buNone/>
            </a:pPr>
            <a:r>
              <a:rPr lang="en-GB" sz="1200" dirty="0"/>
              <a:t>Luminaires must be recessed in cut / plasterboard apertures in suspended ceilings.</a:t>
            </a:r>
          </a:p>
          <a:p>
            <a:pPr marL="0" indent="0">
              <a:buNone/>
            </a:pPr>
            <a:endParaRPr lang="en-GB" sz="1200" dirty="0"/>
          </a:p>
          <a:p>
            <a:pPr marL="0" indent="0">
              <a:buNone/>
            </a:pPr>
            <a:r>
              <a:rPr lang="en-GB" sz="1200" b="1" dirty="0"/>
              <a:t>Are DALI versions possible?</a:t>
            </a:r>
          </a:p>
          <a:p>
            <a:pPr marL="0" indent="0">
              <a:buNone/>
            </a:pPr>
            <a:r>
              <a:rPr lang="en-GB" sz="1200" dirty="0"/>
              <a:t>DALI versions are possible on request with the Lutera 200 C.</a:t>
            </a:r>
          </a:p>
          <a:p>
            <a:pPr marL="0" indent="0">
              <a:buNone/>
            </a:pPr>
            <a:endParaRPr lang="en-GB" sz="1200" dirty="0"/>
          </a:p>
          <a:p>
            <a:pPr marL="0" indent="0">
              <a:buNone/>
            </a:pPr>
            <a:r>
              <a:rPr lang="en-GB" sz="1200" b="1" dirty="0"/>
              <a:t>Are accessories available for the ceiling-recessed luminaires?</a:t>
            </a:r>
          </a:p>
          <a:p>
            <a:pPr marL="0" indent="0">
              <a:buNone/>
            </a:pPr>
            <a:r>
              <a:rPr lang="en-GB" sz="1200" dirty="0"/>
              <a:t>Frosted glass for improving the light comfort.</a:t>
            </a:r>
          </a:p>
          <a:p>
            <a:pPr marL="0" indent="0">
              <a:buNone/>
            </a:pPr>
            <a:endParaRPr lang="en-GB" sz="1200" dirty="0"/>
          </a:p>
          <a:p>
            <a:pPr marL="0" indent="0">
              <a:buNone/>
            </a:pPr>
            <a:endParaRPr lang="en-GB" sz="1200" dirty="0"/>
          </a:p>
        </p:txBody>
      </p:sp>
    </p:spTree>
    <p:extLst>
      <p:ext uri="{BB962C8B-B14F-4D97-AF65-F5344CB8AC3E}">
        <p14:creationId xmlns:p14="http://schemas.microsoft.com/office/powerpoint/2010/main" val="26852623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COMPETITIVE SITUATION</a:t>
            </a:r>
            <a:r>
              <a:t/>
            </a:r>
            <a:br/>
            <a:r>
              <a:rPr lang="en-GB" sz="1400" dirty="0">
                <a:solidFill>
                  <a:schemeClr val="bg1">
                    <a:lumMod val="50000"/>
                  </a:schemeClr>
                </a:solidFill>
              </a:rPr>
              <a:t>GROUND-RECESSED LUMINAIRES | TRILUX LUTERA C VS BEGA 66 7</a:t>
            </a:r>
          </a:p>
        </p:txBody>
      </p:sp>
      <p:graphicFrame>
        <p:nvGraphicFramePr>
          <p:cNvPr id="5" name="Tabelle 4"/>
          <p:cNvGraphicFramePr>
            <a:graphicFrameLocks noGrp="1"/>
          </p:cNvGraphicFramePr>
          <p:nvPr>
            <p:extLst/>
          </p:nvPr>
        </p:nvGraphicFramePr>
        <p:xfrm>
          <a:off x="611560" y="1203598"/>
          <a:ext cx="8064892" cy="3180620"/>
        </p:xfrm>
        <a:graphic>
          <a:graphicData uri="http://schemas.openxmlformats.org/drawingml/2006/table">
            <a:tbl>
              <a:tblPr firstRow="1">
                <a:tableStyleId>{5C22544A-7EE6-4342-B048-85BDC9FD1C3A}</a:tableStyleId>
              </a:tblPr>
              <a:tblGrid>
                <a:gridCol w="1467952">
                  <a:extLst>
                    <a:ext uri="{9D8B030D-6E8A-4147-A177-3AD203B41FA5}">
                      <a16:colId xmlns:a16="http://schemas.microsoft.com/office/drawing/2014/main" xmlns="" val="20000"/>
                    </a:ext>
                  </a:extLst>
                </a:gridCol>
                <a:gridCol w="2797779">
                  <a:extLst>
                    <a:ext uri="{9D8B030D-6E8A-4147-A177-3AD203B41FA5}">
                      <a16:colId xmlns:a16="http://schemas.microsoft.com/office/drawing/2014/main" xmlns="" val="20001"/>
                    </a:ext>
                  </a:extLst>
                </a:gridCol>
                <a:gridCol w="422129">
                  <a:extLst>
                    <a:ext uri="{9D8B030D-6E8A-4147-A177-3AD203B41FA5}">
                      <a16:colId xmlns:a16="http://schemas.microsoft.com/office/drawing/2014/main" xmlns="" val="20002"/>
                    </a:ext>
                  </a:extLst>
                </a:gridCol>
                <a:gridCol w="422129">
                  <a:extLst>
                    <a:ext uri="{9D8B030D-6E8A-4147-A177-3AD203B41FA5}">
                      <a16:colId xmlns:a16="http://schemas.microsoft.com/office/drawing/2014/main" xmlns="" val="20003"/>
                    </a:ext>
                  </a:extLst>
                </a:gridCol>
                <a:gridCol w="422129">
                  <a:extLst>
                    <a:ext uri="{9D8B030D-6E8A-4147-A177-3AD203B41FA5}">
                      <a16:colId xmlns:a16="http://schemas.microsoft.com/office/drawing/2014/main" xmlns="" val="20004"/>
                    </a:ext>
                  </a:extLst>
                </a:gridCol>
                <a:gridCol w="422129">
                  <a:extLst>
                    <a:ext uri="{9D8B030D-6E8A-4147-A177-3AD203B41FA5}">
                      <a16:colId xmlns:a16="http://schemas.microsoft.com/office/drawing/2014/main" xmlns="" val="20005"/>
                    </a:ext>
                  </a:extLst>
                </a:gridCol>
                <a:gridCol w="422129">
                  <a:extLst>
                    <a:ext uri="{9D8B030D-6E8A-4147-A177-3AD203B41FA5}">
                      <a16:colId xmlns:a16="http://schemas.microsoft.com/office/drawing/2014/main" xmlns="" val="20006"/>
                    </a:ext>
                  </a:extLst>
                </a:gridCol>
                <a:gridCol w="422129">
                  <a:extLst>
                    <a:ext uri="{9D8B030D-6E8A-4147-A177-3AD203B41FA5}">
                      <a16:colId xmlns:a16="http://schemas.microsoft.com/office/drawing/2014/main" xmlns="" val="20007"/>
                    </a:ext>
                  </a:extLst>
                </a:gridCol>
                <a:gridCol w="422129">
                  <a:extLst>
                    <a:ext uri="{9D8B030D-6E8A-4147-A177-3AD203B41FA5}">
                      <a16:colId xmlns:a16="http://schemas.microsoft.com/office/drawing/2014/main" xmlns="" val="20008"/>
                    </a:ext>
                  </a:extLst>
                </a:gridCol>
                <a:gridCol w="422129">
                  <a:extLst>
                    <a:ext uri="{9D8B030D-6E8A-4147-A177-3AD203B41FA5}">
                      <a16:colId xmlns:a16="http://schemas.microsoft.com/office/drawing/2014/main" xmlns="" val="20009"/>
                    </a:ext>
                  </a:extLst>
                </a:gridCol>
                <a:gridCol w="422129">
                  <a:extLst>
                    <a:ext uri="{9D8B030D-6E8A-4147-A177-3AD203B41FA5}">
                      <a16:colId xmlns:a16="http://schemas.microsoft.com/office/drawing/2014/main" xmlns="" val="20010"/>
                    </a:ext>
                  </a:extLst>
                </a:gridCol>
              </a:tblGrid>
              <a:tr h="281486">
                <a:tc rowSpan="2">
                  <a:txBody>
                    <a:bodyPr/>
                    <a:lstStyle/>
                    <a:p>
                      <a:r>
                        <a:rPr lang="de-DE" sz="900" dirty="0"/>
                        <a:t>Criteria</a:t>
                      </a:r>
                      <a:endParaRPr lang="en-GB" sz="900" dirty="0"/>
                    </a:p>
                  </a:txBody>
                  <a:tcPr>
                    <a:solidFill>
                      <a:srgbClr val="336699"/>
                    </a:solidFill>
                  </a:tcPr>
                </a:tc>
                <a:tc rowSpan="2">
                  <a:txBody>
                    <a:bodyPr/>
                    <a:lstStyle/>
                    <a:p>
                      <a:r>
                        <a:rPr lang="de-DE" sz="900" dirty="0"/>
                        <a:t>Comments on strengths and weaknesses</a:t>
                      </a:r>
                      <a:endParaRPr lang="en-GB" sz="900" dirty="0"/>
                    </a:p>
                  </a:txBody>
                  <a:tcPr>
                    <a:solidFill>
                      <a:srgbClr val="336699"/>
                    </a:solidFill>
                  </a:tcPr>
                </a:tc>
                <a:tc gridSpan="3">
                  <a:txBody>
                    <a:bodyPr/>
                    <a:lstStyle/>
                    <a:p>
                      <a:pPr algn="ctr"/>
                      <a:r>
                        <a:rPr lang="de-DE" sz="900" dirty="0"/>
                        <a:t>worse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same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better</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extLst>
                  <a:ext uri="{0D108BD9-81ED-4DB2-BD59-A6C34878D82A}">
                    <a16:rowId xmlns:a16="http://schemas.microsoft.com/office/drawing/2014/main" xmlns="" val="10000"/>
                  </a:ext>
                </a:extLst>
              </a:tr>
              <a:tr h="281486">
                <a:tc vMerge="1">
                  <a:txBody>
                    <a:bodyPr/>
                    <a:lstStyle/>
                    <a:p>
                      <a:endParaRPr lang="de-DE" sz="1000" dirty="0"/>
                    </a:p>
                  </a:txBody>
                  <a:tcPr/>
                </a:tc>
                <a:tc vMerge="1">
                  <a:txBody>
                    <a:bodyPr/>
                    <a:lstStyle/>
                    <a:p>
                      <a:endParaRPr lang="de-DE" sz="1000" dirty="0"/>
                    </a:p>
                  </a:txBody>
                  <a:tcPr/>
                </a:tc>
                <a:tc>
                  <a:txBody>
                    <a:bodyPr/>
                    <a:lstStyle/>
                    <a:p>
                      <a:pPr algn="ctr"/>
                      <a:r>
                        <a:rPr lang="de-DE" sz="900" dirty="0"/>
                        <a:t>1</a:t>
                      </a:r>
                      <a:endParaRPr lang="en-GB" sz="900" dirty="0"/>
                    </a:p>
                  </a:txBody>
                  <a:tcPr/>
                </a:tc>
                <a:tc>
                  <a:txBody>
                    <a:bodyPr/>
                    <a:lstStyle/>
                    <a:p>
                      <a:pPr algn="ctr"/>
                      <a:r>
                        <a:rPr lang="de-DE" sz="900" dirty="0"/>
                        <a:t>2</a:t>
                      </a:r>
                      <a:endParaRPr lang="en-GB" sz="900" dirty="0"/>
                    </a:p>
                  </a:txBody>
                  <a:tcPr/>
                </a:tc>
                <a:tc>
                  <a:txBody>
                    <a:bodyPr/>
                    <a:lstStyle/>
                    <a:p>
                      <a:pPr algn="ctr"/>
                      <a:r>
                        <a:rPr lang="de-DE" sz="900" dirty="0"/>
                        <a:t>3</a:t>
                      </a:r>
                      <a:endParaRPr lang="en-GB" sz="900" dirty="0"/>
                    </a:p>
                  </a:txBody>
                  <a:tcPr/>
                </a:tc>
                <a:tc>
                  <a:txBody>
                    <a:bodyPr/>
                    <a:lstStyle/>
                    <a:p>
                      <a:pPr algn="ctr"/>
                      <a:r>
                        <a:rPr lang="de-DE" sz="900" dirty="0"/>
                        <a:t>4</a:t>
                      </a:r>
                      <a:endParaRPr lang="en-GB" sz="900" dirty="0"/>
                    </a:p>
                  </a:txBody>
                  <a:tcPr/>
                </a:tc>
                <a:tc>
                  <a:txBody>
                    <a:bodyPr/>
                    <a:lstStyle/>
                    <a:p>
                      <a:pPr algn="ctr"/>
                      <a:r>
                        <a:rPr lang="de-DE" sz="900" dirty="0"/>
                        <a:t>5</a:t>
                      </a:r>
                      <a:endParaRPr lang="en-GB" sz="900" dirty="0"/>
                    </a:p>
                  </a:txBody>
                  <a:tcPr/>
                </a:tc>
                <a:tc>
                  <a:txBody>
                    <a:bodyPr/>
                    <a:lstStyle/>
                    <a:p>
                      <a:pPr algn="ctr"/>
                      <a:r>
                        <a:rPr lang="de-DE" sz="900" dirty="0"/>
                        <a:t>6</a:t>
                      </a:r>
                      <a:endParaRPr lang="en-GB" sz="900" dirty="0"/>
                    </a:p>
                  </a:txBody>
                  <a:tcPr/>
                </a:tc>
                <a:tc>
                  <a:txBody>
                    <a:bodyPr/>
                    <a:lstStyle/>
                    <a:p>
                      <a:pPr algn="ctr"/>
                      <a:r>
                        <a:rPr lang="de-DE" sz="900" dirty="0"/>
                        <a:t>7</a:t>
                      </a:r>
                      <a:endParaRPr lang="en-GB" sz="900" dirty="0"/>
                    </a:p>
                  </a:txBody>
                  <a:tcPr/>
                </a:tc>
                <a:tc>
                  <a:txBody>
                    <a:bodyPr/>
                    <a:lstStyle/>
                    <a:p>
                      <a:pPr algn="ctr"/>
                      <a:r>
                        <a:rPr lang="de-DE" sz="900" dirty="0"/>
                        <a:t>8</a:t>
                      </a:r>
                      <a:endParaRPr lang="en-GB" sz="900" dirty="0"/>
                    </a:p>
                  </a:txBody>
                  <a:tcPr/>
                </a:tc>
                <a:tc>
                  <a:txBody>
                    <a:bodyPr/>
                    <a:lstStyle/>
                    <a:p>
                      <a:pPr algn="ctr"/>
                      <a:r>
                        <a:rPr lang="de-DE" sz="900" dirty="0"/>
                        <a:t>9</a:t>
                      </a:r>
                      <a:endParaRPr lang="en-GB" sz="900" dirty="0"/>
                    </a:p>
                  </a:txBody>
                  <a:tcPr/>
                </a:tc>
                <a:extLst>
                  <a:ext uri="{0D108BD9-81ED-4DB2-BD59-A6C34878D82A}">
                    <a16:rowId xmlns:a16="http://schemas.microsoft.com/office/drawing/2014/main" xmlns="" val="10001"/>
                  </a:ext>
                </a:extLst>
              </a:tr>
              <a:tr h="281486">
                <a:tc>
                  <a:txBody>
                    <a:bodyPr/>
                    <a:lstStyle/>
                    <a:p>
                      <a:r>
                        <a:rPr lang="de-DE" sz="900" dirty="0"/>
                        <a:t>Construction sizes</a:t>
                      </a:r>
                      <a:endParaRPr lang="en-GB" sz="900" dirty="0"/>
                    </a:p>
                  </a:txBody>
                  <a:tcPr anchor="ctr"/>
                </a:tc>
                <a:tc>
                  <a:txBody>
                    <a:bodyPr/>
                    <a:lstStyle/>
                    <a:p>
                      <a:r>
                        <a:rPr lang="de-DE" sz="900" dirty="0"/>
                        <a:t>TX 3 | BEGA 5</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2"/>
                  </a:ext>
                </a:extLst>
              </a:tr>
              <a:tr h="281486">
                <a:tc>
                  <a:txBody>
                    <a:bodyPr/>
                    <a:lstStyle/>
                    <a:p>
                      <a:r>
                        <a:rPr lang="de-DE" sz="900" dirty="0"/>
                        <a:t>Luminaire luminous flux range</a:t>
                      </a:r>
                      <a:endParaRPr lang="en-GB" sz="900" dirty="0"/>
                    </a:p>
                  </a:txBody>
                  <a:tcPr anchor="ctr"/>
                </a:tc>
                <a:tc>
                  <a:txBody>
                    <a:bodyPr/>
                    <a:lstStyle/>
                    <a:p>
                      <a:r>
                        <a:rPr lang="de-DE" sz="900" dirty="0"/>
                        <a:t>TX: 350lm – 2,000lm | BEGA: 100lm – 1,500lm</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3"/>
                  </a:ext>
                </a:extLst>
              </a:tr>
              <a:tr h="281486">
                <a:tc>
                  <a:txBody>
                    <a:bodyPr/>
                    <a:lstStyle/>
                    <a:p>
                      <a:r>
                        <a:rPr lang="de-DE" sz="900" dirty="0"/>
                        <a:t>Efficiency</a:t>
                      </a:r>
                      <a:endParaRPr lang="en-GB" sz="900" dirty="0"/>
                    </a:p>
                  </a:txBody>
                  <a:tcPr anchor="ctr"/>
                </a:tc>
                <a:tc>
                  <a:txBody>
                    <a:bodyPr/>
                    <a:lstStyle/>
                    <a:p>
                      <a:r>
                        <a:rPr lang="de-DE" sz="900" dirty="0"/>
                        <a:t>TX: up to 100lm/W | BEGA: up to 60lm/W</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4"/>
                  </a:ext>
                </a:extLst>
              </a:tr>
              <a:tr h="281486">
                <a:tc>
                  <a:txBody>
                    <a:bodyPr/>
                    <a:lstStyle/>
                    <a:p>
                      <a:r>
                        <a:rPr lang="de-DE" sz="900" dirty="0"/>
                        <a:t>Protection rating</a:t>
                      </a:r>
                      <a:endParaRPr lang="en-GB" sz="900" dirty="0"/>
                    </a:p>
                  </a:txBody>
                  <a:tcPr anchor="ctr"/>
                </a:tc>
                <a:tc>
                  <a:txBody>
                    <a:bodyPr/>
                    <a:lstStyle/>
                    <a:p>
                      <a:r>
                        <a:rPr lang="de-DE" sz="900" dirty="0"/>
                        <a:t>TX: IP68 / IP65 | BEGA: IP65</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5"/>
                  </a:ext>
                </a:extLst>
              </a:tr>
              <a:tr h="281486">
                <a:tc>
                  <a:txBody>
                    <a:bodyPr/>
                    <a:lstStyle/>
                    <a:p>
                      <a:r>
                        <a:rPr lang="de-DE" sz="900" dirty="0"/>
                        <a:t>Safety class</a:t>
                      </a:r>
                      <a:endParaRPr lang="en-GB" sz="900" dirty="0"/>
                    </a:p>
                  </a:txBody>
                  <a:tcPr anchor="ctr"/>
                </a:tc>
                <a:tc>
                  <a:txBody>
                    <a:bodyPr/>
                    <a:lstStyle/>
                    <a:p>
                      <a:r>
                        <a:rPr lang="de-DE" sz="900" dirty="0"/>
                        <a:t>both safety class I</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6"/>
                  </a:ext>
                </a:extLst>
              </a:tr>
              <a:tr h="281486">
                <a:tc>
                  <a:txBody>
                    <a:bodyPr/>
                    <a:lstStyle/>
                    <a:p>
                      <a:r>
                        <a:rPr lang="de-DE" sz="900" dirty="0"/>
                        <a:t>Impact resistance</a:t>
                      </a:r>
                      <a:endParaRPr lang="en-GB" sz="900" dirty="0"/>
                    </a:p>
                  </a:txBody>
                  <a:tcPr anchor="ctr"/>
                </a:tc>
                <a:tc>
                  <a:txBody>
                    <a:bodyPr/>
                    <a:lstStyle/>
                    <a:p>
                      <a:r>
                        <a:rPr lang="de-DE" sz="900" dirty="0"/>
                        <a:t>TX: IK07 / IK08 | BEGA: IK07</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7"/>
                  </a:ext>
                </a:extLst>
              </a:tr>
              <a:tr h="281486">
                <a:tc>
                  <a:txBody>
                    <a:bodyPr/>
                    <a:lstStyle/>
                    <a:p>
                      <a:r>
                        <a:rPr lang="de-DE" sz="900" dirty="0"/>
                        <a:t>Offer price</a:t>
                      </a:r>
                      <a:r>
                        <a:rPr sz="900" dirty="0"/>
                        <a:t> </a:t>
                      </a:r>
                      <a:endParaRPr lang="en-GB" sz="900" dirty="0"/>
                    </a:p>
                  </a:txBody>
                  <a:tcPr anchor="ctr"/>
                </a:tc>
                <a:tc>
                  <a:txBody>
                    <a:bodyPr/>
                    <a:lstStyle/>
                    <a:p>
                      <a:r>
                        <a:rPr lang="de-DE" sz="900" dirty="0"/>
                        <a:t>TX LUTERA 90C 160€ vs BEGA 66 709: 170€</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8"/>
                  </a:ext>
                </a:extLst>
              </a:tr>
              <a:tr h="281486">
                <a:tc>
                  <a:txBody>
                    <a:bodyPr/>
                    <a:lstStyle/>
                    <a:p>
                      <a:endParaRPr lang="de-DE" sz="900" dirty="0"/>
                    </a:p>
                  </a:txBody>
                  <a:tcPr anchor="ctr"/>
                </a:tc>
                <a:tc>
                  <a:txBody>
                    <a:bodyPr/>
                    <a:lstStyle/>
                    <a:p>
                      <a:r>
                        <a:rPr lang="de-DE" sz="900" dirty="0"/>
                        <a:t>TX LUTERA 100C 223€ vs BEGA 255€</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9"/>
                  </a:ext>
                </a:extLst>
              </a:tr>
              <a:tr h="281486">
                <a:tc>
                  <a:txBody>
                    <a:bodyPr/>
                    <a:lstStyle/>
                    <a:p>
                      <a:endParaRPr lang="de-DE" sz="900" dirty="0"/>
                    </a:p>
                  </a:txBody>
                  <a:tcPr anchor="ctr"/>
                </a:tc>
                <a:tc>
                  <a:txBody>
                    <a:bodyPr/>
                    <a:lstStyle/>
                    <a:p>
                      <a:r>
                        <a:rPr lang="de-DE" sz="900" dirty="0"/>
                        <a:t>TX LUTERA 200C 300€ vs BEGA 337€</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10"/>
                  </a:ext>
                </a:extLst>
              </a:tr>
            </a:tbl>
          </a:graphicData>
        </a:graphic>
      </p:graphicFrame>
      <p:sp>
        <p:nvSpPr>
          <p:cNvPr id="7" name="Textplatzhalter 3"/>
          <p:cNvSpPr>
            <a:spLocks noGrp="1"/>
          </p:cNvSpPr>
          <p:nvPr>
            <p:ph type="body" sz="quarter" idx="13"/>
          </p:nvPr>
        </p:nvSpPr>
        <p:spPr/>
        <p:txBody>
          <a:bodyPr/>
          <a:lstStyle/>
          <a:p>
            <a:r>
              <a:rPr lang="en-GB" sz="600" dirty="0"/>
              <a:t>PRODUCT LAUNCHING Q1|2017</a:t>
            </a:r>
          </a:p>
        </p:txBody>
      </p:sp>
      <p:cxnSp>
        <p:nvCxnSpPr>
          <p:cNvPr id="6" name="Gerader Verbinder 5"/>
          <p:cNvCxnSpPr/>
          <p:nvPr/>
        </p:nvCxnSpPr>
        <p:spPr>
          <a:xfrm>
            <a:off x="5868144" y="1924025"/>
            <a:ext cx="1368152" cy="287685"/>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7236296" y="2209425"/>
            <a:ext cx="792088" cy="290317"/>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H="1">
            <a:off x="7164288" y="2499742"/>
            <a:ext cx="864096" cy="252029"/>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H="1">
            <a:off x="6804248" y="2750286"/>
            <a:ext cx="360040" cy="253859"/>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804248" y="3027414"/>
            <a:ext cx="360040" cy="264416"/>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flipH="1">
            <a:off x="7164288" y="3291830"/>
            <a:ext cx="5906" cy="291319"/>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flipH="1">
            <a:off x="7158382" y="3564433"/>
            <a:ext cx="5906" cy="291319"/>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H="1">
            <a:off x="7152476" y="3870834"/>
            <a:ext cx="5906" cy="291319"/>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263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ALTIGO G2</a:t>
            </a:r>
            <a:r>
              <a:t/>
            </a:r>
            <a:br/>
            <a:r>
              <a:rPr lang="en-GB" sz="1400" dirty="0">
                <a:solidFill>
                  <a:schemeClr val="bg1">
                    <a:lumMod val="65000"/>
                  </a:schemeClr>
                </a:solidFill>
              </a:rPr>
              <a:t>FILIGREE RECESSED LUMINAIRE FOR LARGE LIGHT ACCENTS</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15566"/>
          <a:ext cx="4607387" cy="162868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300lm – 4,000lm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3W – 36W / up to 111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p>
                      <a:pPr algn="l">
                        <a:spcAft>
                          <a:spcPts val="0"/>
                        </a:spcAft>
                      </a:pPr>
                      <a:r>
                        <a:rPr lang="en-GB" sz="900" b="1" i="0" dirty="0">
                          <a:effectLst/>
                          <a:latin typeface="Arial" panose="020B0604020202020204" pitchFamily="34" charset="0"/>
                        </a:rPr>
                        <a:t>Construction sizes</a:t>
                      </a:r>
                      <a:endParaRPr lang="en-GB" sz="900" b="1" i="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p>
                      <a:pPr algn="l">
                        <a:spcAft>
                          <a:spcPts val="0"/>
                        </a:spcAft>
                      </a:pPr>
                      <a:r>
                        <a:rPr lang="en-GB" sz="900" dirty="0">
                          <a:effectLst/>
                          <a:latin typeface="Arial" panose="020B0604020202020204" pitchFamily="34" charset="0"/>
                        </a:rPr>
                        <a:t>100mm | 300mm | 600mm | 900mm | 1200mm</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DALI &amp; RGB (on request)</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safety class II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a:t>
                      </a:r>
                      <a:r>
                        <a:rPr sz="900" dirty="0"/>
                        <a:t> </a:t>
                      </a:r>
                    </a:p>
                    <a:p>
                      <a:pPr algn="l">
                        <a:spcAft>
                          <a:spcPts val="0"/>
                        </a:spcAft>
                      </a:pPr>
                      <a:r>
                        <a:rPr lang="en-GB" sz="900" i="0" baseline="0" dirty="0">
                          <a:effectLst/>
                          <a:latin typeface="Arial" panose="020B0604020202020204" pitchFamily="34" charset="0"/>
                        </a:rPr>
                        <a:t>rotationally symmetric</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5 CONSTRUCTION SIZES</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WALL SURFACE-MOUNTED LUMINAIRE</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RECESSED CEILING LUMINAIRE</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 04/2017</a:t>
            </a:r>
            <a:endParaRPr lang="en-GB" sz="1000" b="1" dirty="0">
              <a:solidFill>
                <a:prstClr val="black"/>
              </a:solidFill>
              <a:latin typeface="Arial" pitchFamily="34" charset="0"/>
              <a:cs typeface="Arial" pitchFamily="34" charset="0"/>
            </a:endParaRPr>
          </a:p>
        </p:txBody>
      </p:sp>
      <p:pic>
        <p:nvPicPr>
          <p:cNvPr id="18" name="Grafik 17"/>
          <p:cNvPicPr>
            <a:picLocks noChangeAspect="1"/>
          </p:cNvPicPr>
          <p:nvPr/>
        </p:nvPicPr>
        <p:blipFill rotWithShape="1">
          <a:blip r:embed="rId3" cstate="print"/>
          <a:srcRect l="25019" t="13293" b="20241"/>
          <a:stretch/>
        </p:blipFill>
        <p:spPr>
          <a:xfrm>
            <a:off x="651770" y="954314"/>
            <a:ext cx="3272158" cy="1525254"/>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284" y="3094335"/>
            <a:ext cx="1835696" cy="898726"/>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3123291"/>
            <a:ext cx="1962132" cy="960627"/>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9788" y="3067868"/>
            <a:ext cx="1889758" cy="925194"/>
          </a:xfrm>
          <a:prstGeom prst="rect">
            <a:avLst/>
          </a:prstGeom>
        </p:spPr>
      </p:pic>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9792" y="3122839"/>
            <a:ext cx="1963055" cy="961079"/>
          </a:xfrm>
          <a:prstGeom prst="rect">
            <a:avLst/>
          </a:prstGeom>
        </p:spPr>
      </p:pic>
    </p:spTree>
    <p:extLst>
      <p:ext uri="{BB962C8B-B14F-4D97-AF65-F5344CB8AC3E}">
        <p14:creationId xmlns:p14="http://schemas.microsoft.com/office/powerpoint/2010/main" val="3583001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067" y="882975"/>
            <a:ext cx="5407684" cy="3860701"/>
          </a:xfrm>
          <a:prstGeom prst="rect">
            <a:avLst/>
          </a:prstGeom>
        </p:spPr>
      </p:pic>
      <p:sp>
        <p:nvSpPr>
          <p:cNvPr id="3" name="Titel 2"/>
          <p:cNvSpPr>
            <a:spLocks noGrp="1"/>
          </p:cNvSpPr>
          <p:nvPr>
            <p:ph type="title"/>
          </p:nvPr>
        </p:nvSpPr>
        <p:spPr/>
        <p:txBody>
          <a:bodyPr/>
          <a:lstStyle/>
          <a:p>
            <a:r>
              <a:rPr lang="en-GB" dirty="0"/>
              <a:t>OUTDOOR AREAS WITH THE EXAMPLE OF AN INDUSTRIAL COMPLEX</a:t>
            </a:r>
          </a:p>
        </p:txBody>
      </p:sp>
      <p:sp>
        <p:nvSpPr>
          <p:cNvPr id="4" name="Textplatzhalter 3"/>
          <p:cNvSpPr>
            <a:spLocks noGrp="1"/>
          </p:cNvSpPr>
          <p:nvPr>
            <p:ph type="body" sz="quarter" idx="13"/>
          </p:nvPr>
        </p:nvSpPr>
        <p:spPr/>
        <p:txBody>
          <a:bodyPr/>
          <a:lstStyle/>
          <a:p>
            <a:r>
              <a:rPr lang="en-GB" sz="600" dirty="0"/>
              <a:t>PRODUCT LAUNCHING Q1 | 2017</a:t>
            </a:r>
          </a:p>
        </p:txBody>
      </p:sp>
      <p:cxnSp>
        <p:nvCxnSpPr>
          <p:cNvPr id="6" name="Gerader Verbinder 5"/>
          <p:cNvCxnSpPr/>
          <p:nvPr/>
        </p:nvCxnSpPr>
        <p:spPr>
          <a:xfrm flipV="1">
            <a:off x="6015615" y="1275606"/>
            <a:ext cx="1440160" cy="15969"/>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7236296" y="987574"/>
            <a:ext cx="1728192" cy="400110"/>
          </a:xfrm>
          <a:prstGeom prst="rect">
            <a:avLst/>
          </a:prstGeom>
          <a:noFill/>
        </p:spPr>
        <p:txBody>
          <a:bodyPr wrap="square" rtlCol="0">
            <a:spAutoFit/>
          </a:bodyPr>
          <a:lstStyle/>
          <a:p>
            <a:pPr algn="ctr"/>
            <a:r>
              <a:rPr lang="en-GB" sz="1000" b="1" dirty="0">
                <a:latin typeface="Arial" pitchFamily="34" charset="0"/>
              </a:rPr>
              <a:t>OUTDOOR WORKPLACES</a:t>
            </a:r>
          </a:p>
        </p:txBody>
      </p:sp>
      <p:sp>
        <p:nvSpPr>
          <p:cNvPr id="14" name="Textfeld 13"/>
          <p:cNvSpPr txBox="1"/>
          <p:nvPr/>
        </p:nvSpPr>
        <p:spPr>
          <a:xfrm>
            <a:off x="7236296" y="3539792"/>
            <a:ext cx="1728192" cy="246221"/>
          </a:xfrm>
          <a:prstGeom prst="rect">
            <a:avLst/>
          </a:prstGeom>
          <a:noFill/>
        </p:spPr>
        <p:txBody>
          <a:bodyPr wrap="square" rtlCol="0">
            <a:spAutoFit/>
          </a:bodyPr>
          <a:lstStyle/>
          <a:p>
            <a:pPr algn="ctr"/>
            <a:r>
              <a:rPr lang="en-GB" sz="1000" b="1" dirty="0">
                <a:latin typeface="Arial" pitchFamily="34" charset="0"/>
              </a:rPr>
              <a:t>FACTORY ROADS</a:t>
            </a:r>
          </a:p>
        </p:txBody>
      </p:sp>
      <p:cxnSp>
        <p:nvCxnSpPr>
          <p:cNvPr id="15" name="Gerader Verbinder 14"/>
          <p:cNvCxnSpPr/>
          <p:nvPr/>
        </p:nvCxnSpPr>
        <p:spPr>
          <a:xfrm>
            <a:off x="6156176" y="3539792"/>
            <a:ext cx="1173243" cy="12311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V="1">
            <a:off x="4856403" y="2487354"/>
            <a:ext cx="2599372" cy="64384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7236296" y="2315656"/>
            <a:ext cx="1728192" cy="246221"/>
          </a:xfrm>
          <a:prstGeom prst="rect">
            <a:avLst/>
          </a:prstGeom>
          <a:noFill/>
        </p:spPr>
        <p:txBody>
          <a:bodyPr wrap="square" rtlCol="0">
            <a:spAutoFit/>
          </a:bodyPr>
          <a:lstStyle/>
          <a:p>
            <a:pPr algn="ctr"/>
            <a:r>
              <a:rPr lang="en-GB" sz="1000" b="1" dirty="0">
                <a:latin typeface="Arial" pitchFamily="34" charset="0"/>
              </a:rPr>
              <a:t>PARKING LOTS</a:t>
            </a:r>
          </a:p>
        </p:txBody>
      </p:sp>
      <p:sp>
        <p:nvSpPr>
          <p:cNvPr id="22" name="Textfeld 21"/>
          <p:cNvSpPr txBox="1"/>
          <p:nvPr/>
        </p:nvSpPr>
        <p:spPr>
          <a:xfrm>
            <a:off x="-87085" y="3411737"/>
            <a:ext cx="1728192" cy="246221"/>
          </a:xfrm>
          <a:prstGeom prst="rect">
            <a:avLst/>
          </a:prstGeom>
          <a:noFill/>
        </p:spPr>
        <p:txBody>
          <a:bodyPr wrap="square" rtlCol="0">
            <a:spAutoFit/>
          </a:bodyPr>
          <a:lstStyle/>
          <a:p>
            <a:pPr algn="ctr"/>
            <a:r>
              <a:rPr lang="en-GB" sz="1000" b="1" dirty="0">
                <a:latin typeface="Arial" pitchFamily="34" charset="0"/>
              </a:rPr>
              <a:t>PATHS</a:t>
            </a:r>
          </a:p>
        </p:txBody>
      </p:sp>
      <p:cxnSp>
        <p:nvCxnSpPr>
          <p:cNvPr id="23" name="Gerader Verbinder 22"/>
          <p:cNvCxnSpPr/>
          <p:nvPr/>
        </p:nvCxnSpPr>
        <p:spPr>
          <a:xfrm>
            <a:off x="1551439" y="2225344"/>
            <a:ext cx="1110462" cy="58393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35496" y="2731735"/>
            <a:ext cx="1728192" cy="400110"/>
          </a:xfrm>
          <a:prstGeom prst="rect">
            <a:avLst/>
          </a:prstGeom>
          <a:noFill/>
        </p:spPr>
        <p:txBody>
          <a:bodyPr wrap="square" rtlCol="0">
            <a:spAutoFit/>
          </a:bodyPr>
          <a:lstStyle/>
          <a:p>
            <a:pPr algn="ctr"/>
            <a:r>
              <a:rPr lang="en-GB" sz="1000" b="1" dirty="0">
                <a:latin typeface="Arial" pitchFamily="34" charset="0"/>
              </a:rPr>
              <a:t>PRESTIGIOUS</a:t>
            </a:r>
            <a:r>
              <a:t/>
            </a:r>
            <a:br/>
            <a:r>
              <a:rPr lang="en-GB" sz="1000" b="1" dirty="0">
                <a:latin typeface="Arial" pitchFamily="34" charset="0"/>
              </a:rPr>
              <a:t>ENTRANCE AREA</a:t>
            </a:r>
          </a:p>
        </p:txBody>
      </p:sp>
      <p:cxnSp>
        <p:nvCxnSpPr>
          <p:cNvPr id="27" name="Gerader Verbinder 26"/>
          <p:cNvCxnSpPr/>
          <p:nvPr/>
        </p:nvCxnSpPr>
        <p:spPr>
          <a:xfrm flipV="1">
            <a:off x="1641107" y="3003799"/>
            <a:ext cx="2041589" cy="11635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5899" y="1967562"/>
            <a:ext cx="1800200" cy="246221"/>
          </a:xfrm>
          <a:prstGeom prst="rect">
            <a:avLst/>
          </a:prstGeom>
          <a:noFill/>
        </p:spPr>
        <p:txBody>
          <a:bodyPr wrap="square" rtlCol="0">
            <a:spAutoFit/>
          </a:bodyPr>
          <a:lstStyle/>
          <a:p>
            <a:pPr algn="ctr"/>
            <a:r>
              <a:rPr lang="en-GB" sz="1000" b="1" dirty="0">
                <a:latin typeface="Arial" pitchFamily="34" charset="0"/>
              </a:rPr>
              <a:t>BUILDING LIGHTING</a:t>
            </a:r>
          </a:p>
        </p:txBody>
      </p:sp>
      <p:cxnSp>
        <p:nvCxnSpPr>
          <p:cNvPr id="30" name="Gerader Verbinder 29"/>
          <p:cNvCxnSpPr/>
          <p:nvPr/>
        </p:nvCxnSpPr>
        <p:spPr>
          <a:xfrm flipV="1">
            <a:off x="1389348" y="3221852"/>
            <a:ext cx="2484308" cy="29609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35496" y="1215497"/>
            <a:ext cx="1800200" cy="400110"/>
          </a:xfrm>
          <a:prstGeom prst="rect">
            <a:avLst/>
          </a:prstGeom>
          <a:noFill/>
        </p:spPr>
        <p:txBody>
          <a:bodyPr wrap="square" rtlCol="0">
            <a:spAutoFit/>
          </a:bodyPr>
          <a:lstStyle/>
          <a:p>
            <a:pPr algn="ctr"/>
            <a:r>
              <a:rPr lang="en-GB" sz="1000" b="1" dirty="0">
                <a:latin typeface="Arial" pitchFamily="34" charset="0"/>
              </a:rPr>
              <a:t>FACADE</a:t>
            </a:r>
          </a:p>
          <a:p>
            <a:pPr algn="ctr"/>
            <a:r>
              <a:rPr lang="en-GB" sz="1000" b="1" dirty="0">
                <a:latin typeface="Arial" pitchFamily="34" charset="0"/>
              </a:rPr>
              <a:t>LIGHTING</a:t>
            </a:r>
          </a:p>
        </p:txBody>
      </p:sp>
      <p:cxnSp>
        <p:nvCxnSpPr>
          <p:cNvPr id="45" name="Gerader Verbinder 44"/>
          <p:cNvCxnSpPr/>
          <p:nvPr/>
        </p:nvCxnSpPr>
        <p:spPr>
          <a:xfrm>
            <a:off x="1641107" y="1431698"/>
            <a:ext cx="1694634" cy="132553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32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print">
            <a:extLst>
              <a:ext uri="{28A0092B-C50C-407E-A947-70E740481C1C}">
                <a14:useLocalDpi xmlns:a14="http://schemas.microsoft.com/office/drawing/2010/main" val="0"/>
              </a:ext>
            </a:extLst>
          </a:blip>
          <a:srcRect b="15288"/>
          <a:stretch/>
        </p:blipFill>
        <p:spPr>
          <a:xfrm>
            <a:off x="0" y="0"/>
            <a:ext cx="9144000" cy="5164038"/>
          </a:xfrm>
          <a:prstGeom prst="rect">
            <a:avLst/>
          </a:prstGeom>
        </p:spPr>
      </p:pic>
      <p:sp>
        <p:nvSpPr>
          <p:cNvPr id="7" name="Rechteck 6"/>
          <p:cNvSpPr/>
          <p:nvPr/>
        </p:nvSpPr>
        <p:spPr>
          <a:xfrm>
            <a:off x="0" y="195486"/>
            <a:ext cx="3059832" cy="432048"/>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59"/>
            <a:r>
              <a:rPr lang="en-GB" b="1" dirty="0">
                <a:solidFill>
                  <a:prstClr val="black"/>
                </a:solidFill>
              </a:rPr>
              <a:t>SPOTS &amp; PROJECTORS</a:t>
            </a:r>
          </a:p>
        </p:txBody>
      </p:sp>
    </p:spTree>
    <p:extLst>
      <p:ext uri="{BB962C8B-B14F-4D97-AF65-F5344CB8AC3E}">
        <p14:creationId xmlns:p14="http://schemas.microsoft.com/office/powerpoint/2010/main" val="1022450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t>PORTFOLIO – PROJECTORS</a:t>
            </a:r>
          </a:p>
        </p:txBody>
      </p:sp>
      <p:sp>
        <p:nvSpPr>
          <p:cNvPr id="4" name="Textplatzhalter 3"/>
          <p:cNvSpPr>
            <a:spLocks noGrp="1"/>
          </p:cNvSpPr>
          <p:nvPr>
            <p:ph type="body" sz="quarter" idx="13"/>
          </p:nvPr>
        </p:nvSpPr>
        <p:spPr/>
        <p:txBody>
          <a:bodyPr/>
          <a:lstStyle/>
          <a:p>
            <a:r>
              <a:rPr lang="en-GB" dirty="0">
                <a:solidFill>
                  <a:srgbClr val="9C9D9D"/>
                </a:solidFill>
              </a:rPr>
              <a:t>PRODUCT LAUNCHING Q1|2017</a:t>
            </a:r>
          </a:p>
        </p:txBody>
      </p:sp>
      <p:sp>
        <p:nvSpPr>
          <p:cNvPr id="77" name="Textfeld 76"/>
          <p:cNvSpPr txBox="1"/>
          <p:nvPr/>
        </p:nvSpPr>
        <p:spPr>
          <a:xfrm>
            <a:off x="2823579" y="3525318"/>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OUT</a:t>
            </a:r>
          </a:p>
        </p:txBody>
      </p:sp>
      <p:sp>
        <p:nvSpPr>
          <p:cNvPr id="41" name="Textfeld 40"/>
          <p:cNvSpPr txBox="1"/>
          <p:nvPr/>
        </p:nvSpPr>
        <p:spPr>
          <a:xfrm>
            <a:off x="2400921" y="1491630"/>
            <a:ext cx="1212644" cy="338554"/>
          </a:xfrm>
          <a:prstGeom prst="rect">
            <a:avLst/>
          </a:prstGeom>
          <a:noFill/>
        </p:spPr>
        <p:txBody>
          <a:bodyPr wrap="square" rtlCol="0">
            <a:spAutoFit/>
          </a:bodyPr>
          <a:lstStyle/>
          <a:p>
            <a:pPr defTabSz="914259"/>
            <a:r>
              <a:rPr lang="en-GB" sz="800" dirty="0">
                <a:solidFill>
                  <a:prstClr val="black"/>
                </a:solidFill>
                <a:latin typeface="Arial" pitchFamily="34" charset="0"/>
              </a:rPr>
              <a:t>LUMENA STAR 70</a:t>
            </a:r>
          </a:p>
          <a:p>
            <a:pPr defTabSz="914259"/>
            <a:r>
              <a:rPr lang="en-GB" sz="800" dirty="0">
                <a:solidFill>
                  <a:prstClr val="black"/>
                </a:solidFill>
                <a:latin typeface="Arial" pitchFamily="34" charset="0"/>
              </a:rPr>
              <a:t>525 €</a:t>
            </a:r>
          </a:p>
        </p:txBody>
      </p:sp>
      <p:sp>
        <p:nvSpPr>
          <p:cNvPr id="29" name="Gleichschenkliges Dreieck 28"/>
          <p:cNvSpPr/>
          <p:nvPr/>
        </p:nvSpPr>
        <p:spPr>
          <a:xfrm>
            <a:off x="868945" y="882916"/>
            <a:ext cx="2217344" cy="263537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cxnSp>
        <p:nvCxnSpPr>
          <p:cNvPr id="30" name="Gerader Verbinder 29"/>
          <p:cNvCxnSpPr/>
          <p:nvPr/>
        </p:nvCxnSpPr>
        <p:spPr>
          <a:xfrm>
            <a:off x="876389" y="2915383"/>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940779" y="1793042"/>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591331" y="1307771"/>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PERF.</a:t>
            </a:r>
          </a:p>
        </p:txBody>
      </p:sp>
      <p:sp>
        <p:nvSpPr>
          <p:cNvPr id="33" name="Rechteck 32"/>
          <p:cNvSpPr/>
          <p:nvPr/>
        </p:nvSpPr>
        <p:spPr>
          <a:xfrm>
            <a:off x="603182" y="2152850"/>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CORE</a:t>
            </a:r>
          </a:p>
        </p:txBody>
      </p:sp>
      <p:sp>
        <p:nvSpPr>
          <p:cNvPr id="34" name="Rechteck 33"/>
          <p:cNvSpPr/>
          <p:nvPr/>
        </p:nvSpPr>
        <p:spPr>
          <a:xfrm>
            <a:off x="603182" y="2993987"/>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ENTRY</a:t>
            </a:r>
          </a:p>
        </p:txBody>
      </p:sp>
      <p:sp>
        <p:nvSpPr>
          <p:cNvPr id="42" name="Textfeld 41"/>
          <p:cNvSpPr txBox="1"/>
          <p:nvPr/>
        </p:nvSpPr>
        <p:spPr>
          <a:xfrm>
            <a:off x="876389" y="1492783"/>
            <a:ext cx="808257" cy="338554"/>
          </a:xfrm>
          <a:prstGeom prst="rect">
            <a:avLst/>
          </a:prstGeom>
          <a:noFill/>
        </p:spPr>
        <p:txBody>
          <a:bodyPr wrap="square" rtlCol="0">
            <a:spAutoFit/>
          </a:bodyPr>
          <a:lstStyle/>
          <a:p>
            <a:pPr defTabSz="914259"/>
            <a:r>
              <a:rPr lang="en-GB" sz="800" dirty="0">
                <a:solidFill>
                  <a:prstClr val="black"/>
                </a:solidFill>
                <a:latin typeface="Arial" pitchFamily="34" charset="0"/>
              </a:rPr>
              <a:t>ESTADIA</a:t>
            </a:r>
          </a:p>
          <a:p>
            <a:pPr defTabSz="914259"/>
            <a:r>
              <a:rPr lang="en-GB" sz="800" dirty="0">
                <a:solidFill>
                  <a:prstClr val="black"/>
                </a:solidFill>
                <a:latin typeface="Arial" pitchFamily="34" charset="0"/>
              </a:rPr>
              <a:t>526 €</a:t>
            </a:r>
          </a:p>
        </p:txBody>
      </p:sp>
      <p:sp>
        <p:nvSpPr>
          <p:cNvPr id="43" name="Textfeld 42"/>
          <p:cNvSpPr txBox="1"/>
          <p:nvPr/>
        </p:nvSpPr>
        <p:spPr>
          <a:xfrm>
            <a:off x="2328382" y="2304836"/>
            <a:ext cx="1163497" cy="338554"/>
          </a:xfrm>
          <a:prstGeom prst="rect">
            <a:avLst/>
          </a:prstGeom>
          <a:noFill/>
        </p:spPr>
        <p:txBody>
          <a:bodyPr wrap="square" rtlCol="0">
            <a:spAutoFit/>
          </a:bodyPr>
          <a:lstStyle/>
          <a:p>
            <a:pPr defTabSz="914259"/>
            <a:r>
              <a:rPr lang="en-GB" sz="800" dirty="0">
                <a:solidFill>
                  <a:prstClr val="black"/>
                </a:solidFill>
                <a:latin typeface="Arial" pitchFamily="34" charset="0"/>
              </a:rPr>
              <a:t>LUMENA STAR 40</a:t>
            </a:r>
          </a:p>
          <a:p>
            <a:pPr defTabSz="914259"/>
            <a:r>
              <a:rPr lang="en-GB" sz="800" dirty="0">
                <a:solidFill>
                  <a:prstClr val="black"/>
                </a:solidFill>
                <a:latin typeface="Arial" pitchFamily="34" charset="0"/>
              </a:rPr>
              <a:t>330 €</a:t>
            </a:r>
          </a:p>
        </p:txBody>
      </p:sp>
      <p:sp>
        <p:nvSpPr>
          <p:cNvPr id="44" name="Textfeld 43"/>
          <p:cNvSpPr txBox="1"/>
          <p:nvPr/>
        </p:nvSpPr>
        <p:spPr>
          <a:xfrm>
            <a:off x="2615025" y="2981830"/>
            <a:ext cx="792088" cy="338554"/>
          </a:xfrm>
          <a:prstGeom prst="rect">
            <a:avLst/>
          </a:prstGeom>
          <a:noFill/>
        </p:spPr>
        <p:txBody>
          <a:bodyPr wrap="square" rtlCol="0">
            <a:spAutoFit/>
          </a:bodyPr>
          <a:lstStyle/>
          <a:p>
            <a:pPr defTabSz="914259"/>
            <a:r>
              <a:rPr lang="en-GB" sz="800" dirty="0">
                <a:solidFill>
                  <a:prstClr val="black"/>
                </a:solidFill>
                <a:latin typeface="Arial" pitchFamily="34" charset="0"/>
              </a:rPr>
              <a:t>COMBIAL</a:t>
            </a:r>
          </a:p>
          <a:p>
            <a:pPr defTabSz="914259"/>
            <a:r>
              <a:rPr lang="en-GB" sz="800" dirty="0">
                <a:solidFill>
                  <a:prstClr val="black"/>
                </a:solidFill>
                <a:latin typeface="Arial" pitchFamily="34" charset="0"/>
              </a:rPr>
              <a:t>77 €</a:t>
            </a:r>
          </a:p>
        </p:txBody>
      </p:sp>
      <p:sp>
        <p:nvSpPr>
          <p:cNvPr id="45" name="Textfeld 44"/>
          <p:cNvSpPr txBox="1"/>
          <p:nvPr/>
        </p:nvSpPr>
        <p:spPr>
          <a:xfrm>
            <a:off x="1582795" y="2884027"/>
            <a:ext cx="1052883" cy="338554"/>
          </a:xfrm>
          <a:prstGeom prst="rect">
            <a:avLst/>
          </a:prstGeom>
          <a:noFill/>
        </p:spPr>
        <p:txBody>
          <a:bodyPr wrap="square" rtlCol="0">
            <a:spAutoFit/>
          </a:bodyPr>
          <a:lstStyle/>
          <a:p>
            <a:pPr defTabSz="914259"/>
            <a:r>
              <a:rPr lang="en-GB" sz="800" dirty="0">
                <a:solidFill>
                  <a:prstClr val="black"/>
                </a:solidFill>
                <a:latin typeface="Arial" pitchFamily="34" charset="0"/>
              </a:rPr>
              <a:t>LUMENA 400</a:t>
            </a:r>
          </a:p>
          <a:p>
            <a:pPr defTabSz="914259"/>
            <a:r>
              <a:rPr lang="en-GB" sz="800" dirty="0">
                <a:solidFill>
                  <a:prstClr val="black"/>
                </a:solidFill>
                <a:latin typeface="Arial" pitchFamily="34" charset="0"/>
              </a:rPr>
              <a:t>150 €</a:t>
            </a:r>
          </a:p>
        </p:txBody>
      </p:sp>
      <p:sp>
        <p:nvSpPr>
          <p:cNvPr id="46" name="Textfeld 45"/>
          <p:cNvSpPr txBox="1"/>
          <p:nvPr/>
        </p:nvSpPr>
        <p:spPr>
          <a:xfrm>
            <a:off x="812951" y="2224972"/>
            <a:ext cx="830455" cy="338554"/>
          </a:xfrm>
          <a:prstGeom prst="rect">
            <a:avLst/>
          </a:prstGeom>
          <a:noFill/>
        </p:spPr>
        <p:txBody>
          <a:bodyPr wrap="square" rtlCol="0">
            <a:spAutoFit/>
          </a:bodyPr>
          <a:lstStyle/>
          <a:p>
            <a:pPr defTabSz="914259"/>
            <a:r>
              <a:rPr lang="en-GB" sz="800" dirty="0">
                <a:solidFill>
                  <a:prstClr val="black"/>
                </a:solidFill>
                <a:latin typeface="Arial" pitchFamily="34" charset="0"/>
              </a:rPr>
              <a:t>LUMENA 600</a:t>
            </a:r>
          </a:p>
          <a:p>
            <a:pPr defTabSz="914259"/>
            <a:r>
              <a:rPr lang="en-GB" sz="800" dirty="0">
                <a:solidFill>
                  <a:prstClr val="black"/>
                </a:solidFill>
                <a:latin typeface="Arial" pitchFamily="34" charset="0"/>
              </a:rPr>
              <a:t>365 €</a:t>
            </a:r>
          </a:p>
        </p:txBody>
      </p:sp>
      <p:sp>
        <p:nvSpPr>
          <p:cNvPr id="47" name="Ellipse 46"/>
          <p:cNvSpPr/>
          <p:nvPr/>
        </p:nvSpPr>
        <p:spPr>
          <a:xfrm>
            <a:off x="1044684" y="3533833"/>
            <a:ext cx="184301" cy="15949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48" name="Textfeld 47"/>
          <p:cNvSpPr txBox="1"/>
          <p:nvPr/>
        </p:nvSpPr>
        <p:spPr>
          <a:xfrm>
            <a:off x="1208756" y="3508661"/>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conventional</a:t>
            </a:r>
          </a:p>
        </p:txBody>
      </p:sp>
      <p:sp>
        <p:nvSpPr>
          <p:cNvPr id="49" name="Ellipse 48"/>
          <p:cNvSpPr/>
          <p:nvPr/>
        </p:nvSpPr>
        <p:spPr>
          <a:xfrm>
            <a:off x="2013192" y="3533833"/>
            <a:ext cx="184301" cy="159494"/>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50" name="Textfeld 49"/>
          <p:cNvSpPr txBox="1"/>
          <p:nvPr/>
        </p:nvSpPr>
        <p:spPr>
          <a:xfrm>
            <a:off x="2165089" y="3525318"/>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LED</a:t>
            </a:r>
          </a:p>
        </p:txBody>
      </p:sp>
      <p:sp>
        <p:nvSpPr>
          <p:cNvPr id="74" name="Textfeld 73"/>
          <p:cNvSpPr txBox="1"/>
          <p:nvPr/>
        </p:nvSpPr>
        <p:spPr>
          <a:xfrm>
            <a:off x="1794864" y="778446"/>
            <a:ext cx="411960" cy="218804"/>
          </a:xfrm>
          <a:prstGeom prst="rect">
            <a:avLst/>
          </a:prstGeom>
          <a:noFill/>
        </p:spPr>
        <p:txBody>
          <a:bodyPr wrap="none" lIns="64288" tIns="32144" rIns="64288" bIns="32144" rtlCol="0">
            <a:spAutoFit/>
          </a:bodyPr>
          <a:lstStyle/>
          <a:p>
            <a:pPr defTabSz="914306"/>
            <a:r>
              <a:rPr lang="en-GB" sz="1000" b="1" dirty="0">
                <a:solidFill>
                  <a:prstClr val="black"/>
                </a:solidFill>
                <a:latin typeface="Arial" pitchFamily="34" charset="0"/>
              </a:rPr>
              <a:t>2017</a:t>
            </a:r>
            <a:endParaRPr lang="en-GB" sz="1000" b="1" dirty="0">
              <a:solidFill>
                <a:prstClr val="black"/>
              </a:solidFill>
              <a:latin typeface="Arial" pitchFamily="34" charset="0"/>
              <a:cs typeface="Arial" pitchFamily="34" charset="0"/>
            </a:endParaRPr>
          </a:p>
        </p:txBody>
      </p:sp>
      <p:sp>
        <p:nvSpPr>
          <p:cNvPr id="76" name="Ellipse 75"/>
          <p:cNvSpPr/>
          <p:nvPr/>
        </p:nvSpPr>
        <p:spPr>
          <a:xfrm>
            <a:off x="2567270" y="3547212"/>
            <a:ext cx="184301" cy="15949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86" name="Rechteck 85"/>
          <p:cNvSpPr/>
          <p:nvPr/>
        </p:nvSpPr>
        <p:spPr>
          <a:xfrm>
            <a:off x="876389" y="3733005"/>
            <a:ext cx="2217344" cy="99263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defTabSz="914259">
              <a:buFontTx/>
              <a:buChar char="-"/>
            </a:pPr>
            <a:r>
              <a:rPr lang="en-GB" sz="1000" dirty="0">
                <a:solidFill>
                  <a:prstClr val="black"/>
                </a:solidFill>
              </a:rPr>
              <a:t>Launching of </a:t>
            </a:r>
            <a:r>
              <a:rPr lang="en-GB" sz="1000" b="1" dirty="0">
                <a:solidFill>
                  <a:prstClr val="black"/>
                </a:solidFill>
              </a:rPr>
              <a:t>Combial LED </a:t>
            </a:r>
            <a:r>
              <a:rPr lang="en-GB" sz="1000" dirty="0">
                <a:solidFill>
                  <a:prstClr val="black"/>
                </a:solidFill>
              </a:rPr>
              <a:t>in the ENTRY sector</a:t>
            </a:r>
          </a:p>
          <a:p>
            <a:pPr marL="171450" indent="-171450" defTabSz="914259">
              <a:buFontTx/>
              <a:buChar char="-"/>
            </a:pPr>
            <a:r>
              <a:rPr lang="en-GB" sz="1000" b="1" dirty="0">
                <a:solidFill>
                  <a:prstClr val="black"/>
                </a:solidFill>
              </a:rPr>
              <a:t>OUTPHASING </a:t>
            </a:r>
            <a:r>
              <a:rPr lang="en-GB" sz="1000" dirty="0">
                <a:solidFill>
                  <a:prstClr val="black"/>
                </a:solidFill>
              </a:rPr>
              <a:t>of conventionally lamped luminaires.</a:t>
            </a:r>
          </a:p>
          <a:p>
            <a:pPr marL="171450" indent="-171450" defTabSz="914259">
              <a:buFontTx/>
              <a:buChar char="-"/>
            </a:pPr>
            <a:endParaRPr lang="en-GB" sz="1000" dirty="0">
              <a:solidFill>
                <a:prstClr val="black"/>
              </a:solidFill>
            </a:endParaRPr>
          </a:p>
        </p:txBody>
      </p:sp>
      <p:sp>
        <p:nvSpPr>
          <p:cNvPr id="51" name="Gleichschenkliges Dreieck 50"/>
          <p:cNvSpPr/>
          <p:nvPr/>
        </p:nvSpPr>
        <p:spPr>
          <a:xfrm>
            <a:off x="5451568" y="882916"/>
            <a:ext cx="2217344" cy="263537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cxnSp>
        <p:nvCxnSpPr>
          <p:cNvPr id="52" name="Gerader Verbinder 51"/>
          <p:cNvCxnSpPr/>
          <p:nvPr/>
        </p:nvCxnSpPr>
        <p:spPr>
          <a:xfrm>
            <a:off x="5459012" y="2915383"/>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5523402" y="1793042"/>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hteck 53"/>
          <p:cNvSpPr/>
          <p:nvPr/>
        </p:nvSpPr>
        <p:spPr>
          <a:xfrm>
            <a:off x="5173954" y="1307771"/>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PERF.</a:t>
            </a:r>
          </a:p>
        </p:txBody>
      </p:sp>
      <p:sp>
        <p:nvSpPr>
          <p:cNvPr id="55" name="Rechteck 54"/>
          <p:cNvSpPr/>
          <p:nvPr/>
        </p:nvSpPr>
        <p:spPr>
          <a:xfrm>
            <a:off x="5185805" y="2152850"/>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CORE</a:t>
            </a:r>
          </a:p>
        </p:txBody>
      </p:sp>
      <p:sp>
        <p:nvSpPr>
          <p:cNvPr id="56" name="Rechteck 55"/>
          <p:cNvSpPr/>
          <p:nvPr/>
        </p:nvSpPr>
        <p:spPr>
          <a:xfrm>
            <a:off x="5185805" y="2993987"/>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ENTRY</a:t>
            </a:r>
          </a:p>
        </p:txBody>
      </p:sp>
      <p:sp>
        <p:nvSpPr>
          <p:cNvPr id="63" name="Textfeld 62"/>
          <p:cNvSpPr txBox="1"/>
          <p:nvPr/>
        </p:nvSpPr>
        <p:spPr>
          <a:xfrm>
            <a:off x="6924002" y="1491630"/>
            <a:ext cx="1106442" cy="338554"/>
          </a:xfrm>
          <a:prstGeom prst="rect">
            <a:avLst/>
          </a:prstGeom>
          <a:noFill/>
        </p:spPr>
        <p:txBody>
          <a:bodyPr wrap="square" rtlCol="0">
            <a:spAutoFit/>
          </a:bodyPr>
          <a:lstStyle/>
          <a:p>
            <a:pPr defTabSz="914259"/>
            <a:r>
              <a:rPr lang="en-GB" sz="800" dirty="0">
                <a:solidFill>
                  <a:prstClr val="black"/>
                </a:solidFill>
                <a:latin typeface="Arial" pitchFamily="34" charset="0"/>
              </a:rPr>
              <a:t>LUMENA STAR 70</a:t>
            </a:r>
          </a:p>
          <a:p>
            <a:pPr defTabSz="914259"/>
            <a:r>
              <a:rPr lang="en-GB" sz="800" dirty="0">
                <a:solidFill>
                  <a:prstClr val="black"/>
                </a:solidFill>
                <a:latin typeface="Arial" pitchFamily="34" charset="0"/>
              </a:rPr>
              <a:t>540 €</a:t>
            </a:r>
          </a:p>
        </p:txBody>
      </p:sp>
      <p:sp>
        <p:nvSpPr>
          <p:cNvPr id="65" name="Textfeld 64"/>
          <p:cNvSpPr txBox="1"/>
          <p:nvPr/>
        </p:nvSpPr>
        <p:spPr>
          <a:xfrm>
            <a:off x="6723548" y="2348323"/>
            <a:ext cx="1104109" cy="338554"/>
          </a:xfrm>
          <a:prstGeom prst="rect">
            <a:avLst/>
          </a:prstGeom>
          <a:noFill/>
        </p:spPr>
        <p:txBody>
          <a:bodyPr wrap="square" rtlCol="0">
            <a:spAutoFit/>
          </a:bodyPr>
          <a:lstStyle/>
          <a:p>
            <a:pPr defTabSz="914259"/>
            <a:r>
              <a:rPr lang="en-GB" sz="800" dirty="0">
                <a:solidFill>
                  <a:prstClr val="black"/>
                </a:solidFill>
                <a:latin typeface="Arial" pitchFamily="34" charset="0"/>
              </a:rPr>
              <a:t>LUMENA STAR 40</a:t>
            </a:r>
          </a:p>
          <a:p>
            <a:pPr defTabSz="914259"/>
            <a:r>
              <a:rPr lang="en-GB" sz="800" dirty="0">
                <a:solidFill>
                  <a:prstClr val="black"/>
                </a:solidFill>
                <a:latin typeface="Arial" pitchFamily="34" charset="0"/>
              </a:rPr>
              <a:t>330 €</a:t>
            </a:r>
          </a:p>
        </p:txBody>
      </p:sp>
      <p:sp>
        <p:nvSpPr>
          <p:cNvPr id="69" name="Ellipse 68"/>
          <p:cNvSpPr/>
          <p:nvPr/>
        </p:nvSpPr>
        <p:spPr>
          <a:xfrm>
            <a:off x="5627307" y="3533833"/>
            <a:ext cx="184301" cy="15949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70" name="Textfeld 69"/>
          <p:cNvSpPr txBox="1"/>
          <p:nvPr/>
        </p:nvSpPr>
        <p:spPr>
          <a:xfrm>
            <a:off x="5791379" y="3508661"/>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conventional</a:t>
            </a:r>
          </a:p>
        </p:txBody>
      </p:sp>
      <p:sp>
        <p:nvSpPr>
          <p:cNvPr id="71" name="Ellipse 70"/>
          <p:cNvSpPr/>
          <p:nvPr/>
        </p:nvSpPr>
        <p:spPr>
          <a:xfrm>
            <a:off x="6595815" y="3533833"/>
            <a:ext cx="184301" cy="159494"/>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72" name="Textfeld 71"/>
          <p:cNvSpPr txBox="1"/>
          <p:nvPr/>
        </p:nvSpPr>
        <p:spPr>
          <a:xfrm>
            <a:off x="6747712" y="3525318"/>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LED</a:t>
            </a:r>
          </a:p>
        </p:txBody>
      </p:sp>
      <p:sp>
        <p:nvSpPr>
          <p:cNvPr id="75" name="Textfeld 74"/>
          <p:cNvSpPr txBox="1"/>
          <p:nvPr/>
        </p:nvSpPr>
        <p:spPr>
          <a:xfrm>
            <a:off x="6377487" y="791642"/>
            <a:ext cx="411960" cy="218804"/>
          </a:xfrm>
          <a:prstGeom prst="rect">
            <a:avLst/>
          </a:prstGeom>
          <a:noFill/>
        </p:spPr>
        <p:txBody>
          <a:bodyPr wrap="none" lIns="64288" tIns="32144" rIns="64288" bIns="32144" rtlCol="0">
            <a:spAutoFit/>
          </a:bodyPr>
          <a:lstStyle/>
          <a:p>
            <a:pPr defTabSz="914306"/>
            <a:r>
              <a:rPr lang="en-GB" sz="1000" b="1" dirty="0">
                <a:solidFill>
                  <a:prstClr val="black"/>
                </a:solidFill>
                <a:latin typeface="Arial" pitchFamily="34" charset="0"/>
              </a:rPr>
              <a:t>2017</a:t>
            </a:r>
            <a:endParaRPr lang="en-GB" sz="1000" b="1" dirty="0">
              <a:solidFill>
                <a:prstClr val="black"/>
              </a:solidFill>
              <a:latin typeface="Arial" pitchFamily="34" charset="0"/>
              <a:cs typeface="Arial" pitchFamily="34" charset="0"/>
            </a:endParaRPr>
          </a:p>
        </p:txBody>
      </p:sp>
      <p:sp>
        <p:nvSpPr>
          <p:cNvPr id="79" name="Textfeld 78"/>
          <p:cNvSpPr txBox="1"/>
          <p:nvPr/>
        </p:nvSpPr>
        <p:spPr>
          <a:xfrm>
            <a:off x="6527958" y="3066963"/>
            <a:ext cx="792088" cy="338554"/>
          </a:xfrm>
          <a:prstGeom prst="rect">
            <a:avLst/>
          </a:prstGeom>
          <a:noFill/>
        </p:spPr>
        <p:txBody>
          <a:bodyPr wrap="square" rtlCol="0">
            <a:spAutoFit/>
          </a:bodyPr>
          <a:lstStyle/>
          <a:p>
            <a:pPr defTabSz="914259"/>
            <a:r>
              <a:rPr lang="en-GB" sz="800" dirty="0">
                <a:solidFill>
                  <a:prstClr val="black"/>
                </a:solidFill>
                <a:latin typeface="Arial" pitchFamily="34" charset="0"/>
              </a:rPr>
              <a:t>COMBIAL</a:t>
            </a:r>
          </a:p>
          <a:p>
            <a:pPr defTabSz="914259"/>
            <a:r>
              <a:rPr lang="en-GB" sz="800" dirty="0">
                <a:solidFill>
                  <a:prstClr val="black"/>
                </a:solidFill>
                <a:latin typeface="Arial" pitchFamily="34" charset="0"/>
              </a:rPr>
              <a:t>80 €</a:t>
            </a:r>
          </a:p>
        </p:txBody>
      </p:sp>
      <p:sp>
        <p:nvSpPr>
          <p:cNvPr id="81" name="Ellipse 80"/>
          <p:cNvSpPr/>
          <p:nvPr/>
        </p:nvSpPr>
        <p:spPr>
          <a:xfrm>
            <a:off x="7139475" y="3527980"/>
            <a:ext cx="184301" cy="15949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82" name="Textfeld 81"/>
          <p:cNvSpPr txBox="1"/>
          <p:nvPr/>
        </p:nvSpPr>
        <p:spPr>
          <a:xfrm>
            <a:off x="7379227" y="3514494"/>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OUT</a:t>
            </a:r>
          </a:p>
        </p:txBody>
      </p:sp>
      <p:sp>
        <p:nvSpPr>
          <p:cNvPr id="87" name="Rechteck 86"/>
          <p:cNvSpPr/>
          <p:nvPr/>
        </p:nvSpPr>
        <p:spPr>
          <a:xfrm>
            <a:off x="5459012" y="3719529"/>
            <a:ext cx="2217344" cy="99263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defTabSz="914259">
              <a:buFontTx/>
              <a:buChar char="-"/>
            </a:pPr>
            <a:r>
              <a:rPr lang="en-GB" sz="1000" dirty="0">
                <a:solidFill>
                  <a:prstClr val="black"/>
                </a:solidFill>
              </a:rPr>
              <a:t>Slender portfolio in the project sector</a:t>
            </a:r>
          </a:p>
        </p:txBody>
      </p:sp>
      <p:sp>
        <p:nvSpPr>
          <p:cNvPr id="89" name="Pfeil nach rechts 88"/>
          <p:cNvSpPr/>
          <p:nvPr/>
        </p:nvSpPr>
        <p:spPr>
          <a:xfrm>
            <a:off x="3824813" y="3999822"/>
            <a:ext cx="702218" cy="4320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03" name="Ellipse 102"/>
          <p:cNvSpPr/>
          <p:nvPr/>
        </p:nvSpPr>
        <p:spPr>
          <a:xfrm>
            <a:off x="2324336" y="2899675"/>
            <a:ext cx="311344" cy="2985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04" name="Ellipse 103"/>
          <p:cNvSpPr/>
          <p:nvPr/>
        </p:nvSpPr>
        <p:spPr>
          <a:xfrm>
            <a:off x="1332063" y="2212713"/>
            <a:ext cx="311344" cy="2985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05" name="Ellipse 104"/>
          <p:cNvSpPr/>
          <p:nvPr/>
        </p:nvSpPr>
        <p:spPr>
          <a:xfrm>
            <a:off x="1618086" y="2596973"/>
            <a:ext cx="311344" cy="2985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07" name="Ellipse 106"/>
          <p:cNvSpPr/>
          <p:nvPr/>
        </p:nvSpPr>
        <p:spPr>
          <a:xfrm>
            <a:off x="2008391" y="2241331"/>
            <a:ext cx="311344" cy="298571"/>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08" name="Ellipse 107"/>
          <p:cNvSpPr/>
          <p:nvPr/>
        </p:nvSpPr>
        <p:spPr>
          <a:xfrm>
            <a:off x="1958779" y="1485984"/>
            <a:ext cx="311344" cy="298571"/>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09" name="Ellipse 108"/>
          <p:cNvSpPr/>
          <p:nvPr/>
        </p:nvSpPr>
        <p:spPr>
          <a:xfrm>
            <a:off x="1591655" y="1399158"/>
            <a:ext cx="311344" cy="298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10" name="Textfeld 109"/>
          <p:cNvSpPr txBox="1"/>
          <p:nvPr/>
        </p:nvSpPr>
        <p:spPr>
          <a:xfrm>
            <a:off x="5515959" y="1440919"/>
            <a:ext cx="660594" cy="338554"/>
          </a:xfrm>
          <a:prstGeom prst="rect">
            <a:avLst/>
          </a:prstGeom>
          <a:noFill/>
        </p:spPr>
        <p:txBody>
          <a:bodyPr wrap="square" rtlCol="0">
            <a:spAutoFit/>
          </a:bodyPr>
          <a:lstStyle/>
          <a:p>
            <a:pPr defTabSz="914259"/>
            <a:r>
              <a:rPr lang="en-GB" sz="800" dirty="0">
                <a:solidFill>
                  <a:prstClr val="black"/>
                </a:solidFill>
                <a:latin typeface="Arial" pitchFamily="34" charset="0"/>
              </a:rPr>
              <a:t>ESTADIA</a:t>
            </a:r>
          </a:p>
          <a:p>
            <a:pPr defTabSz="914259"/>
            <a:r>
              <a:rPr lang="en-GB" sz="800" dirty="0">
                <a:solidFill>
                  <a:prstClr val="black"/>
                </a:solidFill>
                <a:latin typeface="Arial" pitchFamily="34" charset="0"/>
              </a:rPr>
              <a:t>526 €</a:t>
            </a:r>
          </a:p>
        </p:txBody>
      </p:sp>
      <p:sp>
        <p:nvSpPr>
          <p:cNvPr id="111" name="Ellipse 110"/>
          <p:cNvSpPr/>
          <p:nvPr/>
        </p:nvSpPr>
        <p:spPr>
          <a:xfrm>
            <a:off x="6214409" y="2965863"/>
            <a:ext cx="311344" cy="298571"/>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12" name="Ellipse 111"/>
          <p:cNvSpPr/>
          <p:nvPr/>
        </p:nvSpPr>
        <p:spPr>
          <a:xfrm>
            <a:off x="6322082" y="2252369"/>
            <a:ext cx="311344" cy="298571"/>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13" name="Ellipse 112"/>
          <p:cNvSpPr/>
          <p:nvPr/>
        </p:nvSpPr>
        <p:spPr>
          <a:xfrm>
            <a:off x="6563641" y="1468230"/>
            <a:ext cx="311344" cy="298571"/>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14" name="Ellipse 113"/>
          <p:cNvSpPr/>
          <p:nvPr/>
        </p:nvSpPr>
        <p:spPr>
          <a:xfrm>
            <a:off x="6176554" y="1433891"/>
            <a:ext cx="311344" cy="298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Tree>
    <p:extLst>
      <p:ext uri="{BB962C8B-B14F-4D97-AF65-F5344CB8AC3E}">
        <p14:creationId xmlns:p14="http://schemas.microsoft.com/office/powerpoint/2010/main" val="664233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COMBIAL LED</a:t>
            </a:r>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44004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3,500lm – 12,000lm</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35W – 120W | max. 100lm/W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Construction sizes</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symmetric wide distribution</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ENTRY SEGMENT</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CLEAR DIFFERENTIATION</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3 CONSTRUCTION SIZES</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 04/2017</a:t>
            </a:r>
            <a:endParaRPr lang="en-GB" sz="1000" b="1" dirty="0">
              <a:solidFill>
                <a:prstClr val="black"/>
              </a:solidFill>
              <a:latin typeface="Arial" pitchFamily="34" charset="0"/>
              <a:cs typeface="Arial" pitchFamily="34" charset="0"/>
            </a:endParaRP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16612" b="17277"/>
          <a:stretch/>
        </p:blipFill>
        <p:spPr>
          <a:xfrm>
            <a:off x="620229" y="771550"/>
            <a:ext cx="3528392" cy="1656184"/>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t="11110" b="11111"/>
          <a:stretch/>
        </p:blipFill>
        <p:spPr>
          <a:xfrm>
            <a:off x="6910799" y="2941465"/>
            <a:ext cx="1726807" cy="1310167"/>
          </a:xfrm>
          <a:prstGeom prst="rect">
            <a:avLst/>
          </a:prstGeom>
        </p:spPr>
      </p:pic>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t="11254" b="18104"/>
          <a:stretch/>
        </p:blipFill>
        <p:spPr>
          <a:xfrm>
            <a:off x="4788024" y="2925611"/>
            <a:ext cx="1870823" cy="1310168"/>
          </a:xfrm>
          <a:prstGeom prst="rect">
            <a:avLst/>
          </a:prstGeom>
        </p:spPr>
      </p:pic>
      <p:pic>
        <p:nvPicPr>
          <p:cNvPr id="8" name="Grafik 7"/>
          <p:cNvPicPr>
            <a:picLocks noChangeAspect="1"/>
          </p:cNvPicPr>
          <p:nvPr/>
        </p:nvPicPr>
        <p:blipFill rotWithShape="1">
          <a:blip r:embed="rId6" cstate="print">
            <a:extLst>
              <a:ext uri="{28A0092B-C50C-407E-A947-70E740481C1C}">
                <a14:useLocalDpi xmlns:a14="http://schemas.microsoft.com/office/drawing/2010/main" val="0"/>
              </a:ext>
            </a:extLst>
          </a:blip>
          <a:srcRect t="11640" b="21163"/>
          <a:stretch/>
        </p:blipFill>
        <p:spPr>
          <a:xfrm>
            <a:off x="2699792" y="2945193"/>
            <a:ext cx="1944216" cy="1306439"/>
          </a:xfrm>
          <a:prstGeom prst="rect">
            <a:avLst/>
          </a:prstGeom>
        </p:spPr>
      </p:pic>
      <p:sp>
        <p:nvSpPr>
          <p:cNvPr id="9" name="Gleichschenkliges Dreieck 8"/>
          <p:cNvSpPr/>
          <p:nvPr/>
        </p:nvSpPr>
        <p:spPr>
          <a:xfrm>
            <a:off x="620229" y="2941465"/>
            <a:ext cx="1935547" cy="129431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cxnSp>
        <p:nvCxnSpPr>
          <p:cNvPr id="12" name="Gerader Verbinder 11"/>
          <p:cNvCxnSpPr/>
          <p:nvPr/>
        </p:nvCxnSpPr>
        <p:spPr>
          <a:xfrm>
            <a:off x="899592" y="3867894"/>
            <a:ext cx="13681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a:off x="1187624" y="3435846"/>
            <a:ext cx="792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1498623" y="3949115"/>
            <a:ext cx="180020" cy="18111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srgbClr val="FFFF00"/>
              </a:solidFill>
            </a:endParaRPr>
          </a:p>
        </p:txBody>
      </p:sp>
    </p:spTree>
    <p:extLst>
      <p:ext uri="{BB962C8B-B14F-4D97-AF65-F5344CB8AC3E}">
        <p14:creationId xmlns:p14="http://schemas.microsoft.com/office/powerpoint/2010/main" val="240640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LUMENA STAR 40</a:t>
            </a:r>
            <a:r>
              <a:t/>
            </a:r>
            <a:b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49152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up to 10,000lm</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16W – 70W | max. 143lm/W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100,000h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LR, LRA, DALI (on request)</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 /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medium wide </a:t>
                      </a:r>
                    </a:p>
                    <a:p>
                      <a:pPr algn="l">
                        <a:spcAft>
                          <a:spcPts val="0"/>
                        </a:spcAft>
                      </a:pPr>
                      <a:r>
                        <a:rPr lang="en-GB" sz="900" i="0" baseline="0" dirty="0">
                          <a:effectLst/>
                          <a:latin typeface="Arial" panose="020B0604020202020204" pitchFamily="34" charset="0"/>
                        </a:rPr>
                        <a:t>rotationally symmetric medium wide, MLT IQ</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ALLROUNDER</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DIVERSE ACCESSORIES</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MLT IQ</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 04/2017</a:t>
            </a:r>
            <a:endParaRPr lang="en-GB" sz="1000" b="1" dirty="0">
              <a:solidFill>
                <a:prstClr val="black"/>
              </a:solidFill>
              <a:latin typeface="Arial" pitchFamily="34" charset="0"/>
              <a:cs typeface="Arial" pitchFamily="34" charset="0"/>
            </a:endParaRPr>
          </a:p>
        </p:txBody>
      </p:sp>
      <p:pic>
        <p:nvPicPr>
          <p:cNvPr id="1026" name="Picture 2" descr="C:\Users\fgranata\AppData\Local\Microsoft\Windows\INetCache\Content.IE5\AXUO8LBT\LUMENASTAR_40_AM2L_6200_740_8G1S_ET_DB.jpg"/>
          <p:cNvPicPr>
            <a:picLocks noChangeAspect="1" noChangeArrowheads="1"/>
          </p:cNvPicPr>
          <p:nvPr/>
        </p:nvPicPr>
        <p:blipFill>
          <a:blip r:embed="rId3" cstate="print"/>
          <a:srcRect b="29630"/>
          <a:stretch>
            <a:fillRect/>
          </a:stretch>
        </p:blipFill>
        <p:spPr bwMode="auto">
          <a:xfrm>
            <a:off x="611560" y="2931790"/>
            <a:ext cx="1944216" cy="1368152"/>
          </a:xfrm>
          <a:prstGeom prst="rect">
            <a:avLst/>
          </a:prstGeom>
          <a:noFill/>
        </p:spPr>
      </p:pic>
      <p:pic>
        <p:nvPicPr>
          <p:cNvPr id="1027" name="Picture 3" descr="C:\Users\fgranata\AppData\Local\Microsoft\Windows\INetCache\Content.IE5\X0N819PU\0860MS_LUMENA400_AL09.jpg"/>
          <p:cNvPicPr>
            <a:picLocks noChangeAspect="1" noChangeArrowheads="1"/>
          </p:cNvPicPr>
          <p:nvPr/>
        </p:nvPicPr>
        <p:blipFill>
          <a:blip r:embed="rId4" cstate="print"/>
          <a:srcRect t="7407" b="22222"/>
          <a:stretch>
            <a:fillRect/>
          </a:stretch>
        </p:blipFill>
        <p:spPr bwMode="auto">
          <a:xfrm>
            <a:off x="2699792" y="2931790"/>
            <a:ext cx="1944216" cy="1368152"/>
          </a:xfrm>
          <a:prstGeom prst="rect">
            <a:avLst/>
          </a:prstGeom>
          <a:noFill/>
        </p:spPr>
      </p:pic>
      <p:pic>
        <p:nvPicPr>
          <p:cNvPr id="23" name="Picture 3"/>
          <p:cNvPicPr>
            <a:picLocks noChangeAspect="1" noChangeArrowheads="1"/>
          </p:cNvPicPr>
          <p:nvPr/>
        </p:nvPicPr>
        <p:blipFill>
          <a:blip r:embed="rId5" cstate="print"/>
          <a:srcRect/>
          <a:stretch>
            <a:fillRect/>
          </a:stretch>
        </p:blipFill>
        <p:spPr bwMode="auto">
          <a:xfrm>
            <a:off x="4788024" y="2931790"/>
            <a:ext cx="1935621" cy="1324372"/>
          </a:xfrm>
          <a:prstGeom prst="rect">
            <a:avLst/>
          </a:prstGeom>
          <a:noFill/>
          <a:ln w="9525">
            <a:noFill/>
            <a:miter lim="800000"/>
            <a:headEnd/>
            <a:tailEnd/>
          </a:ln>
          <a:effectLst/>
        </p:spPr>
      </p:pic>
      <p:pic>
        <p:nvPicPr>
          <p:cNvPr id="1028" name="Picture 4" descr="C:\Users\fgranata\AppData\Local\Microsoft\Windows\INetCache\Content.IE5\MYU3QPDO\8611_0_160627_006.jpg"/>
          <p:cNvPicPr>
            <a:picLocks noChangeAspect="1" noChangeArrowheads="1"/>
          </p:cNvPicPr>
          <p:nvPr/>
        </p:nvPicPr>
        <p:blipFill>
          <a:blip r:embed="rId6" cstate="print"/>
          <a:srcRect t="18367" b="17347"/>
          <a:stretch>
            <a:fillRect/>
          </a:stretch>
        </p:blipFill>
        <p:spPr bwMode="auto">
          <a:xfrm>
            <a:off x="611560" y="987574"/>
            <a:ext cx="3528392" cy="1512168"/>
          </a:xfrm>
          <a:prstGeom prst="rect">
            <a:avLst/>
          </a:prstGeom>
          <a:noFill/>
        </p:spPr>
      </p:pic>
      <p:pic>
        <p:nvPicPr>
          <p:cNvPr id="1029" name="Picture 5" descr="C:\Users\fgranata\AppData\Local\Microsoft\Windows\INetCache\Content.IE5\2IR3ZC7H\0000_00289_DB_Asset.jpg"/>
          <p:cNvPicPr>
            <a:picLocks noChangeAspect="1" noChangeArrowheads="1"/>
          </p:cNvPicPr>
          <p:nvPr/>
        </p:nvPicPr>
        <p:blipFill>
          <a:blip r:embed="rId7" cstate="print"/>
          <a:srcRect/>
          <a:stretch>
            <a:fillRect/>
          </a:stretch>
        </p:blipFill>
        <p:spPr bwMode="auto">
          <a:xfrm>
            <a:off x="6876256" y="2931790"/>
            <a:ext cx="1944216" cy="1387872"/>
          </a:xfrm>
          <a:prstGeom prst="rect">
            <a:avLst/>
          </a:prstGeom>
          <a:noFill/>
        </p:spPr>
      </p:pic>
    </p:spTree>
    <p:extLst>
      <p:ext uri="{BB962C8B-B14F-4D97-AF65-F5344CB8AC3E}">
        <p14:creationId xmlns:p14="http://schemas.microsoft.com/office/powerpoint/2010/main" val="1496566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COMPETITIVE SITUATION</a:t>
            </a:r>
            <a:r>
              <a:t/>
            </a:r>
            <a:br/>
            <a:r>
              <a:rPr lang="en-GB" sz="1400" dirty="0">
                <a:solidFill>
                  <a:schemeClr val="bg1">
                    <a:lumMod val="50000"/>
                  </a:schemeClr>
                </a:solidFill>
              </a:rPr>
              <a:t>PROJECTORS | TRILUX LUMENA STAR 70 VS SITECO FLOODLIGHT 20 MINI</a:t>
            </a:r>
          </a:p>
        </p:txBody>
      </p:sp>
      <p:graphicFrame>
        <p:nvGraphicFramePr>
          <p:cNvPr id="5" name="Tabelle 4"/>
          <p:cNvGraphicFramePr>
            <a:graphicFrameLocks noGrp="1"/>
          </p:cNvGraphicFramePr>
          <p:nvPr>
            <p:extLst/>
          </p:nvPr>
        </p:nvGraphicFramePr>
        <p:xfrm>
          <a:off x="611560" y="1203598"/>
          <a:ext cx="8064892" cy="2251888"/>
        </p:xfrm>
        <a:graphic>
          <a:graphicData uri="http://schemas.openxmlformats.org/drawingml/2006/table">
            <a:tbl>
              <a:tblPr firstRow="1">
                <a:tableStyleId>{5C22544A-7EE6-4342-B048-85BDC9FD1C3A}</a:tableStyleId>
              </a:tblPr>
              <a:tblGrid>
                <a:gridCol w="1467952">
                  <a:extLst>
                    <a:ext uri="{9D8B030D-6E8A-4147-A177-3AD203B41FA5}">
                      <a16:colId xmlns:a16="http://schemas.microsoft.com/office/drawing/2014/main" xmlns="" val="20000"/>
                    </a:ext>
                  </a:extLst>
                </a:gridCol>
                <a:gridCol w="2797779">
                  <a:extLst>
                    <a:ext uri="{9D8B030D-6E8A-4147-A177-3AD203B41FA5}">
                      <a16:colId xmlns:a16="http://schemas.microsoft.com/office/drawing/2014/main" xmlns="" val="20001"/>
                    </a:ext>
                  </a:extLst>
                </a:gridCol>
                <a:gridCol w="422129">
                  <a:extLst>
                    <a:ext uri="{9D8B030D-6E8A-4147-A177-3AD203B41FA5}">
                      <a16:colId xmlns:a16="http://schemas.microsoft.com/office/drawing/2014/main" xmlns="" val="20002"/>
                    </a:ext>
                  </a:extLst>
                </a:gridCol>
                <a:gridCol w="422129">
                  <a:extLst>
                    <a:ext uri="{9D8B030D-6E8A-4147-A177-3AD203B41FA5}">
                      <a16:colId xmlns:a16="http://schemas.microsoft.com/office/drawing/2014/main" xmlns="" val="20003"/>
                    </a:ext>
                  </a:extLst>
                </a:gridCol>
                <a:gridCol w="422129">
                  <a:extLst>
                    <a:ext uri="{9D8B030D-6E8A-4147-A177-3AD203B41FA5}">
                      <a16:colId xmlns:a16="http://schemas.microsoft.com/office/drawing/2014/main" xmlns="" val="20004"/>
                    </a:ext>
                  </a:extLst>
                </a:gridCol>
                <a:gridCol w="422129">
                  <a:extLst>
                    <a:ext uri="{9D8B030D-6E8A-4147-A177-3AD203B41FA5}">
                      <a16:colId xmlns:a16="http://schemas.microsoft.com/office/drawing/2014/main" xmlns="" val="20005"/>
                    </a:ext>
                  </a:extLst>
                </a:gridCol>
                <a:gridCol w="422129">
                  <a:extLst>
                    <a:ext uri="{9D8B030D-6E8A-4147-A177-3AD203B41FA5}">
                      <a16:colId xmlns:a16="http://schemas.microsoft.com/office/drawing/2014/main" xmlns="" val="20006"/>
                    </a:ext>
                  </a:extLst>
                </a:gridCol>
                <a:gridCol w="422129">
                  <a:extLst>
                    <a:ext uri="{9D8B030D-6E8A-4147-A177-3AD203B41FA5}">
                      <a16:colId xmlns:a16="http://schemas.microsoft.com/office/drawing/2014/main" xmlns="" val="20007"/>
                    </a:ext>
                  </a:extLst>
                </a:gridCol>
                <a:gridCol w="422129">
                  <a:extLst>
                    <a:ext uri="{9D8B030D-6E8A-4147-A177-3AD203B41FA5}">
                      <a16:colId xmlns:a16="http://schemas.microsoft.com/office/drawing/2014/main" xmlns="" val="20008"/>
                    </a:ext>
                  </a:extLst>
                </a:gridCol>
                <a:gridCol w="422129">
                  <a:extLst>
                    <a:ext uri="{9D8B030D-6E8A-4147-A177-3AD203B41FA5}">
                      <a16:colId xmlns:a16="http://schemas.microsoft.com/office/drawing/2014/main" xmlns="" val="20009"/>
                    </a:ext>
                  </a:extLst>
                </a:gridCol>
                <a:gridCol w="422129">
                  <a:extLst>
                    <a:ext uri="{9D8B030D-6E8A-4147-A177-3AD203B41FA5}">
                      <a16:colId xmlns:a16="http://schemas.microsoft.com/office/drawing/2014/main" xmlns="" val="20010"/>
                    </a:ext>
                  </a:extLst>
                </a:gridCol>
              </a:tblGrid>
              <a:tr h="281486">
                <a:tc rowSpan="2">
                  <a:txBody>
                    <a:bodyPr/>
                    <a:lstStyle/>
                    <a:p>
                      <a:r>
                        <a:rPr lang="de-DE" sz="800" dirty="0"/>
                        <a:t>Criteria</a:t>
                      </a:r>
                      <a:endParaRPr lang="en-GB" sz="800" dirty="0"/>
                    </a:p>
                  </a:txBody>
                  <a:tcPr>
                    <a:solidFill>
                      <a:srgbClr val="336699"/>
                    </a:solidFill>
                  </a:tcPr>
                </a:tc>
                <a:tc rowSpan="2">
                  <a:txBody>
                    <a:bodyPr/>
                    <a:lstStyle/>
                    <a:p>
                      <a:r>
                        <a:rPr lang="de-DE" sz="800" dirty="0"/>
                        <a:t>Comments on strengths and weaknesses</a:t>
                      </a:r>
                      <a:endParaRPr lang="en-GB" sz="800" dirty="0"/>
                    </a:p>
                  </a:txBody>
                  <a:tcPr>
                    <a:solidFill>
                      <a:srgbClr val="336699"/>
                    </a:solidFill>
                  </a:tcPr>
                </a:tc>
                <a:tc gridSpan="3">
                  <a:txBody>
                    <a:bodyPr/>
                    <a:lstStyle/>
                    <a:p>
                      <a:pPr algn="ctr"/>
                      <a:r>
                        <a:rPr lang="de-DE" sz="800" dirty="0"/>
                        <a:t>worse</a:t>
                      </a:r>
                      <a:endParaRPr lang="en-GB" sz="8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800" dirty="0"/>
                        <a:t>same</a:t>
                      </a:r>
                      <a:endParaRPr lang="en-GB" sz="8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800" dirty="0"/>
                        <a:t>better</a:t>
                      </a:r>
                      <a:endParaRPr lang="en-GB" sz="800" dirty="0"/>
                    </a:p>
                  </a:txBody>
                  <a:tcPr>
                    <a:solidFill>
                      <a:srgbClr val="336699"/>
                    </a:solidFill>
                  </a:tcPr>
                </a:tc>
                <a:tc hMerge="1">
                  <a:txBody>
                    <a:bodyPr/>
                    <a:lstStyle/>
                    <a:p>
                      <a:endParaRPr lang="de-DE" sz="1000" dirty="0"/>
                    </a:p>
                  </a:txBody>
                  <a:tcPr/>
                </a:tc>
                <a:tc hMerge="1">
                  <a:txBody>
                    <a:bodyPr/>
                    <a:lstStyle/>
                    <a:p>
                      <a:endParaRPr lang="de-DE" sz="1000" dirty="0"/>
                    </a:p>
                  </a:txBody>
                  <a:tcPr/>
                </a:tc>
                <a:extLst>
                  <a:ext uri="{0D108BD9-81ED-4DB2-BD59-A6C34878D82A}">
                    <a16:rowId xmlns:a16="http://schemas.microsoft.com/office/drawing/2014/main" xmlns="" val="10000"/>
                  </a:ext>
                </a:extLst>
              </a:tr>
              <a:tr h="281486">
                <a:tc vMerge="1">
                  <a:txBody>
                    <a:bodyPr/>
                    <a:lstStyle/>
                    <a:p>
                      <a:endParaRPr lang="de-DE" sz="1000" dirty="0"/>
                    </a:p>
                  </a:txBody>
                  <a:tcPr/>
                </a:tc>
                <a:tc vMerge="1">
                  <a:txBody>
                    <a:bodyPr/>
                    <a:lstStyle/>
                    <a:p>
                      <a:endParaRPr lang="de-DE" sz="1000" dirty="0"/>
                    </a:p>
                  </a:txBody>
                  <a:tcPr/>
                </a:tc>
                <a:tc>
                  <a:txBody>
                    <a:bodyPr/>
                    <a:lstStyle/>
                    <a:p>
                      <a:pPr algn="ctr"/>
                      <a:r>
                        <a:rPr lang="de-DE" sz="800" dirty="0"/>
                        <a:t>1</a:t>
                      </a:r>
                      <a:endParaRPr lang="en-GB" sz="800" dirty="0"/>
                    </a:p>
                  </a:txBody>
                  <a:tcPr/>
                </a:tc>
                <a:tc>
                  <a:txBody>
                    <a:bodyPr/>
                    <a:lstStyle/>
                    <a:p>
                      <a:pPr algn="ctr"/>
                      <a:r>
                        <a:rPr lang="de-DE" sz="800" dirty="0"/>
                        <a:t>2</a:t>
                      </a:r>
                      <a:endParaRPr lang="en-GB" sz="800" dirty="0"/>
                    </a:p>
                  </a:txBody>
                  <a:tcPr/>
                </a:tc>
                <a:tc>
                  <a:txBody>
                    <a:bodyPr/>
                    <a:lstStyle/>
                    <a:p>
                      <a:pPr algn="ctr"/>
                      <a:r>
                        <a:rPr lang="de-DE" sz="800" dirty="0"/>
                        <a:t>3</a:t>
                      </a:r>
                      <a:endParaRPr lang="en-GB" sz="800" dirty="0"/>
                    </a:p>
                  </a:txBody>
                  <a:tcPr/>
                </a:tc>
                <a:tc>
                  <a:txBody>
                    <a:bodyPr/>
                    <a:lstStyle/>
                    <a:p>
                      <a:pPr algn="ctr"/>
                      <a:r>
                        <a:rPr lang="de-DE" sz="800" dirty="0"/>
                        <a:t>4</a:t>
                      </a:r>
                      <a:endParaRPr lang="en-GB" sz="800" dirty="0"/>
                    </a:p>
                  </a:txBody>
                  <a:tcPr/>
                </a:tc>
                <a:tc>
                  <a:txBody>
                    <a:bodyPr/>
                    <a:lstStyle/>
                    <a:p>
                      <a:pPr algn="ctr"/>
                      <a:r>
                        <a:rPr lang="de-DE" sz="800" dirty="0"/>
                        <a:t>5</a:t>
                      </a:r>
                      <a:endParaRPr lang="en-GB" sz="800" dirty="0"/>
                    </a:p>
                  </a:txBody>
                  <a:tcPr/>
                </a:tc>
                <a:tc>
                  <a:txBody>
                    <a:bodyPr/>
                    <a:lstStyle/>
                    <a:p>
                      <a:pPr algn="ctr"/>
                      <a:r>
                        <a:rPr lang="de-DE" sz="800" dirty="0"/>
                        <a:t>6</a:t>
                      </a:r>
                      <a:endParaRPr lang="en-GB" sz="800" dirty="0"/>
                    </a:p>
                  </a:txBody>
                  <a:tcPr/>
                </a:tc>
                <a:tc>
                  <a:txBody>
                    <a:bodyPr/>
                    <a:lstStyle/>
                    <a:p>
                      <a:pPr algn="ctr"/>
                      <a:r>
                        <a:rPr lang="de-DE" sz="800" dirty="0"/>
                        <a:t>7</a:t>
                      </a:r>
                      <a:endParaRPr lang="en-GB" sz="800" dirty="0"/>
                    </a:p>
                  </a:txBody>
                  <a:tcPr/>
                </a:tc>
                <a:tc>
                  <a:txBody>
                    <a:bodyPr/>
                    <a:lstStyle/>
                    <a:p>
                      <a:pPr algn="ctr"/>
                      <a:r>
                        <a:rPr lang="de-DE" sz="800" dirty="0"/>
                        <a:t>8</a:t>
                      </a:r>
                      <a:endParaRPr lang="en-GB" sz="800" dirty="0"/>
                    </a:p>
                  </a:txBody>
                  <a:tcPr/>
                </a:tc>
                <a:tc>
                  <a:txBody>
                    <a:bodyPr/>
                    <a:lstStyle/>
                    <a:p>
                      <a:pPr algn="ctr"/>
                      <a:r>
                        <a:rPr lang="de-DE" sz="800" dirty="0"/>
                        <a:t>9</a:t>
                      </a:r>
                      <a:endParaRPr lang="en-GB" sz="800" dirty="0"/>
                    </a:p>
                  </a:txBody>
                  <a:tcPr/>
                </a:tc>
                <a:extLst>
                  <a:ext uri="{0D108BD9-81ED-4DB2-BD59-A6C34878D82A}">
                    <a16:rowId xmlns:a16="http://schemas.microsoft.com/office/drawing/2014/main" xmlns="" val="10001"/>
                  </a:ext>
                </a:extLst>
              </a:tr>
              <a:tr h="281486">
                <a:tc>
                  <a:txBody>
                    <a:bodyPr/>
                    <a:lstStyle/>
                    <a:p>
                      <a:r>
                        <a:rPr lang="de-DE" sz="800" dirty="0"/>
                        <a:t>Luminaire luminous flux</a:t>
                      </a:r>
                      <a:endParaRPr lang="en-GB" sz="800" dirty="0"/>
                    </a:p>
                  </a:txBody>
                  <a:tcPr anchor="ctr"/>
                </a:tc>
                <a:tc>
                  <a:txBody>
                    <a:bodyPr/>
                    <a:lstStyle/>
                    <a:p>
                      <a:r>
                        <a:rPr lang="de-DE" sz="800" dirty="0"/>
                        <a:t>LnStar 40: 2,200lm – 10,000lm | FL: 6,000lm – 12,000lm</a:t>
                      </a:r>
                      <a:endParaRPr lang="en-GB"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2"/>
                  </a:ext>
                </a:extLst>
              </a:tr>
              <a:tr h="281486">
                <a:tc>
                  <a:txBody>
                    <a:bodyPr/>
                    <a:lstStyle/>
                    <a:p>
                      <a:r>
                        <a:rPr lang="de-DE" sz="800" dirty="0"/>
                        <a:t>Efficiency</a:t>
                      </a:r>
                      <a:endParaRPr lang="en-GB" sz="800" dirty="0"/>
                    </a:p>
                  </a:txBody>
                  <a:tcPr anchor="ctr"/>
                </a:tc>
                <a:tc>
                  <a:txBody>
                    <a:bodyPr/>
                    <a:lstStyle/>
                    <a:p>
                      <a:r>
                        <a:rPr lang="de-DE" sz="800" dirty="0"/>
                        <a:t>TX: 6,800lm 142lm/W| Siteco: 6,600lm 118 lm/W</a:t>
                      </a:r>
                      <a:endParaRPr lang="en-GB"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3"/>
                  </a:ext>
                </a:extLst>
              </a:tr>
              <a:tr h="281486">
                <a:tc>
                  <a:txBody>
                    <a:bodyPr/>
                    <a:lstStyle/>
                    <a:p>
                      <a:r>
                        <a:rPr lang="de-DE" sz="800" dirty="0"/>
                        <a:t>Protection rating</a:t>
                      </a:r>
                      <a:endParaRPr lang="en-GB" sz="800" dirty="0"/>
                    </a:p>
                  </a:txBody>
                  <a:tcPr anchor="ctr"/>
                </a:tc>
                <a:tc>
                  <a:txBody>
                    <a:bodyPr/>
                    <a:lstStyle/>
                    <a:p>
                      <a:r>
                        <a:rPr lang="de-DE" sz="800" dirty="0"/>
                        <a:t>both IP66</a:t>
                      </a:r>
                      <a:endParaRPr lang="en-GB"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4"/>
                  </a:ext>
                </a:extLst>
              </a:tr>
              <a:tr h="281486">
                <a:tc>
                  <a:txBody>
                    <a:bodyPr/>
                    <a:lstStyle/>
                    <a:p>
                      <a:r>
                        <a:rPr lang="de-DE" sz="800" dirty="0"/>
                        <a:t>Safety class</a:t>
                      </a:r>
                      <a:endParaRPr lang="en-GB" sz="800" dirty="0"/>
                    </a:p>
                  </a:txBody>
                  <a:tcPr anchor="ctr"/>
                </a:tc>
                <a:tc>
                  <a:txBody>
                    <a:bodyPr/>
                    <a:lstStyle/>
                    <a:p>
                      <a:r>
                        <a:rPr lang="de-DE" sz="800" dirty="0"/>
                        <a:t>II</a:t>
                      </a:r>
                      <a:endParaRPr lang="en-GB"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5"/>
                  </a:ext>
                </a:extLst>
              </a:tr>
              <a:tr h="281486">
                <a:tc>
                  <a:txBody>
                    <a:bodyPr/>
                    <a:lstStyle/>
                    <a:p>
                      <a:r>
                        <a:rPr lang="de-DE" sz="800" dirty="0"/>
                        <a:t>Lighting technology</a:t>
                      </a:r>
                      <a:endParaRPr lang="en-GB" sz="800" dirty="0"/>
                    </a:p>
                  </a:txBody>
                  <a:tcPr anchor="ctr"/>
                </a:tc>
                <a:tc>
                  <a:txBody>
                    <a:bodyPr/>
                    <a:lstStyle/>
                    <a:p>
                      <a:r>
                        <a:rPr lang="de-DE" sz="800" dirty="0"/>
                        <a:t>TX: MLTIQ – SITECO: Standard</a:t>
                      </a:r>
                      <a:endParaRPr lang="en-GB"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6"/>
                  </a:ext>
                </a:extLst>
              </a:tr>
              <a:tr h="281486">
                <a:tc>
                  <a:txBody>
                    <a:bodyPr/>
                    <a:lstStyle/>
                    <a:p>
                      <a:r>
                        <a:rPr lang="de-DE" sz="800" dirty="0"/>
                        <a:t>Gross list price:</a:t>
                      </a:r>
                      <a:endParaRPr lang="en-GB" sz="800" dirty="0"/>
                    </a:p>
                  </a:txBody>
                  <a:tcPr anchor="ctr"/>
                </a:tc>
                <a:tc>
                  <a:txBody>
                    <a:bodyPr/>
                    <a:lstStyle/>
                    <a:p>
                      <a:r>
                        <a:rPr lang="de-DE" sz="800" dirty="0"/>
                        <a:t>LNStar 40 630 € vs</a:t>
                      </a:r>
                      <a:r>
                        <a:rPr sz="800"/>
                        <a:t> </a:t>
                      </a:r>
                      <a:r>
                        <a:rPr lang="de-DE" sz="800" baseline="0" dirty="0"/>
                        <a:t>Siteco: 855 €</a:t>
                      </a:r>
                      <a:endParaRPr lang="en-GB"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tc>
                  <a:txBody>
                    <a:bodyPr/>
                    <a:lstStyle/>
                    <a:p>
                      <a:endParaRPr lang="de-DE" sz="800" dirty="0"/>
                    </a:p>
                  </a:txBody>
                  <a:tcPr/>
                </a:tc>
                <a:extLst>
                  <a:ext uri="{0D108BD9-81ED-4DB2-BD59-A6C34878D82A}">
                    <a16:rowId xmlns:a16="http://schemas.microsoft.com/office/drawing/2014/main" xmlns="" val="10007"/>
                  </a:ext>
                </a:extLst>
              </a:tr>
            </a:tbl>
          </a:graphicData>
        </a:graphic>
      </p:graphicFrame>
      <p:sp>
        <p:nvSpPr>
          <p:cNvPr id="7" name="Textplatzhalter 3"/>
          <p:cNvSpPr>
            <a:spLocks noGrp="1"/>
          </p:cNvSpPr>
          <p:nvPr>
            <p:ph type="body" sz="quarter" idx="13"/>
          </p:nvPr>
        </p:nvSpPr>
        <p:spPr/>
        <p:txBody>
          <a:bodyPr/>
          <a:lstStyle/>
          <a:p>
            <a:r>
              <a:rPr lang="en-GB" sz="500" dirty="0"/>
              <a:t>STRATEGY TO 2020 | LIGHT NEAR TO BUILDINGS</a:t>
            </a:r>
          </a:p>
        </p:txBody>
      </p:sp>
      <p:cxnSp>
        <p:nvCxnSpPr>
          <p:cNvPr id="6" name="Gerader Verbinder 5"/>
          <p:cNvCxnSpPr/>
          <p:nvPr/>
        </p:nvCxnSpPr>
        <p:spPr>
          <a:xfrm>
            <a:off x="6372200" y="1923678"/>
            <a:ext cx="1656184" cy="216024"/>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V="1">
            <a:off x="6779592" y="2139702"/>
            <a:ext cx="1248792" cy="328946"/>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6779591" y="2468648"/>
            <a:ext cx="0" cy="247118"/>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H="1" flipV="1">
            <a:off x="6779592" y="2715766"/>
            <a:ext cx="1248792" cy="328946"/>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flipH="1">
            <a:off x="7596336" y="3044712"/>
            <a:ext cx="432048" cy="247118"/>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673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5220072" y="1059582"/>
            <a:ext cx="3887813" cy="2487414"/>
          </a:xfrm>
          <a:prstGeom prst="rect">
            <a:avLst/>
          </a:prstGeom>
          <a:noFill/>
          <a:ln w="9525">
            <a:noFill/>
            <a:miter lim="800000"/>
            <a:headEnd/>
            <a:tailEnd/>
          </a:ln>
          <a:effectLst/>
        </p:spPr>
      </p:pic>
      <p:sp>
        <p:nvSpPr>
          <p:cNvPr id="8" name="Titel 2"/>
          <p:cNvSpPr>
            <a:spLocks noGrp="1"/>
          </p:cNvSpPr>
          <p:nvPr>
            <p:ph type="title"/>
          </p:nvPr>
        </p:nvSpPr>
        <p:spPr>
          <a:xfrm>
            <a:off x="539552" y="418356"/>
            <a:ext cx="7992888" cy="857250"/>
          </a:xfrm>
        </p:spPr>
        <p:txBody>
          <a:bodyPr/>
          <a:lstStyle/>
          <a:p>
            <a:r>
              <a:rPr lang="en-GB" sz="1400" dirty="0"/>
              <a:t>DIGRESSION</a:t>
            </a:r>
            <a:r>
              <a:t/>
            </a:r>
            <a:br/>
            <a:r>
              <a:rPr lang="en-GB" sz="1400" dirty="0">
                <a:solidFill>
                  <a:schemeClr val="bg1">
                    <a:lumMod val="65000"/>
                  </a:schemeClr>
                </a:solidFill>
              </a:rPr>
              <a:t>POWER REDUCTION</a:t>
            </a:r>
            <a:endParaRPr lang="en-GB" sz="1400" dirty="0"/>
          </a:p>
        </p:txBody>
      </p:sp>
      <p:sp>
        <p:nvSpPr>
          <p:cNvPr id="9"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pic>
        <p:nvPicPr>
          <p:cNvPr id="1026" name="Picture 2"/>
          <p:cNvPicPr>
            <a:picLocks noChangeAspect="1" noChangeArrowheads="1"/>
          </p:cNvPicPr>
          <p:nvPr/>
        </p:nvPicPr>
        <p:blipFill>
          <a:blip r:embed="rId4" cstate="print"/>
          <a:srcRect/>
          <a:stretch>
            <a:fillRect/>
          </a:stretch>
        </p:blipFill>
        <p:spPr bwMode="auto">
          <a:xfrm>
            <a:off x="579945" y="1059582"/>
            <a:ext cx="4640127" cy="3508102"/>
          </a:xfrm>
          <a:prstGeom prst="rect">
            <a:avLst/>
          </a:prstGeom>
          <a:noFill/>
          <a:ln w="9525">
            <a:noFill/>
            <a:miter lim="800000"/>
            <a:headEnd/>
            <a:tailEnd/>
          </a:ln>
          <a:effectLst/>
        </p:spPr>
      </p:pic>
    </p:spTree>
    <p:extLst>
      <p:ext uri="{BB962C8B-B14F-4D97-AF65-F5344CB8AC3E}">
        <p14:creationId xmlns:p14="http://schemas.microsoft.com/office/powerpoint/2010/main" val="3653097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LUMENA STAR 70</a:t>
            </a:r>
            <a:r>
              <a:t/>
            </a:r>
            <a:b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1059581"/>
          <a:ext cx="4607387" cy="126004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8,200lm – 32,000lm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69W – 269W | max. 146lm/W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60,000h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ET, LR, LRA, DALI (on request)</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IP65</a:t>
                      </a:r>
                      <a:r>
                        <a:rPr sz="900"/>
                        <a:t> </a:t>
                      </a:r>
                      <a:r>
                        <a:rPr lang="en-GB" sz="900" dirty="0">
                          <a:effectLst/>
                          <a:latin typeface="Arial" panose="020B0604020202020204" pitchFamily="34" charset="0"/>
                        </a:rPr>
                        <a:t>| safety class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medium wide</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400W REPLACEMENT</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INDIRECT LED SYSTEM</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LOW IMPRESSION OF GLARE</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DELIVERABLE</a:t>
            </a:r>
            <a:endParaRPr lang="en-GB" sz="1000" b="1" dirty="0">
              <a:solidFill>
                <a:prstClr val="black"/>
              </a:solidFill>
              <a:latin typeface="Arial" pitchFamily="34" charset="0"/>
              <a:cs typeface="Arial" pitchFamily="34" charset="0"/>
            </a:endParaRP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18204" b="11224"/>
          <a:stretch/>
        </p:blipFill>
        <p:spPr>
          <a:xfrm>
            <a:off x="622573" y="2941685"/>
            <a:ext cx="1924608" cy="1358257"/>
          </a:xfrm>
          <a:prstGeom prst="rect">
            <a:avLst/>
          </a:prstGeom>
        </p:spPr>
      </p:pic>
      <p:pic>
        <p:nvPicPr>
          <p:cNvPr id="18" name="Grafik 17"/>
          <p:cNvPicPr>
            <a:picLocks noChangeAspect="1"/>
          </p:cNvPicPr>
          <p:nvPr/>
        </p:nvPicPr>
        <p:blipFill rotWithShape="1">
          <a:blip r:embed="rId4" cstate="print">
            <a:extLst>
              <a:ext uri="{28A0092B-C50C-407E-A947-70E740481C1C}">
                <a14:useLocalDpi xmlns:a14="http://schemas.microsoft.com/office/drawing/2010/main" val="0"/>
              </a:ext>
            </a:extLst>
          </a:blip>
          <a:srcRect l="2241" t="61364" r="59171"/>
          <a:stretch/>
        </p:blipFill>
        <p:spPr>
          <a:xfrm>
            <a:off x="611560" y="1059581"/>
            <a:ext cx="3528392" cy="1472021"/>
          </a:xfrm>
          <a:prstGeom prst="rect">
            <a:avLst/>
          </a:prstGeom>
        </p:spPr>
      </p:pic>
      <p:pic>
        <p:nvPicPr>
          <p:cNvPr id="4" name="Grafik 3"/>
          <p:cNvPicPr>
            <a:picLocks noChangeAspect="1"/>
          </p:cNvPicPr>
          <p:nvPr/>
        </p:nvPicPr>
        <p:blipFill rotWithShape="1">
          <a:blip r:embed="rId5" cstate="print"/>
          <a:srcRect t="14575" b="26654"/>
          <a:stretch/>
        </p:blipFill>
        <p:spPr>
          <a:xfrm>
            <a:off x="2716691" y="2941685"/>
            <a:ext cx="1927317" cy="1368152"/>
          </a:xfrm>
          <a:prstGeom prst="rect">
            <a:avLst/>
          </a:prstGeom>
        </p:spPr>
      </p:pic>
      <p:pic>
        <p:nvPicPr>
          <p:cNvPr id="3" name="Grafik 2"/>
          <p:cNvPicPr>
            <a:picLocks noChangeAspect="1"/>
          </p:cNvPicPr>
          <p:nvPr/>
        </p:nvPicPr>
        <p:blipFill>
          <a:blip r:embed="rId6" cstate="print"/>
          <a:stretch>
            <a:fillRect/>
          </a:stretch>
        </p:blipFill>
        <p:spPr>
          <a:xfrm>
            <a:off x="4779562" y="2941685"/>
            <a:ext cx="1932549" cy="1414417"/>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8000" y="3008897"/>
            <a:ext cx="1180728" cy="1180728"/>
          </a:xfrm>
          <a:prstGeom prst="rect">
            <a:avLst/>
          </a:prstGeom>
        </p:spPr>
      </p:pic>
    </p:spTree>
    <p:extLst>
      <p:ext uri="{BB962C8B-B14F-4D97-AF65-F5344CB8AC3E}">
        <p14:creationId xmlns:p14="http://schemas.microsoft.com/office/powerpoint/2010/main" val="35153121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COMPETITIVE SITUATION</a:t>
            </a:r>
            <a:r>
              <a:t/>
            </a:r>
            <a:br/>
            <a:r>
              <a:rPr lang="en-GB" sz="1400" dirty="0">
                <a:solidFill>
                  <a:schemeClr val="bg1">
                    <a:lumMod val="50000"/>
                  </a:schemeClr>
                </a:solidFill>
              </a:rPr>
              <a:t>PROJECTORS | TRILUX LUMENA STAR 70 VS SITECO FLOODLIGHT 20 MIDI</a:t>
            </a:r>
          </a:p>
        </p:txBody>
      </p:sp>
      <p:graphicFrame>
        <p:nvGraphicFramePr>
          <p:cNvPr id="5" name="Tabelle 4"/>
          <p:cNvGraphicFramePr>
            <a:graphicFrameLocks noGrp="1"/>
          </p:cNvGraphicFramePr>
          <p:nvPr>
            <p:extLst/>
          </p:nvPr>
        </p:nvGraphicFramePr>
        <p:xfrm>
          <a:off x="611560" y="1203598"/>
          <a:ext cx="8064892" cy="1970402"/>
        </p:xfrm>
        <a:graphic>
          <a:graphicData uri="http://schemas.openxmlformats.org/drawingml/2006/table">
            <a:tbl>
              <a:tblPr firstRow="1">
                <a:tableStyleId>{5C22544A-7EE6-4342-B048-85BDC9FD1C3A}</a:tableStyleId>
              </a:tblPr>
              <a:tblGrid>
                <a:gridCol w="1467952">
                  <a:extLst>
                    <a:ext uri="{9D8B030D-6E8A-4147-A177-3AD203B41FA5}">
                      <a16:colId xmlns:a16="http://schemas.microsoft.com/office/drawing/2014/main" xmlns="" val="20000"/>
                    </a:ext>
                  </a:extLst>
                </a:gridCol>
                <a:gridCol w="2797779">
                  <a:extLst>
                    <a:ext uri="{9D8B030D-6E8A-4147-A177-3AD203B41FA5}">
                      <a16:colId xmlns:a16="http://schemas.microsoft.com/office/drawing/2014/main" xmlns="" val="20001"/>
                    </a:ext>
                  </a:extLst>
                </a:gridCol>
                <a:gridCol w="422129">
                  <a:extLst>
                    <a:ext uri="{9D8B030D-6E8A-4147-A177-3AD203B41FA5}">
                      <a16:colId xmlns:a16="http://schemas.microsoft.com/office/drawing/2014/main" xmlns="" val="20002"/>
                    </a:ext>
                  </a:extLst>
                </a:gridCol>
                <a:gridCol w="422129">
                  <a:extLst>
                    <a:ext uri="{9D8B030D-6E8A-4147-A177-3AD203B41FA5}">
                      <a16:colId xmlns:a16="http://schemas.microsoft.com/office/drawing/2014/main" xmlns="" val="20003"/>
                    </a:ext>
                  </a:extLst>
                </a:gridCol>
                <a:gridCol w="422129">
                  <a:extLst>
                    <a:ext uri="{9D8B030D-6E8A-4147-A177-3AD203B41FA5}">
                      <a16:colId xmlns:a16="http://schemas.microsoft.com/office/drawing/2014/main" xmlns="" val="20004"/>
                    </a:ext>
                  </a:extLst>
                </a:gridCol>
                <a:gridCol w="422129">
                  <a:extLst>
                    <a:ext uri="{9D8B030D-6E8A-4147-A177-3AD203B41FA5}">
                      <a16:colId xmlns:a16="http://schemas.microsoft.com/office/drawing/2014/main" xmlns="" val="20005"/>
                    </a:ext>
                  </a:extLst>
                </a:gridCol>
                <a:gridCol w="422129">
                  <a:extLst>
                    <a:ext uri="{9D8B030D-6E8A-4147-A177-3AD203B41FA5}">
                      <a16:colId xmlns:a16="http://schemas.microsoft.com/office/drawing/2014/main" xmlns="" val="20006"/>
                    </a:ext>
                  </a:extLst>
                </a:gridCol>
                <a:gridCol w="422129">
                  <a:extLst>
                    <a:ext uri="{9D8B030D-6E8A-4147-A177-3AD203B41FA5}">
                      <a16:colId xmlns:a16="http://schemas.microsoft.com/office/drawing/2014/main" xmlns="" val="20007"/>
                    </a:ext>
                  </a:extLst>
                </a:gridCol>
                <a:gridCol w="422129">
                  <a:extLst>
                    <a:ext uri="{9D8B030D-6E8A-4147-A177-3AD203B41FA5}">
                      <a16:colId xmlns:a16="http://schemas.microsoft.com/office/drawing/2014/main" xmlns="" val="20008"/>
                    </a:ext>
                  </a:extLst>
                </a:gridCol>
                <a:gridCol w="422129">
                  <a:extLst>
                    <a:ext uri="{9D8B030D-6E8A-4147-A177-3AD203B41FA5}">
                      <a16:colId xmlns:a16="http://schemas.microsoft.com/office/drawing/2014/main" xmlns="" val="20009"/>
                    </a:ext>
                  </a:extLst>
                </a:gridCol>
                <a:gridCol w="422129">
                  <a:extLst>
                    <a:ext uri="{9D8B030D-6E8A-4147-A177-3AD203B41FA5}">
                      <a16:colId xmlns:a16="http://schemas.microsoft.com/office/drawing/2014/main" xmlns="" val="20010"/>
                    </a:ext>
                  </a:extLst>
                </a:gridCol>
              </a:tblGrid>
              <a:tr h="281486">
                <a:tc rowSpan="2">
                  <a:txBody>
                    <a:bodyPr/>
                    <a:lstStyle/>
                    <a:p>
                      <a:r>
                        <a:rPr lang="de-DE" sz="900" dirty="0"/>
                        <a:t>Criteria</a:t>
                      </a:r>
                      <a:endParaRPr lang="en-GB" sz="900" dirty="0"/>
                    </a:p>
                  </a:txBody>
                  <a:tcPr>
                    <a:solidFill>
                      <a:srgbClr val="336699"/>
                    </a:solidFill>
                  </a:tcPr>
                </a:tc>
                <a:tc rowSpan="2">
                  <a:txBody>
                    <a:bodyPr/>
                    <a:lstStyle/>
                    <a:p>
                      <a:r>
                        <a:rPr lang="de-DE" sz="900" dirty="0"/>
                        <a:t>Comments on strengths and weaknesses</a:t>
                      </a:r>
                      <a:endParaRPr lang="en-GB" sz="900" dirty="0"/>
                    </a:p>
                  </a:txBody>
                  <a:tcPr>
                    <a:solidFill>
                      <a:srgbClr val="336699"/>
                    </a:solidFill>
                  </a:tcPr>
                </a:tc>
                <a:tc gridSpan="3">
                  <a:txBody>
                    <a:bodyPr/>
                    <a:lstStyle/>
                    <a:p>
                      <a:pPr algn="ctr"/>
                      <a:r>
                        <a:rPr lang="de-DE" sz="900" dirty="0"/>
                        <a:t>worse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same</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tc gridSpan="3">
                  <a:txBody>
                    <a:bodyPr/>
                    <a:lstStyle/>
                    <a:p>
                      <a:pPr algn="ctr"/>
                      <a:r>
                        <a:rPr lang="de-DE" sz="900" dirty="0"/>
                        <a:t>better</a:t>
                      </a:r>
                      <a:endParaRPr lang="en-GB" sz="900" dirty="0"/>
                    </a:p>
                  </a:txBody>
                  <a:tcPr>
                    <a:solidFill>
                      <a:srgbClr val="336699"/>
                    </a:solidFill>
                  </a:tcPr>
                </a:tc>
                <a:tc hMerge="1">
                  <a:txBody>
                    <a:bodyPr/>
                    <a:lstStyle/>
                    <a:p>
                      <a:endParaRPr lang="de-DE" sz="1000" dirty="0"/>
                    </a:p>
                  </a:txBody>
                  <a:tcPr/>
                </a:tc>
                <a:tc hMerge="1">
                  <a:txBody>
                    <a:bodyPr/>
                    <a:lstStyle/>
                    <a:p>
                      <a:endParaRPr lang="de-DE" sz="1000" dirty="0"/>
                    </a:p>
                  </a:txBody>
                  <a:tcPr/>
                </a:tc>
                <a:extLst>
                  <a:ext uri="{0D108BD9-81ED-4DB2-BD59-A6C34878D82A}">
                    <a16:rowId xmlns:a16="http://schemas.microsoft.com/office/drawing/2014/main" xmlns="" val="10000"/>
                  </a:ext>
                </a:extLst>
              </a:tr>
              <a:tr h="281486">
                <a:tc vMerge="1">
                  <a:txBody>
                    <a:bodyPr/>
                    <a:lstStyle/>
                    <a:p>
                      <a:endParaRPr lang="de-DE" sz="1000" dirty="0"/>
                    </a:p>
                  </a:txBody>
                  <a:tcPr/>
                </a:tc>
                <a:tc vMerge="1">
                  <a:txBody>
                    <a:bodyPr/>
                    <a:lstStyle/>
                    <a:p>
                      <a:endParaRPr lang="de-DE" sz="1000" dirty="0"/>
                    </a:p>
                  </a:txBody>
                  <a:tcPr/>
                </a:tc>
                <a:tc>
                  <a:txBody>
                    <a:bodyPr/>
                    <a:lstStyle/>
                    <a:p>
                      <a:pPr algn="ctr"/>
                      <a:r>
                        <a:rPr lang="de-DE" sz="900" dirty="0"/>
                        <a:t>1</a:t>
                      </a:r>
                      <a:endParaRPr lang="en-GB" sz="900" dirty="0"/>
                    </a:p>
                  </a:txBody>
                  <a:tcPr/>
                </a:tc>
                <a:tc>
                  <a:txBody>
                    <a:bodyPr/>
                    <a:lstStyle/>
                    <a:p>
                      <a:pPr algn="ctr"/>
                      <a:r>
                        <a:rPr lang="de-DE" sz="900" dirty="0"/>
                        <a:t>2</a:t>
                      </a:r>
                      <a:endParaRPr lang="en-GB" sz="900" dirty="0"/>
                    </a:p>
                  </a:txBody>
                  <a:tcPr/>
                </a:tc>
                <a:tc>
                  <a:txBody>
                    <a:bodyPr/>
                    <a:lstStyle/>
                    <a:p>
                      <a:pPr algn="ctr"/>
                      <a:r>
                        <a:rPr lang="de-DE" sz="900" dirty="0"/>
                        <a:t>3</a:t>
                      </a:r>
                      <a:endParaRPr lang="en-GB" sz="900" dirty="0"/>
                    </a:p>
                  </a:txBody>
                  <a:tcPr/>
                </a:tc>
                <a:tc>
                  <a:txBody>
                    <a:bodyPr/>
                    <a:lstStyle/>
                    <a:p>
                      <a:pPr algn="ctr"/>
                      <a:r>
                        <a:rPr lang="de-DE" sz="900" dirty="0"/>
                        <a:t>4</a:t>
                      </a:r>
                      <a:endParaRPr lang="en-GB" sz="900" dirty="0"/>
                    </a:p>
                  </a:txBody>
                  <a:tcPr/>
                </a:tc>
                <a:tc>
                  <a:txBody>
                    <a:bodyPr/>
                    <a:lstStyle/>
                    <a:p>
                      <a:pPr algn="ctr"/>
                      <a:r>
                        <a:rPr lang="de-DE" sz="900" dirty="0"/>
                        <a:t>5</a:t>
                      </a:r>
                      <a:endParaRPr lang="en-GB" sz="900" dirty="0"/>
                    </a:p>
                  </a:txBody>
                  <a:tcPr/>
                </a:tc>
                <a:tc>
                  <a:txBody>
                    <a:bodyPr/>
                    <a:lstStyle/>
                    <a:p>
                      <a:pPr algn="ctr"/>
                      <a:r>
                        <a:rPr lang="de-DE" sz="900" dirty="0"/>
                        <a:t>6</a:t>
                      </a:r>
                      <a:endParaRPr lang="en-GB" sz="900" dirty="0"/>
                    </a:p>
                  </a:txBody>
                  <a:tcPr/>
                </a:tc>
                <a:tc>
                  <a:txBody>
                    <a:bodyPr/>
                    <a:lstStyle/>
                    <a:p>
                      <a:pPr algn="ctr"/>
                      <a:r>
                        <a:rPr lang="de-DE" sz="900" dirty="0"/>
                        <a:t>7</a:t>
                      </a:r>
                      <a:endParaRPr lang="en-GB" sz="900" dirty="0"/>
                    </a:p>
                  </a:txBody>
                  <a:tcPr/>
                </a:tc>
                <a:tc>
                  <a:txBody>
                    <a:bodyPr/>
                    <a:lstStyle/>
                    <a:p>
                      <a:pPr algn="ctr"/>
                      <a:r>
                        <a:rPr lang="de-DE" sz="900" dirty="0"/>
                        <a:t>8</a:t>
                      </a:r>
                      <a:endParaRPr lang="en-GB" sz="900" dirty="0"/>
                    </a:p>
                  </a:txBody>
                  <a:tcPr/>
                </a:tc>
                <a:tc>
                  <a:txBody>
                    <a:bodyPr/>
                    <a:lstStyle/>
                    <a:p>
                      <a:pPr algn="ctr"/>
                      <a:r>
                        <a:rPr lang="de-DE" sz="900" dirty="0"/>
                        <a:t>9</a:t>
                      </a:r>
                      <a:endParaRPr lang="en-GB" sz="900" dirty="0"/>
                    </a:p>
                  </a:txBody>
                  <a:tcPr/>
                </a:tc>
                <a:extLst>
                  <a:ext uri="{0D108BD9-81ED-4DB2-BD59-A6C34878D82A}">
                    <a16:rowId xmlns:a16="http://schemas.microsoft.com/office/drawing/2014/main" xmlns="" val="10001"/>
                  </a:ext>
                </a:extLst>
              </a:tr>
              <a:tr h="281486">
                <a:tc>
                  <a:txBody>
                    <a:bodyPr/>
                    <a:lstStyle/>
                    <a:p>
                      <a:r>
                        <a:rPr lang="de-DE" sz="900" dirty="0"/>
                        <a:t>Luminaire luminous flux</a:t>
                      </a:r>
                      <a:endParaRPr lang="en-GB" sz="900" dirty="0"/>
                    </a:p>
                  </a:txBody>
                  <a:tcPr anchor="ctr"/>
                </a:tc>
                <a:tc>
                  <a:txBody>
                    <a:bodyPr/>
                    <a:lstStyle/>
                    <a:p>
                      <a:r>
                        <a:rPr lang="de-DE" sz="900" dirty="0"/>
                        <a:t>LnStar 70: 8,200lm – 32,000lm| FL: 18,000lm – 28,000lm</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2"/>
                  </a:ext>
                </a:extLst>
              </a:tr>
              <a:tr h="281486">
                <a:tc>
                  <a:txBody>
                    <a:bodyPr/>
                    <a:lstStyle/>
                    <a:p>
                      <a:r>
                        <a:rPr lang="de-DE" sz="900" dirty="0"/>
                        <a:t>Efficiency</a:t>
                      </a:r>
                      <a:endParaRPr lang="en-GB" sz="900" dirty="0"/>
                    </a:p>
                  </a:txBody>
                  <a:tcPr anchor="ctr"/>
                </a:tc>
                <a:tc>
                  <a:txBody>
                    <a:bodyPr/>
                    <a:lstStyle/>
                    <a:p>
                      <a:r>
                        <a:rPr lang="de-DE" sz="900" dirty="0"/>
                        <a:t>TX: 26,000lm 133lm/W| Siteco: 6,600lm 113 lm/W</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3"/>
                  </a:ext>
                </a:extLst>
              </a:tr>
              <a:tr h="281486">
                <a:tc>
                  <a:txBody>
                    <a:bodyPr/>
                    <a:lstStyle/>
                    <a:p>
                      <a:r>
                        <a:rPr lang="de-DE" sz="900" dirty="0"/>
                        <a:t>Protection rating</a:t>
                      </a:r>
                      <a:endParaRPr lang="en-GB" sz="900" dirty="0"/>
                    </a:p>
                  </a:txBody>
                  <a:tcPr anchor="ctr"/>
                </a:tc>
                <a:tc>
                  <a:txBody>
                    <a:bodyPr/>
                    <a:lstStyle/>
                    <a:p>
                      <a:r>
                        <a:rPr lang="de-DE" sz="900" dirty="0"/>
                        <a:t>both IP66</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4"/>
                  </a:ext>
                </a:extLst>
              </a:tr>
              <a:tr h="281486">
                <a:tc>
                  <a:txBody>
                    <a:bodyPr/>
                    <a:lstStyle/>
                    <a:p>
                      <a:r>
                        <a:rPr lang="de-DE" sz="900" dirty="0"/>
                        <a:t>Lighting technology</a:t>
                      </a:r>
                      <a:endParaRPr lang="en-GB" sz="900" dirty="0"/>
                    </a:p>
                  </a:txBody>
                  <a:tcPr anchor="ctr"/>
                </a:tc>
                <a:tc>
                  <a:txBody>
                    <a:bodyPr/>
                    <a:lstStyle/>
                    <a:p>
                      <a:r>
                        <a:rPr lang="de-DE" sz="900" dirty="0"/>
                        <a:t>TX: indirect LED system – SITECO: standard</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5"/>
                  </a:ext>
                </a:extLst>
              </a:tr>
              <a:tr h="281486">
                <a:tc>
                  <a:txBody>
                    <a:bodyPr/>
                    <a:lstStyle/>
                    <a:p>
                      <a:r>
                        <a:rPr lang="de-DE" sz="900" dirty="0"/>
                        <a:t>Gross list price:</a:t>
                      </a:r>
                      <a:endParaRPr lang="en-GB" sz="900" dirty="0"/>
                    </a:p>
                  </a:txBody>
                  <a:tcPr anchor="ctr"/>
                </a:tc>
                <a:tc>
                  <a:txBody>
                    <a:bodyPr/>
                    <a:lstStyle/>
                    <a:p>
                      <a:r>
                        <a:rPr lang="de-DE" sz="900" dirty="0"/>
                        <a:t>LNStar 70 1370€ vs</a:t>
                      </a:r>
                      <a:r>
                        <a:rPr sz="900"/>
                        <a:t> </a:t>
                      </a:r>
                      <a:r>
                        <a:rPr lang="de-DE" sz="900" baseline="0" dirty="0"/>
                        <a:t>Siteco: 1240€</a:t>
                      </a:r>
                      <a:endParaRPr lang="en-GB"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xmlns="" val="10006"/>
                  </a:ext>
                </a:extLst>
              </a:tr>
            </a:tbl>
          </a:graphicData>
        </a:graphic>
      </p:graphicFrame>
      <p:sp>
        <p:nvSpPr>
          <p:cNvPr id="7" name="Textplatzhalter 3"/>
          <p:cNvSpPr>
            <a:spLocks noGrp="1"/>
          </p:cNvSpPr>
          <p:nvPr>
            <p:ph type="body" sz="quarter" idx="13"/>
          </p:nvPr>
        </p:nvSpPr>
        <p:spPr/>
        <p:txBody>
          <a:bodyPr/>
          <a:lstStyle/>
          <a:p>
            <a:r>
              <a:rPr lang="en-GB" sz="600" dirty="0"/>
              <a:t>PRODUCT LAUNCHING Q1|2017</a:t>
            </a:r>
          </a:p>
        </p:txBody>
      </p:sp>
      <p:cxnSp>
        <p:nvCxnSpPr>
          <p:cNvPr id="6" name="Gerader Verbinder 5"/>
          <p:cNvCxnSpPr/>
          <p:nvPr/>
        </p:nvCxnSpPr>
        <p:spPr>
          <a:xfrm>
            <a:off x="7200292" y="1903547"/>
            <a:ext cx="1260140" cy="276722"/>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V="1">
            <a:off x="6779591" y="2188799"/>
            <a:ext cx="1669493" cy="279849"/>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6779591" y="2468648"/>
            <a:ext cx="1669493" cy="319126"/>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H="1">
            <a:off x="5940152" y="2787774"/>
            <a:ext cx="2508932" cy="279849"/>
          </a:xfrm>
          <a:prstGeom prst="line">
            <a:avLst/>
          </a:prstGeom>
          <a:ln w="31750">
            <a:solidFill>
              <a:srgbClr val="0000C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0021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TRILUX PORTFOLIO</a:t>
            </a:r>
            <a:r>
              <a:t/>
            </a:r>
            <a:br/>
            <a:r>
              <a:rPr lang="en-GB" sz="1400" dirty="0">
                <a:solidFill>
                  <a:schemeClr val="bg1">
                    <a:lumMod val="50000"/>
                  </a:schemeClr>
                </a:solidFill>
              </a:rPr>
              <a:t>COMPARISON OF PROJECTORS</a:t>
            </a:r>
            <a:endParaRPr lang="en-GB" sz="1400" dirty="0"/>
          </a:p>
        </p:txBody>
      </p:sp>
      <p:sp>
        <p:nvSpPr>
          <p:cNvPr id="4" name="Textplatzhalter 3"/>
          <p:cNvSpPr>
            <a:spLocks noGrp="1"/>
          </p:cNvSpPr>
          <p:nvPr>
            <p:ph type="body" sz="quarter" idx="13"/>
          </p:nvPr>
        </p:nvSpPr>
        <p:spPr/>
        <p:txBody>
          <a:bodyPr/>
          <a:lstStyle/>
          <a:p>
            <a:r>
              <a:rPr lang="en-GB" sz="600" dirty="0"/>
              <a:t>PRODUCT LAUNCHING Q1|2017</a:t>
            </a:r>
          </a:p>
          <a:p>
            <a:endParaRPr lang="en-GB" sz="600" dirty="0"/>
          </a:p>
        </p:txBody>
      </p:sp>
      <p:graphicFrame>
        <p:nvGraphicFramePr>
          <p:cNvPr id="5" name="Tabelle 4"/>
          <p:cNvGraphicFramePr>
            <a:graphicFrameLocks noGrp="1"/>
          </p:cNvGraphicFramePr>
          <p:nvPr>
            <p:extLst/>
          </p:nvPr>
        </p:nvGraphicFramePr>
        <p:xfrm>
          <a:off x="3532444" y="1319155"/>
          <a:ext cx="5144012" cy="1879600"/>
        </p:xfrm>
        <a:graphic>
          <a:graphicData uri="http://schemas.openxmlformats.org/drawingml/2006/table">
            <a:tbl>
              <a:tblPr firstRow="1" bandRow="1">
                <a:tableStyleId>{5C22544A-7EE6-4342-B048-85BDC9FD1C3A}</a:tableStyleId>
              </a:tblPr>
              <a:tblGrid>
                <a:gridCol w="1286003">
                  <a:extLst>
                    <a:ext uri="{9D8B030D-6E8A-4147-A177-3AD203B41FA5}">
                      <a16:colId xmlns:a16="http://schemas.microsoft.com/office/drawing/2014/main" xmlns="" val="20000"/>
                    </a:ext>
                  </a:extLst>
                </a:gridCol>
                <a:gridCol w="1286003">
                  <a:extLst>
                    <a:ext uri="{9D8B030D-6E8A-4147-A177-3AD203B41FA5}">
                      <a16:colId xmlns:a16="http://schemas.microsoft.com/office/drawing/2014/main" xmlns="" val="20001"/>
                    </a:ext>
                  </a:extLst>
                </a:gridCol>
                <a:gridCol w="1286003">
                  <a:extLst>
                    <a:ext uri="{9D8B030D-6E8A-4147-A177-3AD203B41FA5}">
                      <a16:colId xmlns:a16="http://schemas.microsoft.com/office/drawing/2014/main" xmlns="" val="20002"/>
                    </a:ext>
                  </a:extLst>
                </a:gridCol>
                <a:gridCol w="1286003">
                  <a:extLst>
                    <a:ext uri="{9D8B030D-6E8A-4147-A177-3AD203B41FA5}">
                      <a16:colId xmlns:a16="http://schemas.microsoft.com/office/drawing/2014/main" xmlns="" val="20003"/>
                    </a:ext>
                  </a:extLst>
                </a:gridCol>
              </a:tblGrid>
              <a:tr h="370840">
                <a:tc>
                  <a:txBody>
                    <a:bodyPr/>
                    <a:lstStyle/>
                    <a:p>
                      <a:endParaRPr lang="de-DE" sz="1000" dirty="0"/>
                    </a:p>
                  </a:txBody>
                  <a:tcPr>
                    <a:solidFill>
                      <a:schemeClr val="bg1">
                        <a:lumMod val="65000"/>
                      </a:schemeClr>
                    </a:solidFill>
                  </a:tcPr>
                </a:tc>
                <a:tc>
                  <a:txBody>
                    <a:bodyPr/>
                    <a:lstStyle/>
                    <a:p>
                      <a:pPr algn="ctr"/>
                      <a:r>
                        <a:rPr lang="de-DE" sz="1000" dirty="0"/>
                        <a:t>LNSTAR 70</a:t>
                      </a:r>
                      <a:endParaRPr lang="en-GB" sz="1000" dirty="0"/>
                    </a:p>
                  </a:txBody>
                  <a:tcPr>
                    <a:solidFill>
                      <a:schemeClr val="bg1">
                        <a:lumMod val="65000"/>
                      </a:schemeClr>
                    </a:solidFill>
                  </a:tcPr>
                </a:tc>
                <a:tc>
                  <a:txBody>
                    <a:bodyPr/>
                    <a:lstStyle/>
                    <a:p>
                      <a:pPr algn="ctr"/>
                      <a:r>
                        <a:rPr lang="de-DE" sz="1000" dirty="0"/>
                        <a:t>LNSTAR 40</a:t>
                      </a:r>
                      <a:endParaRPr lang="en-GB" sz="1000" dirty="0"/>
                    </a:p>
                  </a:txBody>
                  <a:tcPr>
                    <a:solidFill>
                      <a:schemeClr val="bg1">
                        <a:lumMod val="65000"/>
                      </a:schemeClr>
                    </a:solidFill>
                  </a:tcPr>
                </a:tc>
                <a:tc>
                  <a:txBody>
                    <a:bodyPr/>
                    <a:lstStyle/>
                    <a:p>
                      <a:pPr algn="ctr"/>
                      <a:r>
                        <a:rPr lang="de-DE" sz="1000" dirty="0"/>
                        <a:t>COMBIAL</a:t>
                      </a:r>
                      <a:endParaRPr lang="en-GB" sz="1000" dirty="0"/>
                    </a:p>
                  </a:txBody>
                  <a:tcPr>
                    <a:solidFill>
                      <a:schemeClr val="bg1">
                        <a:lumMod val="65000"/>
                      </a:schemeClr>
                    </a:solidFill>
                  </a:tcPr>
                </a:tc>
                <a:extLst>
                  <a:ext uri="{0D108BD9-81ED-4DB2-BD59-A6C34878D82A}">
                    <a16:rowId xmlns:a16="http://schemas.microsoft.com/office/drawing/2014/main" xmlns="" val="10000"/>
                  </a:ext>
                </a:extLst>
              </a:tr>
              <a:tr h="370840">
                <a:tc>
                  <a:txBody>
                    <a:bodyPr/>
                    <a:lstStyle/>
                    <a:p>
                      <a:r>
                        <a:rPr lang="de-DE" sz="1000" dirty="0"/>
                        <a:t>Construction sizes</a:t>
                      </a:r>
                      <a:endParaRPr lang="en-GB" sz="1000" dirty="0"/>
                    </a:p>
                  </a:txBody>
                  <a:tcPr/>
                </a:tc>
                <a:tc>
                  <a:txBody>
                    <a:bodyPr/>
                    <a:lstStyle/>
                    <a:p>
                      <a:pPr algn="ctr"/>
                      <a:r>
                        <a:rPr lang="de-DE" sz="1000" dirty="0"/>
                        <a:t>70</a:t>
                      </a:r>
                      <a:endParaRPr lang="en-GB" sz="1000" dirty="0"/>
                    </a:p>
                  </a:txBody>
                  <a:tcPr/>
                </a:tc>
                <a:tc>
                  <a:txBody>
                    <a:bodyPr/>
                    <a:lstStyle/>
                    <a:p>
                      <a:pPr algn="ctr"/>
                      <a:r>
                        <a:rPr lang="de-DE" sz="1000" dirty="0"/>
                        <a:t>40</a:t>
                      </a:r>
                      <a:endParaRPr lang="en-GB" sz="1000" dirty="0"/>
                    </a:p>
                  </a:txBody>
                  <a:tcPr/>
                </a:tc>
                <a:tc>
                  <a:txBody>
                    <a:bodyPr/>
                    <a:lstStyle/>
                    <a:p>
                      <a:pPr algn="ctr"/>
                      <a:r>
                        <a:rPr lang="de-DE" sz="1000" dirty="0"/>
                        <a:t>20/30/40</a:t>
                      </a:r>
                      <a:endParaRPr lang="en-GB" sz="1000" dirty="0"/>
                    </a:p>
                  </a:txBody>
                  <a:tcPr/>
                </a:tc>
                <a:extLst>
                  <a:ext uri="{0D108BD9-81ED-4DB2-BD59-A6C34878D82A}">
                    <a16:rowId xmlns:a16="http://schemas.microsoft.com/office/drawing/2014/main" xmlns="" val="10001"/>
                  </a:ext>
                </a:extLst>
              </a:tr>
              <a:tr h="370840">
                <a:tc>
                  <a:txBody>
                    <a:bodyPr/>
                    <a:lstStyle/>
                    <a:p>
                      <a:r>
                        <a:rPr lang="de-DE" sz="1000" dirty="0"/>
                        <a:t>Luminaire</a:t>
                      </a:r>
                    </a:p>
                    <a:p>
                      <a:r>
                        <a:rPr lang="de-DE" sz="1000" dirty="0"/>
                        <a:t>luminous flux</a:t>
                      </a:r>
                      <a:endParaRPr lang="en-GB" sz="1000" dirty="0"/>
                    </a:p>
                  </a:txBody>
                  <a:tcPr/>
                </a:tc>
                <a:tc>
                  <a:txBody>
                    <a:bodyPr/>
                    <a:lstStyle/>
                    <a:p>
                      <a:pPr algn="ctr"/>
                      <a:r>
                        <a:rPr lang="de-DE" sz="1000" dirty="0"/>
                        <a:t>8,200lm -</a:t>
                      </a:r>
                    </a:p>
                    <a:p>
                      <a:pPr algn="ctr"/>
                      <a:r>
                        <a:rPr lang="de-DE" sz="1000" dirty="0"/>
                        <a:t>32,000lm</a:t>
                      </a:r>
                      <a:endParaRPr lang="en-GB" sz="1000" dirty="0"/>
                    </a:p>
                  </a:txBody>
                  <a:tcPr/>
                </a:tc>
                <a:tc>
                  <a:txBody>
                    <a:bodyPr/>
                    <a:lstStyle/>
                    <a:p>
                      <a:pPr algn="ctr"/>
                      <a:r>
                        <a:rPr lang="de-DE" sz="1000" dirty="0"/>
                        <a:t>2,200lm - </a:t>
                      </a:r>
                    </a:p>
                    <a:p>
                      <a:pPr algn="ctr"/>
                      <a:r>
                        <a:rPr lang="de-DE" sz="1000" dirty="0"/>
                        <a:t>10,000lm</a:t>
                      </a:r>
                      <a:endParaRPr lang="en-GB" sz="1000" dirty="0"/>
                    </a:p>
                  </a:txBody>
                  <a:tcPr/>
                </a:tc>
                <a:tc>
                  <a:txBody>
                    <a:bodyPr/>
                    <a:lstStyle/>
                    <a:p>
                      <a:pPr algn="ctr"/>
                      <a:r>
                        <a:rPr lang="de-DE" sz="1000" dirty="0"/>
                        <a:t>3,500lm – </a:t>
                      </a:r>
                    </a:p>
                    <a:p>
                      <a:pPr algn="ctr"/>
                      <a:r>
                        <a:rPr lang="de-DE" sz="1000" dirty="0"/>
                        <a:t>12,000lm</a:t>
                      </a:r>
                      <a:endParaRPr lang="en-GB" sz="1000" dirty="0"/>
                    </a:p>
                  </a:txBody>
                  <a:tcPr/>
                </a:tc>
                <a:extLst>
                  <a:ext uri="{0D108BD9-81ED-4DB2-BD59-A6C34878D82A}">
                    <a16:rowId xmlns:a16="http://schemas.microsoft.com/office/drawing/2014/main" xmlns="" val="10002"/>
                  </a:ext>
                </a:extLst>
              </a:tr>
              <a:tr h="370840">
                <a:tc>
                  <a:txBody>
                    <a:bodyPr/>
                    <a:lstStyle/>
                    <a:p>
                      <a:r>
                        <a:rPr lang="de-DE" sz="1000" dirty="0"/>
                        <a:t>Efficiency</a:t>
                      </a:r>
                      <a:endParaRPr lang="en-GB" sz="1000" dirty="0"/>
                    </a:p>
                  </a:txBody>
                  <a:tcPr/>
                </a:tc>
                <a:tc>
                  <a:txBody>
                    <a:bodyPr/>
                    <a:lstStyle/>
                    <a:p>
                      <a:pPr algn="ctr"/>
                      <a:r>
                        <a:rPr lang="de-DE" sz="1000" dirty="0"/>
                        <a:t>to 146 lm/W</a:t>
                      </a:r>
                      <a:endParaRPr lang="en-GB" sz="1000" dirty="0"/>
                    </a:p>
                  </a:txBody>
                  <a:tcPr/>
                </a:tc>
                <a:tc>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r>
                        <a:rPr lang="de-DE" sz="1000" dirty="0"/>
                        <a:t>to 143 lm/W</a:t>
                      </a:r>
                      <a:endParaRPr lang="en-GB" sz="1000" dirty="0"/>
                    </a:p>
                  </a:txBody>
                  <a:tcPr/>
                </a:tc>
                <a:tc>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r>
                        <a:rPr lang="de-DE" sz="1000" dirty="0"/>
                        <a:t>100 lm/W</a:t>
                      </a:r>
                    </a:p>
                  </a:txBody>
                  <a:tcPr/>
                </a:tc>
                <a:extLst>
                  <a:ext uri="{0D108BD9-81ED-4DB2-BD59-A6C34878D82A}">
                    <a16:rowId xmlns:a16="http://schemas.microsoft.com/office/drawing/2014/main" xmlns="" val="10003"/>
                  </a:ext>
                </a:extLst>
              </a:tr>
              <a:tr h="370840">
                <a:tc>
                  <a:txBody>
                    <a:bodyPr/>
                    <a:lstStyle/>
                    <a:p>
                      <a:r>
                        <a:rPr lang="de-DE" sz="1000" dirty="0"/>
                        <a:t>net/net price:</a:t>
                      </a:r>
                      <a:endParaRPr lang="en-GB" sz="1000" dirty="0"/>
                    </a:p>
                  </a:txBody>
                  <a:tcPr/>
                </a:tc>
                <a:tc>
                  <a:txBody>
                    <a:bodyPr/>
                    <a:lstStyle/>
                    <a:p>
                      <a:pPr algn="ctr"/>
                      <a:r>
                        <a:rPr lang="de-DE" sz="1000" dirty="0"/>
                        <a:t>540 € </a:t>
                      </a:r>
                      <a:endParaRPr lang="en-GB" sz="1000" dirty="0"/>
                    </a:p>
                  </a:txBody>
                  <a:tcPr/>
                </a:tc>
                <a:tc>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r>
                        <a:rPr lang="de-DE" sz="1000" dirty="0"/>
                        <a:t>330 €</a:t>
                      </a:r>
                    </a:p>
                  </a:txBody>
                  <a:tcPr/>
                </a:tc>
                <a:tc>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r>
                        <a:rPr lang="de-DE" sz="1000" dirty="0"/>
                        <a:t>99 €</a:t>
                      </a:r>
                    </a:p>
                  </a:txBody>
                  <a:tcPr/>
                </a:tc>
                <a:extLst>
                  <a:ext uri="{0D108BD9-81ED-4DB2-BD59-A6C34878D82A}">
                    <a16:rowId xmlns:a16="http://schemas.microsoft.com/office/drawing/2014/main" xmlns="" val="10004"/>
                  </a:ext>
                </a:extLst>
              </a:tr>
            </a:tbl>
          </a:graphicData>
        </a:graphic>
      </p:graphicFrame>
      <p:sp>
        <p:nvSpPr>
          <p:cNvPr id="6" name="Gleichschenkliges Dreieck 5"/>
          <p:cNvSpPr/>
          <p:nvPr/>
        </p:nvSpPr>
        <p:spPr>
          <a:xfrm>
            <a:off x="473295" y="1618941"/>
            <a:ext cx="2217344" cy="263537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cxnSp>
        <p:nvCxnSpPr>
          <p:cNvPr id="7" name="Gerader Verbinder 6"/>
          <p:cNvCxnSpPr/>
          <p:nvPr/>
        </p:nvCxnSpPr>
        <p:spPr>
          <a:xfrm>
            <a:off x="480739" y="3651408"/>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545129" y="2529067"/>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195681" y="2043796"/>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PERF.</a:t>
            </a:r>
          </a:p>
        </p:txBody>
      </p:sp>
      <p:sp>
        <p:nvSpPr>
          <p:cNvPr id="10" name="Rechteck 9"/>
          <p:cNvSpPr/>
          <p:nvPr/>
        </p:nvSpPr>
        <p:spPr>
          <a:xfrm>
            <a:off x="207532" y="2888875"/>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CORE</a:t>
            </a:r>
          </a:p>
        </p:txBody>
      </p:sp>
      <p:sp>
        <p:nvSpPr>
          <p:cNvPr id="11" name="Rechteck 10"/>
          <p:cNvSpPr/>
          <p:nvPr/>
        </p:nvSpPr>
        <p:spPr>
          <a:xfrm>
            <a:off x="207532" y="3730012"/>
            <a:ext cx="201120" cy="512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b="1" dirty="0">
                <a:solidFill>
                  <a:prstClr val="black"/>
                </a:solidFill>
              </a:rPr>
              <a:t>ENTRY</a:t>
            </a:r>
          </a:p>
        </p:txBody>
      </p:sp>
      <p:sp>
        <p:nvSpPr>
          <p:cNvPr id="12" name="Textfeld 11"/>
          <p:cNvSpPr txBox="1"/>
          <p:nvPr/>
        </p:nvSpPr>
        <p:spPr>
          <a:xfrm>
            <a:off x="1945729" y="2227655"/>
            <a:ext cx="1106442" cy="338554"/>
          </a:xfrm>
          <a:prstGeom prst="rect">
            <a:avLst/>
          </a:prstGeom>
          <a:noFill/>
        </p:spPr>
        <p:txBody>
          <a:bodyPr wrap="square" rtlCol="0">
            <a:spAutoFit/>
          </a:bodyPr>
          <a:lstStyle/>
          <a:p>
            <a:pPr defTabSz="914259"/>
            <a:r>
              <a:rPr lang="en-GB" sz="800" dirty="0">
                <a:solidFill>
                  <a:prstClr val="black"/>
                </a:solidFill>
                <a:latin typeface="Arial" pitchFamily="34" charset="0"/>
              </a:rPr>
              <a:t>LUMENA STAR 70</a:t>
            </a:r>
          </a:p>
          <a:p>
            <a:pPr defTabSz="914259"/>
            <a:r>
              <a:rPr lang="en-GB" sz="800" dirty="0">
                <a:solidFill>
                  <a:prstClr val="black"/>
                </a:solidFill>
                <a:latin typeface="Arial" pitchFamily="34" charset="0"/>
              </a:rPr>
              <a:t>540 €</a:t>
            </a:r>
          </a:p>
        </p:txBody>
      </p:sp>
      <p:sp>
        <p:nvSpPr>
          <p:cNvPr id="13" name="Textfeld 12"/>
          <p:cNvSpPr txBox="1"/>
          <p:nvPr/>
        </p:nvSpPr>
        <p:spPr>
          <a:xfrm>
            <a:off x="1745275" y="3084348"/>
            <a:ext cx="1104109" cy="338554"/>
          </a:xfrm>
          <a:prstGeom prst="rect">
            <a:avLst/>
          </a:prstGeom>
          <a:noFill/>
        </p:spPr>
        <p:txBody>
          <a:bodyPr wrap="square" rtlCol="0">
            <a:spAutoFit/>
          </a:bodyPr>
          <a:lstStyle/>
          <a:p>
            <a:pPr defTabSz="914259"/>
            <a:r>
              <a:rPr lang="en-GB" sz="800" dirty="0">
                <a:solidFill>
                  <a:prstClr val="black"/>
                </a:solidFill>
                <a:latin typeface="Arial" pitchFamily="34" charset="0"/>
              </a:rPr>
              <a:t>LUMENA STAR 40</a:t>
            </a:r>
          </a:p>
          <a:p>
            <a:pPr defTabSz="914259"/>
            <a:r>
              <a:rPr lang="en-GB" sz="800" dirty="0">
                <a:solidFill>
                  <a:prstClr val="black"/>
                </a:solidFill>
                <a:latin typeface="Arial" pitchFamily="34" charset="0"/>
              </a:rPr>
              <a:t>330 €</a:t>
            </a:r>
          </a:p>
        </p:txBody>
      </p:sp>
      <p:sp>
        <p:nvSpPr>
          <p:cNvPr id="14" name="Ellipse 13"/>
          <p:cNvSpPr/>
          <p:nvPr/>
        </p:nvSpPr>
        <p:spPr>
          <a:xfrm>
            <a:off x="649034" y="4269858"/>
            <a:ext cx="184301" cy="15949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5" name="Textfeld 14"/>
          <p:cNvSpPr txBox="1"/>
          <p:nvPr/>
        </p:nvSpPr>
        <p:spPr>
          <a:xfrm>
            <a:off x="813106" y="4244686"/>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conventional</a:t>
            </a:r>
          </a:p>
        </p:txBody>
      </p:sp>
      <p:sp>
        <p:nvSpPr>
          <p:cNvPr id="16" name="Ellipse 15"/>
          <p:cNvSpPr/>
          <p:nvPr/>
        </p:nvSpPr>
        <p:spPr>
          <a:xfrm>
            <a:off x="1617542" y="4269858"/>
            <a:ext cx="184301" cy="159494"/>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7" name="Textfeld 16"/>
          <p:cNvSpPr txBox="1"/>
          <p:nvPr/>
        </p:nvSpPr>
        <p:spPr>
          <a:xfrm>
            <a:off x="1769439" y="4261343"/>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LED</a:t>
            </a:r>
          </a:p>
        </p:txBody>
      </p:sp>
      <p:sp>
        <p:nvSpPr>
          <p:cNvPr id="18" name="Textfeld 17"/>
          <p:cNvSpPr txBox="1"/>
          <p:nvPr/>
        </p:nvSpPr>
        <p:spPr>
          <a:xfrm>
            <a:off x="1399214" y="1527667"/>
            <a:ext cx="411960" cy="218804"/>
          </a:xfrm>
          <a:prstGeom prst="rect">
            <a:avLst/>
          </a:prstGeom>
          <a:noFill/>
        </p:spPr>
        <p:txBody>
          <a:bodyPr wrap="none" lIns="64288" tIns="32144" rIns="64288" bIns="32144" rtlCol="0">
            <a:spAutoFit/>
          </a:bodyPr>
          <a:lstStyle/>
          <a:p>
            <a:pPr defTabSz="914306"/>
            <a:r>
              <a:rPr lang="en-GB" sz="1000" b="1" dirty="0">
                <a:solidFill>
                  <a:prstClr val="black"/>
                </a:solidFill>
                <a:latin typeface="Arial" pitchFamily="34" charset="0"/>
              </a:rPr>
              <a:t>2017</a:t>
            </a:r>
            <a:endParaRPr lang="en-GB" sz="1000" b="1" dirty="0">
              <a:solidFill>
                <a:prstClr val="black"/>
              </a:solidFill>
              <a:latin typeface="Arial" pitchFamily="34" charset="0"/>
              <a:cs typeface="Arial" pitchFamily="34" charset="0"/>
            </a:endParaRPr>
          </a:p>
        </p:txBody>
      </p:sp>
      <p:sp>
        <p:nvSpPr>
          <p:cNvPr id="19" name="Textfeld 18"/>
          <p:cNvSpPr txBox="1"/>
          <p:nvPr/>
        </p:nvSpPr>
        <p:spPr>
          <a:xfrm>
            <a:off x="1549685" y="3802988"/>
            <a:ext cx="792088" cy="338554"/>
          </a:xfrm>
          <a:prstGeom prst="rect">
            <a:avLst/>
          </a:prstGeom>
          <a:noFill/>
        </p:spPr>
        <p:txBody>
          <a:bodyPr wrap="square" rtlCol="0">
            <a:spAutoFit/>
          </a:bodyPr>
          <a:lstStyle/>
          <a:p>
            <a:pPr defTabSz="914259"/>
            <a:r>
              <a:rPr lang="en-GB" sz="800" dirty="0">
                <a:solidFill>
                  <a:prstClr val="black"/>
                </a:solidFill>
                <a:latin typeface="Arial" pitchFamily="34" charset="0"/>
              </a:rPr>
              <a:t>COMBIAL</a:t>
            </a:r>
          </a:p>
          <a:p>
            <a:pPr defTabSz="914259"/>
            <a:r>
              <a:rPr lang="en-GB" sz="800" dirty="0">
                <a:solidFill>
                  <a:prstClr val="black"/>
                </a:solidFill>
                <a:latin typeface="Arial" pitchFamily="34" charset="0"/>
              </a:rPr>
              <a:t>99 €</a:t>
            </a:r>
          </a:p>
        </p:txBody>
      </p:sp>
      <p:sp>
        <p:nvSpPr>
          <p:cNvPr id="20" name="Ellipse 19"/>
          <p:cNvSpPr/>
          <p:nvPr/>
        </p:nvSpPr>
        <p:spPr>
          <a:xfrm>
            <a:off x="2161202" y="4264005"/>
            <a:ext cx="184301" cy="15949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1" name="Textfeld 20"/>
          <p:cNvSpPr txBox="1"/>
          <p:nvPr/>
        </p:nvSpPr>
        <p:spPr>
          <a:xfrm>
            <a:off x="2400954" y="4250519"/>
            <a:ext cx="668301" cy="184666"/>
          </a:xfrm>
          <a:prstGeom prst="rect">
            <a:avLst/>
          </a:prstGeom>
          <a:noFill/>
        </p:spPr>
        <p:txBody>
          <a:bodyPr wrap="square" rtlCol="0">
            <a:spAutoFit/>
          </a:bodyPr>
          <a:lstStyle/>
          <a:p>
            <a:pPr defTabSz="914259"/>
            <a:r>
              <a:rPr lang="en-GB" sz="600" dirty="0">
                <a:solidFill>
                  <a:prstClr val="black"/>
                </a:solidFill>
                <a:latin typeface="Arial" pitchFamily="34" charset="0"/>
              </a:rPr>
              <a:t>OUT</a:t>
            </a:r>
          </a:p>
        </p:txBody>
      </p:sp>
      <p:sp>
        <p:nvSpPr>
          <p:cNvPr id="22" name="Textfeld 21"/>
          <p:cNvSpPr txBox="1"/>
          <p:nvPr/>
        </p:nvSpPr>
        <p:spPr>
          <a:xfrm>
            <a:off x="537686" y="2176944"/>
            <a:ext cx="660594" cy="338554"/>
          </a:xfrm>
          <a:prstGeom prst="rect">
            <a:avLst/>
          </a:prstGeom>
          <a:noFill/>
        </p:spPr>
        <p:txBody>
          <a:bodyPr wrap="square" rtlCol="0">
            <a:spAutoFit/>
          </a:bodyPr>
          <a:lstStyle/>
          <a:p>
            <a:pPr defTabSz="914259"/>
            <a:r>
              <a:rPr lang="en-GB" sz="800" dirty="0">
                <a:solidFill>
                  <a:prstClr val="black"/>
                </a:solidFill>
                <a:latin typeface="Arial" pitchFamily="34" charset="0"/>
              </a:rPr>
              <a:t>ESTADIA</a:t>
            </a:r>
          </a:p>
          <a:p>
            <a:pPr defTabSz="914259"/>
            <a:r>
              <a:rPr lang="en-GB" sz="800" dirty="0">
                <a:solidFill>
                  <a:prstClr val="black"/>
                </a:solidFill>
                <a:latin typeface="Arial" pitchFamily="34" charset="0"/>
              </a:rPr>
              <a:t>526 €</a:t>
            </a:r>
          </a:p>
        </p:txBody>
      </p:sp>
      <p:sp>
        <p:nvSpPr>
          <p:cNvPr id="23" name="Ellipse 22"/>
          <p:cNvSpPr/>
          <p:nvPr/>
        </p:nvSpPr>
        <p:spPr>
          <a:xfrm>
            <a:off x="1236136" y="3701888"/>
            <a:ext cx="311344" cy="298571"/>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4" name="Ellipse 23"/>
          <p:cNvSpPr/>
          <p:nvPr/>
        </p:nvSpPr>
        <p:spPr>
          <a:xfrm>
            <a:off x="1343809" y="2988394"/>
            <a:ext cx="311344" cy="298571"/>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5" name="Ellipse 24"/>
          <p:cNvSpPr/>
          <p:nvPr/>
        </p:nvSpPr>
        <p:spPr>
          <a:xfrm>
            <a:off x="1585368" y="2204255"/>
            <a:ext cx="311344" cy="298571"/>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6" name="Ellipse 25"/>
          <p:cNvSpPr/>
          <p:nvPr/>
        </p:nvSpPr>
        <p:spPr>
          <a:xfrm>
            <a:off x="1198281" y="2169916"/>
            <a:ext cx="311344" cy="298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Tree>
    <p:extLst>
      <p:ext uri="{BB962C8B-B14F-4D97-AF65-F5344CB8AC3E}">
        <p14:creationId xmlns:p14="http://schemas.microsoft.com/office/powerpoint/2010/main" val="2595536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l="399" t="10631" r="-11" b="4648"/>
          <a:stretch/>
        </p:blipFill>
        <p:spPr>
          <a:xfrm>
            <a:off x="0" y="-523"/>
            <a:ext cx="9144000" cy="5164562"/>
          </a:xfrm>
          <a:prstGeom prst="rect">
            <a:avLst/>
          </a:prstGeom>
        </p:spPr>
      </p:pic>
      <p:sp>
        <p:nvSpPr>
          <p:cNvPr id="7" name="Rechteck 6"/>
          <p:cNvSpPr/>
          <p:nvPr/>
        </p:nvSpPr>
        <p:spPr>
          <a:xfrm>
            <a:off x="0" y="195486"/>
            <a:ext cx="3059832" cy="432048"/>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59"/>
            <a:r>
              <a:rPr lang="en-GB" b="1" dirty="0">
                <a:solidFill>
                  <a:prstClr val="black"/>
                </a:solidFill>
              </a:rPr>
              <a:t>POST LUMINAIRES</a:t>
            </a:r>
          </a:p>
        </p:txBody>
      </p:sp>
    </p:spTree>
    <p:extLst>
      <p:ext uri="{BB962C8B-B14F-4D97-AF65-F5344CB8AC3E}">
        <p14:creationId xmlns:p14="http://schemas.microsoft.com/office/powerpoint/2010/main" val="9714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1400" dirty="0"/>
              <a:t>TURNOVER DEVELOPMENT CROSS-SELLING &amp; TURNOVER DISTRIBUTION</a:t>
            </a:r>
          </a:p>
        </p:txBody>
      </p:sp>
      <p:sp>
        <p:nvSpPr>
          <p:cNvPr id="4" name="Textplatzhalter 3"/>
          <p:cNvSpPr>
            <a:spLocks noGrp="1"/>
          </p:cNvSpPr>
          <p:nvPr>
            <p:ph type="body" sz="quarter" idx="13"/>
          </p:nvPr>
        </p:nvSpPr>
        <p:spPr/>
        <p:txBody>
          <a:bodyPr/>
          <a:lstStyle/>
          <a:p>
            <a:r>
              <a:rPr lang="en-GB" sz="600" dirty="0"/>
              <a:t>PRODUCT LAUNCHING Q1 | 2017</a:t>
            </a:r>
          </a:p>
          <a:p>
            <a:endParaRPr lang="en-GB" sz="600" dirty="0"/>
          </a:p>
        </p:txBody>
      </p:sp>
      <p:graphicFrame>
        <p:nvGraphicFramePr>
          <p:cNvPr id="8" name="Diagramm 7"/>
          <p:cNvGraphicFramePr>
            <a:graphicFrameLocks/>
          </p:cNvGraphicFramePr>
          <p:nvPr>
            <p:extLst>
              <p:ext uri="{D42A27DB-BD31-4B8C-83A1-F6EECF244321}">
                <p14:modId xmlns:p14="http://schemas.microsoft.com/office/powerpoint/2010/main" val="779773749"/>
              </p:ext>
            </p:extLst>
          </p:nvPr>
        </p:nvGraphicFramePr>
        <p:xfrm>
          <a:off x="91449" y="752500"/>
          <a:ext cx="2736304" cy="21072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p:cNvGraphicFramePr>
            <a:graphicFrameLocks/>
          </p:cNvGraphicFramePr>
          <p:nvPr>
            <p:extLst>
              <p:ext uri="{D42A27DB-BD31-4B8C-83A1-F6EECF244321}">
                <p14:modId xmlns:p14="http://schemas.microsoft.com/office/powerpoint/2010/main" val="3772637391"/>
              </p:ext>
            </p:extLst>
          </p:nvPr>
        </p:nvGraphicFramePr>
        <p:xfrm>
          <a:off x="3019264" y="749927"/>
          <a:ext cx="2904728" cy="21072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p:cNvGraphicFramePr>
            <a:graphicFrameLocks/>
          </p:cNvGraphicFramePr>
          <p:nvPr>
            <p:extLst>
              <p:ext uri="{D42A27DB-BD31-4B8C-83A1-F6EECF244321}">
                <p14:modId xmlns:p14="http://schemas.microsoft.com/office/powerpoint/2010/main" val="3266551267"/>
              </p:ext>
            </p:extLst>
          </p:nvPr>
        </p:nvGraphicFramePr>
        <p:xfrm>
          <a:off x="6084168" y="752500"/>
          <a:ext cx="2904728" cy="210728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Grafik 11"/>
          <p:cNvPicPr>
            <a:picLocks noChangeAspect="1"/>
          </p:cNvPicPr>
          <p:nvPr/>
        </p:nvPicPr>
        <p:blipFill rotWithShape="1">
          <a:blip r:embed="rId5" cstate="print">
            <a:extLst>
              <a:ext uri="{28A0092B-C50C-407E-A947-70E740481C1C}">
                <a14:useLocalDpi xmlns:a14="http://schemas.microsoft.com/office/drawing/2010/main" val="0"/>
              </a:ext>
            </a:extLst>
          </a:blip>
          <a:srcRect t="53780"/>
          <a:stretch/>
        </p:blipFill>
        <p:spPr>
          <a:xfrm>
            <a:off x="0" y="3003798"/>
            <a:ext cx="9144000" cy="1760984"/>
          </a:xfrm>
          <a:prstGeom prst="rect">
            <a:avLst/>
          </a:prstGeom>
        </p:spPr>
      </p:pic>
    </p:spTree>
    <p:extLst>
      <p:ext uri="{BB962C8B-B14F-4D97-AF65-F5344CB8AC3E}">
        <p14:creationId xmlns:p14="http://schemas.microsoft.com/office/powerpoint/2010/main" val="26478032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VIACON</a:t>
            </a:r>
            <a:r>
              <a:t/>
            </a:r>
            <a:br/>
            <a:r>
              <a:rPr lang="en-GB" sz="1400" dirty="0">
                <a:solidFill>
                  <a:schemeClr val="bg1">
                    <a:lumMod val="65000"/>
                  </a:schemeClr>
                </a:solidFill>
              </a:rPr>
              <a:t>AN INTELLIGENT LUMINAIRE WITH INTEGRATED FUTURE SAFETY</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35436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800lm – 8,200lm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8W – 63W / up to 140lm/W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L80 100,000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dirty="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LR, LRA, ETDD</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a:t>
                      </a: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IP66 | II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Standard: asymmetric wide distribution (AB2L | AB5L) + MLT IQ</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pic>
        <p:nvPicPr>
          <p:cNvPr id="31747" name="Picture 3"/>
          <p:cNvPicPr>
            <a:picLocks noChangeAspect="1" noChangeArrowheads="1"/>
          </p:cNvPicPr>
          <p:nvPr/>
        </p:nvPicPr>
        <p:blipFill>
          <a:blip r:embed="rId3" cstate="print"/>
          <a:srcRect/>
          <a:stretch>
            <a:fillRect/>
          </a:stretch>
        </p:blipFill>
        <p:spPr bwMode="auto">
          <a:xfrm>
            <a:off x="2699795" y="3003798"/>
            <a:ext cx="1935621" cy="1324372"/>
          </a:xfrm>
          <a:prstGeom prst="rect">
            <a:avLst/>
          </a:prstGeom>
          <a:noFill/>
          <a:ln w="9525">
            <a:noFill/>
            <a:miter lim="800000"/>
            <a:headEnd/>
            <a:tailEnd/>
          </a:ln>
          <a:effectLst/>
        </p:spPr>
      </p:pic>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Bracket-mounted /post-top luminaire</a:t>
            </a:r>
            <a:endParaRPr lang="en-GB" sz="1000" b="1" dirty="0">
              <a:solidFill>
                <a:prstClr val="black"/>
              </a:solidFill>
              <a:latin typeface="Arial" pitchFamily="34" charset="0"/>
              <a:cs typeface="Arial" pitchFamily="34" charset="0"/>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MLT IQ </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FAMILY</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DELIVERY CAPACITY: 04/2017</a:t>
            </a:r>
            <a:endParaRPr lang="en-GB" sz="1000" b="1" dirty="0">
              <a:solidFill>
                <a:prstClr val="black"/>
              </a:solidFill>
              <a:latin typeface="Arial" pitchFamily="34" charset="0"/>
              <a:cs typeface="Arial" pitchFamily="34" charset="0"/>
            </a:endParaRPr>
          </a:p>
        </p:txBody>
      </p:sp>
      <p:pic>
        <p:nvPicPr>
          <p:cNvPr id="19458" name="Picture 2" descr="https://guide.trilux.com/fileadmin/content/outdoor/viacon/Viacon_00001_FAKE.png"/>
          <p:cNvPicPr>
            <a:picLocks noChangeAspect="1" noChangeArrowheads="1"/>
          </p:cNvPicPr>
          <p:nvPr/>
        </p:nvPicPr>
        <p:blipFill>
          <a:blip r:embed="rId4" cstate="print"/>
          <a:srcRect/>
          <a:stretch>
            <a:fillRect/>
          </a:stretch>
        </p:blipFill>
        <p:spPr bwMode="auto">
          <a:xfrm>
            <a:off x="611560" y="987575"/>
            <a:ext cx="3672408" cy="1512168"/>
          </a:xfrm>
          <a:prstGeom prst="rect">
            <a:avLst/>
          </a:prstGeom>
          <a:noFill/>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t="27422" b="-547"/>
          <a:stretch/>
        </p:blipFill>
        <p:spPr>
          <a:xfrm>
            <a:off x="620152" y="3003798"/>
            <a:ext cx="1935624" cy="1309117"/>
          </a:xfrm>
          <a:prstGeom prst="rect">
            <a:avLst/>
          </a:prstGeom>
        </p:spPr>
      </p:pic>
      <p:pic>
        <p:nvPicPr>
          <p:cNvPr id="2" name="Grafik 1"/>
          <p:cNvPicPr>
            <a:picLocks noChangeAspect="1"/>
          </p:cNvPicPr>
          <p:nvPr/>
        </p:nvPicPr>
        <p:blipFill rotWithShape="1">
          <a:blip r:embed="rId6" cstate="print">
            <a:extLst>
              <a:ext uri="{28A0092B-C50C-407E-A947-70E740481C1C}">
                <a14:useLocalDpi xmlns:a14="http://schemas.microsoft.com/office/drawing/2010/main" val="0"/>
              </a:ext>
            </a:extLst>
          </a:blip>
          <a:srcRect l="2892" t="10811" b="24904"/>
          <a:stretch/>
        </p:blipFill>
        <p:spPr>
          <a:xfrm>
            <a:off x="4788024" y="3003798"/>
            <a:ext cx="1957908" cy="1296144"/>
          </a:xfrm>
          <a:prstGeom prst="rect">
            <a:avLst/>
          </a:prstGeom>
        </p:spPr>
      </p:pic>
      <p:pic>
        <p:nvPicPr>
          <p:cNvPr id="3" name="Grafik 2"/>
          <p:cNvPicPr>
            <a:picLocks noChangeAspect="1"/>
          </p:cNvPicPr>
          <p:nvPr/>
        </p:nvPicPr>
        <p:blipFill rotWithShape="1">
          <a:blip r:embed="rId7" cstate="print">
            <a:extLst>
              <a:ext uri="{28A0092B-C50C-407E-A947-70E740481C1C}">
                <a14:useLocalDpi xmlns:a14="http://schemas.microsoft.com/office/drawing/2010/main" val="0"/>
              </a:ext>
            </a:extLst>
          </a:blip>
          <a:srcRect l="-535" t="18409" r="535" b="15417"/>
          <a:stretch/>
        </p:blipFill>
        <p:spPr>
          <a:xfrm>
            <a:off x="6864635" y="3005683"/>
            <a:ext cx="1955837" cy="1294259"/>
          </a:xfrm>
          <a:prstGeom prst="rect">
            <a:avLst/>
          </a:prstGeom>
        </p:spPr>
      </p:pic>
    </p:spTree>
    <p:extLst>
      <p:ext uri="{BB962C8B-B14F-4D97-AF65-F5344CB8AC3E}">
        <p14:creationId xmlns:p14="http://schemas.microsoft.com/office/powerpoint/2010/main" val="672405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LUMEGA IQ 50 </a:t>
            </a:r>
            <a:r>
              <a:t/>
            </a:r>
            <a:br/>
            <a:r>
              <a:rPr lang="en-GB" sz="1400" dirty="0"/>
              <a:t>FLEXIBLE OUTDOOR LIGHTING WITH INTELLIGENCE</a:t>
            </a:r>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15566"/>
          <a:ext cx="4607387" cy="162868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800lm – 5,600lm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Connected load/efficiency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8W to 53W / up to 120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L80 100,000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3000K, 4000K</a:t>
                      </a:r>
                      <a:r>
                        <a:rPr sz="900"/>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LR, LRA, switchable, optional LMS</a:t>
                      </a:r>
                      <a:endParaRPr lang="en-GB" sz="90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safety class | impact resistance</a:t>
                      </a:r>
                      <a:endParaRPr lang="en-GB" sz="900" b="1"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IP66 | II </a:t>
                      </a:r>
                      <a:r>
                        <a:rPr lang="en-GB" sz="900" b="0" baseline="0" dirty="0">
                          <a:effectLst/>
                          <a:latin typeface="Arial" panose="020B0604020202020204" pitchFamily="34" charset="0"/>
                        </a:rPr>
                        <a:t>| IK 08</a:t>
                      </a:r>
                      <a:endParaRPr lang="en-GB" sz="900" b="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wide distribution</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endParaRPr lang="de-DE"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symmetric wide distribution (paths and cycle paths)</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5" name="Rechteck 14"/>
          <p:cNvSpPr/>
          <p:nvPr/>
        </p:nvSpPr>
        <p:spPr>
          <a:xfrm>
            <a:off x="2699792"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THE PATENT FOR SIMPLICITY</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SIMPLE OPERATION</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DELIVERY CAPACITY: 01/2017</a:t>
            </a:r>
            <a:endParaRPr lang="en-GB" sz="1000" b="1" dirty="0">
              <a:solidFill>
                <a:prstClr val="black"/>
              </a:solidFill>
              <a:latin typeface="Arial" pitchFamily="34" charset="0"/>
              <a:cs typeface="Arial" pitchFamily="34" charset="0"/>
            </a:endParaRPr>
          </a:p>
        </p:txBody>
      </p:sp>
      <p:pic>
        <p:nvPicPr>
          <p:cNvPr id="4100" name="Picture 4" descr="https://guide.trilux.com/fileadmin/content/outdoor/lumegaIQ/LUMEGA_IQ_D00018_DB.jpg"/>
          <p:cNvPicPr>
            <a:picLocks noChangeAspect="1" noChangeArrowheads="1"/>
          </p:cNvPicPr>
          <p:nvPr/>
        </p:nvPicPr>
        <p:blipFill>
          <a:blip r:embed="rId3" cstate="print"/>
          <a:srcRect/>
          <a:stretch>
            <a:fillRect/>
          </a:stretch>
        </p:blipFill>
        <p:spPr bwMode="auto">
          <a:xfrm>
            <a:off x="4788025" y="2931791"/>
            <a:ext cx="1944215" cy="1296144"/>
          </a:xfrm>
          <a:prstGeom prst="rect">
            <a:avLst/>
          </a:prstGeom>
          <a:noFill/>
        </p:spPr>
      </p:pic>
      <p:pic>
        <p:nvPicPr>
          <p:cNvPr id="4104" name="Picture 8" descr="https://guide.trilux.com/fileadmin/content/outdoor/lumegaIQ/LUMEGA_IQ_50_DB.jpg"/>
          <p:cNvPicPr>
            <a:picLocks noChangeAspect="1" noChangeArrowheads="1"/>
          </p:cNvPicPr>
          <p:nvPr/>
        </p:nvPicPr>
        <p:blipFill>
          <a:blip r:embed="rId4" cstate="print"/>
          <a:srcRect/>
          <a:stretch>
            <a:fillRect/>
          </a:stretch>
        </p:blipFill>
        <p:spPr bwMode="auto">
          <a:xfrm>
            <a:off x="6876256" y="2931791"/>
            <a:ext cx="1944216" cy="1296144"/>
          </a:xfrm>
          <a:prstGeom prst="rect">
            <a:avLst/>
          </a:prstGeom>
          <a:noFill/>
        </p:spPr>
      </p:pic>
      <p:pic>
        <p:nvPicPr>
          <p:cNvPr id="21" name="Picture 2" descr="https://guide.trilux.com/fileadmin/content/outdoor/lumegaIQ/Lumega_IQ_head.jpg"/>
          <p:cNvPicPr>
            <a:picLocks noChangeAspect="1" noChangeArrowheads="1"/>
          </p:cNvPicPr>
          <p:nvPr/>
        </p:nvPicPr>
        <p:blipFill>
          <a:blip r:embed="rId5" cstate="print"/>
          <a:srcRect/>
          <a:stretch>
            <a:fillRect/>
          </a:stretch>
        </p:blipFill>
        <p:spPr bwMode="auto">
          <a:xfrm>
            <a:off x="611560" y="987574"/>
            <a:ext cx="3600400" cy="1500166"/>
          </a:xfrm>
          <a:prstGeom prst="rect">
            <a:avLst/>
          </a:prstGeom>
          <a:noFill/>
        </p:spPr>
      </p:pic>
      <p:sp>
        <p:nvSpPr>
          <p:cNvPr id="18" name="Rechteck 17"/>
          <p:cNvSpPr/>
          <p:nvPr/>
        </p:nvSpPr>
        <p:spPr>
          <a:xfrm>
            <a:off x="61101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MLT IQ </a:t>
            </a:r>
            <a:endParaRPr lang="en-GB" sz="1000" b="1" dirty="0">
              <a:solidFill>
                <a:prstClr val="black"/>
              </a:solidFill>
              <a:latin typeface="Arial" pitchFamily="34" charset="0"/>
              <a:cs typeface="Arial" pitchFamily="34" charset="0"/>
            </a:endParaRPr>
          </a:p>
        </p:txBody>
      </p:sp>
      <p:pic>
        <p:nvPicPr>
          <p:cNvPr id="19" name="Picture 3"/>
          <p:cNvPicPr>
            <a:picLocks noChangeAspect="1" noChangeArrowheads="1"/>
          </p:cNvPicPr>
          <p:nvPr/>
        </p:nvPicPr>
        <p:blipFill>
          <a:blip r:embed="rId6" cstate="print"/>
          <a:srcRect/>
          <a:stretch>
            <a:fillRect/>
          </a:stretch>
        </p:blipFill>
        <p:spPr bwMode="auto">
          <a:xfrm>
            <a:off x="611010" y="2931791"/>
            <a:ext cx="1935621" cy="1296144"/>
          </a:xfrm>
          <a:prstGeom prst="rect">
            <a:avLst/>
          </a:prstGeom>
          <a:noFill/>
          <a:ln w="9525">
            <a:noFill/>
            <a:miter lim="800000"/>
            <a:headEnd/>
            <a:tailEnd/>
          </a:ln>
          <a:effectLst/>
        </p:spPr>
      </p:pic>
      <p:pic>
        <p:nvPicPr>
          <p:cNvPr id="22" name="Picture 3" descr="D:\eigene Dateien\Eigene Dateien\Bilder\Lumega IQ\C.M_2015.02.09\LUMEGA_IQ70_I_Ansicht.jpg"/>
          <p:cNvPicPr>
            <a:picLocks noChangeAspect="1" noChangeArrowheads="1"/>
          </p:cNvPicPr>
          <p:nvPr/>
        </p:nvPicPr>
        <p:blipFill>
          <a:blip r:embed="rId7" cstate="print"/>
          <a:srcRect/>
          <a:stretch>
            <a:fillRect/>
          </a:stretch>
        </p:blipFill>
        <p:spPr bwMode="auto">
          <a:xfrm>
            <a:off x="2690647" y="2931790"/>
            <a:ext cx="1942666" cy="1296145"/>
          </a:xfrm>
          <a:prstGeom prst="rect">
            <a:avLst/>
          </a:prstGeom>
          <a:noFill/>
        </p:spPr>
      </p:pic>
      <p:pic>
        <p:nvPicPr>
          <p:cNvPr id="20" name="Grafik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8877" y="3016186"/>
            <a:ext cx="490181" cy="490181"/>
          </a:xfrm>
          <a:prstGeom prst="rect">
            <a:avLst/>
          </a:prstGeom>
          <a:ln>
            <a:solidFill>
              <a:schemeClr val="bg1">
                <a:lumMod val="65000"/>
              </a:schemeClr>
            </a:solidFill>
          </a:ln>
        </p:spPr>
      </p:pic>
      <p:pic>
        <p:nvPicPr>
          <p:cNvPr id="23" name="Grafik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2529" y="3003878"/>
            <a:ext cx="466708" cy="502489"/>
          </a:xfrm>
          <a:prstGeom prst="rect">
            <a:avLst/>
          </a:prstGeom>
          <a:ln>
            <a:solidFill>
              <a:schemeClr val="bg1">
                <a:lumMod val="65000"/>
              </a:schemeClr>
            </a:solidFill>
          </a:ln>
        </p:spPr>
      </p:pic>
      <p:pic>
        <p:nvPicPr>
          <p:cNvPr id="24" name="Grafik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3742" y="3003879"/>
            <a:ext cx="466706" cy="502488"/>
          </a:xfrm>
          <a:prstGeom prst="rect">
            <a:avLst/>
          </a:prstGeom>
          <a:noFill/>
          <a:ln>
            <a:solidFill>
              <a:schemeClr val="bg1">
                <a:lumMod val="65000"/>
              </a:schemeClr>
            </a:solidFill>
          </a:ln>
        </p:spPr>
      </p:pic>
    </p:spTree>
    <p:extLst>
      <p:ext uri="{BB962C8B-B14F-4D97-AF65-F5344CB8AC3E}">
        <p14:creationId xmlns:p14="http://schemas.microsoft.com/office/powerpoint/2010/main" val="3613007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CUVIA </a:t>
            </a:r>
            <a:r>
              <a:t/>
            </a:r>
            <a:br/>
            <a:r>
              <a:rPr lang="en-GB" sz="1400" dirty="0"/>
              <a:t>ROAD LIGHTING SIMPLY CONSIDERED FOR THE FUTURE</a:t>
            </a:r>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752528" cy="1451520"/>
        </p:xfrm>
        <a:graphic>
          <a:graphicData uri="http://schemas.openxmlformats.org/drawingml/2006/table">
            <a:tbl>
              <a:tblPr firstRow="1" firstCol="1" bandRow="1"/>
              <a:tblGrid>
                <a:gridCol w="2228291">
                  <a:extLst>
                    <a:ext uri="{9D8B030D-6E8A-4147-A177-3AD203B41FA5}">
                      <a16:colId xmlns:a16="http://schemas.microsoft.com/office/drawing/2014/main" xmlns="" val="20000"/>
                    </a:ext>
                  </a:extLst>
                </a:gridCol>
                <a:gridCol w="2524237">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b="1" dirty="0">
                          <a:effectLst/>
                          <a:latin typeface="Arial" panose="020B0604020202020204" pitchFamily="34" charset="0"/>
                        </a:rPr>
                        <a:t>Luminaire luminous flux</a:t>
                      </a:r>
                      <a:endParaRPr lang="en-GB" sz="8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dirty="0">
                          <a:effectLst/>
                          <a:latin typeface="Arial" panose="020B0604020202020204" pitchFamily="34" charset="0"/>
                        </a:rPr>
                        <a:t>Cuvia 40:1,000 – 3,200lm / Cuvia 60:3,500 – 7,500lm</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b="1" dirty="0">
                          <a:effectLst/>
                          <a:latin typeface="Arial" panose="020B0604020202020204" pitchFamily="34" charset="0"/>
                        </a:rPr>
                        <a:t>Connected load/efficiency</a:t>
                      </a:r>
                      <a:endParaRPr lang="en-GB" sz="8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800" baseline="0" dirty="0">
                          <a:effectLst/>
                          <a:latin typeface="Arial" panose="020B0604020202020204" pitchFamily="34" charset="0"/>
                        </a:rPr>
                        <a:t>Cuvia 40: 10 – 30W / to 110 lm/W </a:t>
                      </a:r>
                    </a:p>
                    <a:p>
                      <a:pPr marL="0" marR="0" indent="0" algn="l" defTabSz="1300460" rtl="0" eaLnBrk="1" fontAlgn="auto" latinLnBrk="0" hangingPunct="1">
                        <a:lnSpc>
                          <a:spcPct val="100000"/>
                        </a:lnSpc>
                        <a:spcBef>
                          <a:spcPts val="0"/>
                        </a:spcBef>
                        <a:spcAft>
                          <a:spcPts val="0"/>
                        </a:spcAft>
                        <a:buClrTx/>
                        <a:buSzTx/>
                        <a:buFontTx/>
                        <a:buNone/>
                        <a:tabLst/>
                        <a:defRPr/>
                      </a:pPr>
                      <a:r>
                        <a:rPr lang="en-GB" sz="800" baseline="0" dirty="0">
                          <a:effectLst/>
                          <a:latin typeface="Arial" panose="020B0604020202020204" pitchFamily="34" charset="0"/>
                        </a:rPr>
                        <a:t>Cuvia 60: 25 – 59W / to 140 lm/W</a:t>
                      </a:r>
                      <a:endParaRPr lang="en-GB" sz="8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b="1" dirty="0">
                          <a:effectLst/>
                          <a:latin typeface="Arial" panose="020B0604020202020204" pitchFamily="34" charset="0"/>
                        </a:rPr>
                        <a:t>Service life</a:t>
                      </a:r>
                      <a:endParaRPr lang="en-GB" sz="8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dirty="0">
                          <a:effectLst/>
                          <a:latin typeface="Arial" panose="020B0604020202020204" pitchFamily="34" charset="0"/>
                        </a:rPr>
                        <a:t>L80 100,000 h</a:t>
                      </a:r>
                      <a:endParaRPr lang="en-GB" sz="8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b="1" dirty="0">
                          <a:effectLst/>
                          <a:latin typeface="Arial" panose="020B0604020202020204" pitchFamily="34" charset="0"/>
                        </a:rPr>
                        <a:t>Colour temperature</a:t>
                      </a:r>
                      <a:endParaRPr lang="en-GB" sz="8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dirty="0">
                          <a:effectLst/>
                          <a:latin typeface="Arial" panose="020B0604020202020204" pitchFamily="34" charset="0"/>
                        </a:rPr>
                        <a:t>4000K , optional 3000K</a:t>
                      </a:r>
                      <a:endParaRPr lang="en-GB" sz="8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b="1" dirty="0">
                          <a:effectLst/>
                          <a:latin typeface="Arial" panose="020B0604020202020204" pitchFamily="34" charset="0"/>
                        </a:rPr>
                        <a:t>Electrical version</a:t>
                      </a:r>
                      <a:endParaRPr lang="en-GB" sz="8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dirty="0">
                          <a:effectLst/>
                          <a:latin typeface="Arial" panose="020B0604020202020204" pitchFamily="34" charset="0"/>
                        </a:rPr>
                        <a:t>LR, LRA, switchable</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b="1" dirty="0">
                          <a:effectLst/>
                          <a:latin typeface="Arial" panose="020B0604020202020204" pitchFamily="34" charset="0"/>
                        </a:rPr>
                        <a:t>Protection rating | safety class | impact resistance</a:t>
                      </a:r>
                      <a:endParaRPr lang="en-GB" sz="800" b="1"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dirty="0">
                          <a:effectLst/>
                          <a:latin typeface="Arial" panose="020B0604020202020204" pitchFamily="34" charset="0"/>
                        </a:rPr>
                        <a:t>IP66 | II </a:t>
                      </a:r>
                      <a:r>
                        <a:rPr lang="en-GB" sz="800" b="0" baseline="0" dirty="0">
                          <a:effectLst/>
                          <a:latin typeface="Arial" panose="020B0604020202020204" pitchFamily="34" charset="0"/>
                        </a:rPr>
                        <a:t>| IK 09</a:t>
                      </a:r>
                      <a:endParaRPr lang="en-GB" sz="800" b="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b="1" dirty="0">
                          <a:effectLst/>
                          <a:latin typeface="Arial" panose="020B0604020202020204" pitchFamily="34" charset="0"/>
                        </a:rPr>
                        <a:t>Light distribution</a:t>
                      </a:r>
                      <a:endParaRPr lang="en-GB" sz="8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800" i="0" dirty="0">
                          <a:effectLst/>
                          <a:latin typeface="Arial" panose="020B0604020202020204" pitchFamily="34" charset="0"/>
                        </a:rPr>
                        <a:t>asymmetric wide (Cuvia 40/60) / symmetric wide (Cuvia 40) + MLT IQ</a:t>
                      </a:r>
                      <a:endParaRPr lang="en-GB" sz="8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MLT IQ </a:t>
            </a:r>
          </a:p>
        </p:txBody>
      </p:sp>
      <p:sp>
        <p:nvSpPr>
          <p:cNvPr id="15" name="Rechteck 14"/>
          <p:cNvSpPr/>
          <p:nvPr/>
        </p:nvSpPr>
        <p:spPr>
          <a:xfrm>
            <a:off x="2699791" y="4371950"/>
            <a:ext cx="3113115"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INSTALLATION</a:t>
            </a:r>
            <a:endParaRPr lang="en-GB" sz="1000" b="1" dirty="0">
              <a:solidFill>
                <a:prstClr val="black"/>
              </a:solidFill>
              <a:latin typeface="Arial" pitchFamily="34" charset="0"/>
              <a:cs typeface="Arial" pitchFamily="34" charset="0"/>
            </a:endParaRPr>
          </a:p>
        </p:txBody>
      </p:sp>
      <p:sp>
        <p:nvSpPr>
          <p:cNvPr id="16" name="Rechteck 15"/>
          <p:cNvSpPr/>
          <p:nvPr/>
        </p:nvSpPr>
        <p:spPr>
          <a:xfrm>
            <a:off x="5944994" y="4371950"/>
            <a:ext cx="931262"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FAMILY</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        DELIVERABLE</a:t>
            </a:r>
            <a:endParaRPr lang="en-GB" sz="1000" b="1" dirty="0">
              <a:solidFill>
                <a:prstClr val="black"/>
              </a:solidFill>
              <a:latin typeface="Arial" pitchFamily="34" charset="0"/>
              <a:cs typeface="Arial" pitchFamily="34" charset="0"/>
            </a:endParaRPr>
          </a:p>
        </p:txBody>
      </p:sp>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l="14766" r="13901"/>
          <a:stretch/>
        </p:blipFill>
        <p:spPr>
          <a:xfrm>
            <a:off x="611560" y="987575"/>
            <a:ext cx="1584176" cy="1493509"/>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5919" r="15711"/>
          <a:stretch/>
        </p:blipFill>
        <p:spPr>
          <a:xfrm>
            <a:off x="2195736" y="989727"/>
            <a:ext cx="1656184" cy="1492061"/>
          </a:xfrm>
          <a:prstGeom prst="rect">
            <a:avLst/>
          </a:prstGeom>
        </p:spPr>
      </p:pic>
      <p:pic>
        <p:nvPicPr>
          <p:cNvPr id="13" name="Picture 3"/>
          <p:cNvPicPr>
            <a:picLocks noChangeAspect="1" noChangeArrowheads="1"/>
          </p:cNvPicPr>
          <p:nvPr/>
        </p:nvPicPr>
        <p:blipFill>
          <a:blip r:embed="rId5" cstate="print"/>
          <a:srcRect/>
          <a:stretch>
            <a:fillRect/>
          </a:stretch>
        </p:blipFill>
        <p:spPr bwMode="auto">
          <a:xfrm>
            <a:off x="611010" y="2931791"/>
            <a:ext cx="1935621" cy="1296144"/>
          </a:xfrm>
          <a:prstGeom prst="rect">
            <a:avLst/>
          </a:prstGeom>
          <a:noFill/>
          <a:ln w="9525">
            <a:noFill/>
            <a:miter lim="800000"/>
            <a:headEnd/>
            <a:tailEnd/>
          </a:ln>
          <a:effectLst/>
        </p:spPr>
      </p:pic>
      <p:pic>
        <p:nvPicPr>
          <p:cNvPr id="18" name="Grafi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4995" y="2931791"/>
            <a:ext cx="1422706" cy="1422706"/>
          </a:xfrm>
          <a:prstGeom prst="rect">
            <a:avLst/>
          </a:prstGeom>
        </p:spPr>
      </p:pic>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9566" y="2933591"/>
            <a:ext cx="1420906" cy="1420906"/>
          </a:xfrm>
          <a:prstGeom prst="rect">
            <a:avLst/>
          </a:prstGeom>
        </p:spPr>
      </p:pic>
      <p:sp>
        <p:nvSpPr>
          <p:cNvPr id="20" name="Textfeld 19"/>
          <p:cNvSpPr txBox="1"/>
          <p:nvPr/>
        </p:nvSpPr>
        <p:spPr>
          <a:xfrm>
            <a:off x="5964139" y="4113677"/>
            <a:ext cx="1044204" cy="276999"/>
          </a:xfrm>
          <a:prstGeom prst="rect">
            <a:avLst/>
          </a:prstGeom>
          <a:noFill/>
        </p:spPr>
        <p:txBody>
          <a:bodyPr wrap="square" rtlCol="0">
            <a:spAutoFit/>
          </a:bodyPr>
          <a:lstStyle/>
          <a:p>
            <a:pPr defTabSz="914259"/>
            <a:r>
              <a:rPr lang="en-GB" sz="1200" dirty="0">
                <a:solidFill>
                  <a:prstClr val="black"/>
                </a:solidFill>
              </a:rPr>
              <a:t>Cuvia 40</a:t>
            </a:r>
          </a:p>
        </p:txBody>
      </p:sp>
      <p:sp>
        <p:nvSpPr>
          <p:cNvPr id="21" name="Textfeld 20"/>
          <p:cNvSpPr txBox="1"/>
          <p:nvPr/>
        </p:nvSpPr>
        <p:spPr>
          <a:xfrm>
            <a:off x="7416228" y="4113676"/>
            <a:ext cx="1044204" cy="276999"/>
          </a:xfrm>
          <a:prstGeom prst="rect">
            <a:avLst/>
          </a:prstGeom>
          <a:noFill/>
        </p:spPr>
        <p:txBody>
          <a:bodyPr wrap="square" rtlCol="0">
            <a:spAutoFit/>
          </a:bodyPr>
          <a:lstStyle/>
          <a:p>
            <a:pPr defTabSz="914259"/>
            <a:r>
              <a:rPr lang="en-GB" sz="1200" dirty="0">
                <a:solidFill>
                  <a:prstClr val="black"/>
                </a:solidFill>
              </a:rPr>
              <a:t>Cuvia 60</a:t>
            </a:r>
          </a:p>
        </p:txBody>
      </p:sp>
      <p:pic>
        <p:nvPicPr>
          <p:cNvPr id="23" name="Grafik 22" descr="Bild_15.png"/>
          <p:cNvPicPr>
            <a:picLocks noChangeAspect="1"/>
          </p:cNvPicPr>
          <p:nvPr/>
        </p:nvPicPr>
        <p:blipFill>
          <a:blip r:embed="rId8" cstate="print"/>
          <a:stretch>
            <a:fillRect/>
          </a:stretch>
        </p:blipFill>
        <p:spPr>
          <a:xfrm>
            <a:off x="2665638" y="2991805"/>
            <a:ext cx="3150351" cy="1302677"/>
          </a:xfrm>
          <a:prstGeom prst="rect">
            <a:avLst/>
          </a:prstGeom>
          <a:noFill/>
          <a:ln>
            <a:noFill/>
          </a:ln>
        </p:spPr>
      </p:pic>
    </p:spTree>
    <p:extLst>
      <p:ext uri="{BB962C8B-B14F-4D97-AF65-F5344CB8AC3E}">
        <p14:creationId xmlns:p14="http://schemas.microsoft.com/office/powerpoint/2010/main" val="17585885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ONTRIA</a:t>
            </a:r>
            <a:r>
              <a:t/>
            </a:r>
            <a:br/>
            <a:r>
              <a:rPr lang="en-GB" sz="1400" dirty="0">
                <a:solidFill>
                  <a:schemeClr val="bg1">
                    <a:lumMod val="65000"/>
                  </a:schemeClr>
                </a:solidFill>
              </a:rPr>
              <a:t>TECHNICAL OUTDOOR LUMINAIRE</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graphicFrame>
        <p:nvGraphicFramePr>
          <p:cNvPr id="7" name="Tabelle 6"/>
          <p:cNvGraphicFramePr>
            <a:graphicFrameLocks noGrp="1"/>
          </p:cNvGraphicFramePr>
          <p:nvPr>
            <p:extLst/>
          </p:nvPr>
        </p:nvGraphicFramePr>
        <p:xfrm>
          <a:off x="4283968" y="987575"/>
          <a:ext cx="4607387" cy="1750600"/>
        </p:xfrm>
        <a:graphic>
          <a:graphicData uri="http://schemas.openxmlformats.org/drawingml/2006/table">
            <a:tbl>
              <a:tblPr firstRow="1" firstCol="1" bandRow="1"/>
              <a:tblGrid>
                <a:gridCol w="2370766">
                  <a:extLst>
                    <a:ext uri="{9D8B030D-6E8A-4147-A177-3AD203B41FA5}">
                      <a16:colId xmlns:a16="http://schemas.microsoft.com/office/drawing/2014/main" xmlns="" val="20000"/>
                    </a:ext>
                  </a:extLst>
                </a:gridCol>
                <a:gridCol w="2236621">
                  <a:extLst>
                    <a:ext uri="{9D8B030D-6E8A-4147-A177-3AD203B41FA5}">
                      <a16:colId xmlns:a16="http://schemas.microsoft.com/office/drawing/2014/main" xmlns="" val="20001"/>
                    </a:ext>
                  </a:extLst>
                </a:gridCol>
              </a:tblGrid>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Luminaire luminous flux (lm)</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3600 / 6200        /       9100 / 12000  </a:t>
                      </a:r>
                    </a:p>
                    <a:p>
                      <a:pPr algn="l">
                        <a:spcAft>
                          <a:spcPts val="0"/>
                        </a:spcAft>
                      </a:pPr>
                      <a:r>
                        <a:rPr lang="en-GB" sz="900" dirty="0">
                          <a:effectLst/>
                          <a:latin typeface="Arial" panose="020B0604020202020204" pitchFamily="34" charset="0"/>
                        </a:rPr>
                        <a:t>15000 / 20000 / 24000</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8004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Efficiency</a:t>
                      </a:r>
                      <a:endParaRPr lang="en-GB" sz="900" b="1" baseline="0"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900" baseline="0" dirty="0">
                          <a:effectLst/>
                          <a:latin typeface="Arial" panose="020B0604020202020204" pitchFamily="34" charset="0"/>
                        </a:rPr>
                        <a:t>&gt; 100 lm/W</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Service life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L80 50,000 h</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Colour temperature</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4000K</a:t>
                      </a:r>
                      <a:r>
                        <a:t> </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Electrical version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switchable / LR (in progress)</a:t>
                      </a: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i="0" dirty="0">
                          <a:effectLst/>
                          <a:latin typeface="Arial" panose="020B0604020202020204" pitchFamily="34" charset="0"/>
                        </a:rPr>
                        <a:t>Safety class</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Safety class I</a:t>
                      </a:r>
                      <a:endParaRPr lang="en-GB" sz="90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Protection rating | impact resistance</a:t>
                      </a:r>
                      <a:endParaRPr lang="en-GB" sz="900" b="1" dirty="0">
                        <a:effectLst/>
                        <a:latin typeface="Arial" panose="020B0604020202020204" pitchFamily="34" charset="0"/>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dirty="0">
                          <a:effectLst/>
                          <a:latin typeface="Arial" panose="020B0604020202020204" pitchFamily="34" charset="0"/>
                        </a:rPr>
                        <a:t>IP66 | </a:t>
                      </a:r>
                      <a:r>
                        <a:rPr lang="en-GB" sz="900" b="0" baseline="0" dirty="0">
                          <a:effectLst/>
                          <a:latin typeface="Arial" panose="020B0604020202020204" pitchFamily="34" charset="0"/>
                        </a:rPr>
                        <a:t>IK 08</a:t>
                      </a:r>
                      <a:endParaRPr lang="en-GB" sz="900" b="0"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80000">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b="1" dirty="0">
                          <a:effectLst/>
                          <a:latin typeface="Arial" panose="020B0604020202020204" pitchFamily="34" charset="0"/>
                        </a:rPr>
                        <a:t>Light distribution</a:t>
                      </a:r>
                      <a:endParaRPr lang="en-GB" sz="900" b="1"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300460" rtl="0" eaLnBrk="1" latinLnBrk="0" hangingPunct="1">
                        <a:defRPr sz="2600" kern="1200">
                          <a:solidFill>
                            <a:schemeClr val="tx1"/>
                          </a:solidFill>
                          <a:latin typeface="Calibri"/>
                        </a:defRPr>
                      </a:lvl1pPr>
                      <a:lvl2pPr marL="650230" algn="l" defTabSz="1300460" rtl="0" eaLnBrk="1" latinLnBrk="0" hangingPunct="1">
                        <a:defRPr sz="2600" kern="1200">
                          <a:solidFill>
                            <a:schemeClr val="tx1"/>
                          </a:solidFill>
                          <a:latin typeface="Calibri"/>
                        </a:defRPr>
                      </a:lvl2pPr>
                      <a:lvl3pPr marL="1300460" algn="l" defTabSz="1300460" rtl="0" eaLnBrk="1" latinLnBrk="0" hangingPunct="1">
                        <a:defRPr sz="2600" kern="1200">
                          <a:solidFill>
                            <a:schemeClr val="tx1"/>
                          </a:solidFill>
                          <a:latin typeface="Calibri"/>
                        </a:defRPr>
                      </a:lvl3pPr>
                      <a:lvl4pPr marL="1950690" algn="l" defTabSz="1300460" rtl="0" eaLnBrk="1" latinLnBrk="0" hangingPunct="1">
                        <a:defRPr sz="2600" kern="1200">
                          <a:solidFill>
                            <a:schemeClr val="tx1"/>
                          </a:solidFill>
                          <a:latin typeface="Calibri"/>
                        </a:defRPr>
                      </a:lvl4pPr>
                      <a:lvl5pPr marL="2600919" algn="l" defTabSz="1300460" rtl="0" eaLnBrk="1" latinLnBrk="0" hangingPunct="1">
                        <a:defRPr sz="2600" kern="1200">
                          <a:solidFill>
                            <a:schemeClr val="tx1"/>
                          </a:solidFill>
                          <a:latin typeface="Calibri"/>
                        </a:defRPr>
                      </a:lvl5pPr>
                      <a:lvl6pPr marL="3251149" algn="l" defTabSz="1300460" rtl="0" eaLnBrk="1" latinLnBrk="0" hangingPunct="1">
                        <a:defRPr sz="2600" kern="1200">
                          <a:solidFill>
                            <a:schemeClr val="tx1"/>
                          </a:solidFill>
                          <a:latin typeface="Calibri"/>
                        </a:defRPr>
                      </a:lvl6pPr>
                      <a:lvl7pPr marL="3901379" algn="l" defTabSz="1300460" rtl="0" eaLnBrk="1" latinLnBrk="0" hangingPunct="1">
                        <a:defRPr sz="2600" kern="1200">
                          <a:solidFill>
                            <a:schemeClr val="tx1"/>
                          </a:solidFill>
                          <a:latin typeface="Calibri"/>
                        </a:defRPr>
                      </a:lvl7pPr>
                      <a:lvl8pPr marL="4551609" algn="l" defTabSz="1300460" rtl="0" eaLnBrk="1" latinLnBrk="0" hangingPunct="1">
                        <a:defRPr sz="2600" kern="1200">
                          <a:solidFill>
                            <a:schemeClr val="tx1"/>
                          </a:solidFill>
                          <a:latin typeface="Calibri"/>
                        </a:defRPr>
                      </a:lvl8pPr>
                      <a:lvl9pPr marL="5201839" algn="l" defTabSz="1300460" rtl="0" eaLnBrk="1" latinLnBrk="0" hangingPunct="1">
                        <a:defRPr sz="2600" kern="1200">
                          <a:solidFill>
                            <a:schemeClr val="tx1"/>
                          </a:solidFill>
                          <a:latin typeface="Calibri"/>
                        </a:defRPr>
                      </a:lvl9pPr>
                    </a:lstStyle>
                    <a:p>
                      <a:pPr algn="l">
                        <a:spcAft>
                          <a:spcPts val="0"/>
                        </a:spcAft>
                      </a:pPr>
                      <a:r>
                        <a:rPr lang="en-GB" sz="900" i="0" dirty="0">
                          <a:effectLst/>
                          <a:latin typeface="Arial" panose="020B0604020202020204" pitchFamily="34" charset="0"/>
                        </a:rPr>
                        <a:t>asymmetric wide distribution</a:t>
                      </a:r>
                      <a:endParaRPr lang="en-GB" sz="900" i="1" dirty="0">
                        <a:effectLst/>
                        <a:latin typeface="Arial" panose="020B0604020202020204" pitchFamily="34" charset="0"/>
                        <a:ea typeface="Times New Roman"/>
                        <a:cs typeface="Arial" panose="020B0604020202020204" pitchFamily="34" charset="0"/>
                      </a:endParaRPr>
                    </a:p>
                  </a:txBody>
                  <a:tcPr marL="31255" marR="3125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Rechteck 9"/>
          <p:cNvSpPr/>
          <p:nvPr/>
        </p:nvSpPr>
        <p:spPr>
          <a:xfrm>
            <a:off x="611560" y="2571751"/>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sp>
        <p:nvSpPr>
          <p:cNvPr id="14" name="Rechteck 13"/>
          <p:cNvSpPr/>
          <p:nvPr/>
        </p:nvSpPr>
        <p:spPr>
          <a:xfrm>
            <a:off x="611560" y="4371950"/>
            <a:ext cx="1444483"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FEATURES</a:t>
            </a:r>
          </a:p>
        </p:txBody>
      </p:sp>
      <p:sp>
        <p:nvSpPr>
          <p:cNvPr id="15" name="Rechteck 14"/>
          <p:cNvSpPr/>
          <p:nvPr/>
        </p:nvSpPr>
        <p:spPr>
          <a:xfrm>
            <a:off x="2267744" y="4371950"/>
            <a:ext cx="2296618"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MOUNTING / INSTALLATION</a:t>
            </a:r>
            <a:endParaRPr lang="en-GB" sz="1000" b="1" dirty="0">
              <a:solidFill>
                <a:prstClr val="black"/>
              </a:solidFill>
              <a:latin typeface="Arial" pitchFamily="34" charset="0"/>
              <a:cs typeface="Arial" pitchFamily="34" charset="0"/>
            </a:endParaRPr>
          </a:p>
        </p:txBody>
      </p:sp>
      <p:sp>
        <p:nvSpPr>
          <p:cNvPr id="16" name="Rechteck 15"/>
          <p:cNvSpPr/>
          <p:nvPr/>
        </p:nvSpPr>
        <p:spPr>
          <a:xfrm>
            <a:off x="4788024" y="4371950"/>
            <a:ext cx="2088232"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FAMILY                 /</a:t>
            </a:r>
            <a:endParaRPr lang="en-GB" sz="1000" b="1" dirty="0">
              <a:solidFill>
                <a:prstClr val="black"/>
              </a:solidFill>
              <a:latin typeface="Arial" pitchFamily="34" charset="0"/>
              <a:cs typeface="Arial" pitchFamily="34" charset="0"/>
            </a:endParaRPr>
          </a:p>
        </p:txBody>
      </p:sp>
      <p:sp>
        <p:nvSpPr>
          <p:cNvPr id="17" name="Rechteck 16"/>
          <p:cNvSpPr/>
          <p:nvPr/>
        </p:nvSpPr>
        <p:spPr>
          <a:xfrm>
            <a:off x="6876256" y="4371950"/>
            <a:ext cx="1944216" cy="288032"/>
          </a:xfrm>
          <a:prstGeom prst="rect">
            <a:avLst/>
          </a:prstGeom>
          <a:gradFill>
            <a:gsLst>
              <a:gs pos="100000">
                <a:srgbClr val="005193"/>
              </a:gs>
              <a:gs pos="13000">
                <a:srgbClr val="0070C0">
                  <a:alpha val="27000"/>
                </a:srgbClr>
              </a:gs>
              <a:gs pos="100000">
                <a:schemeClr val="accent1">
                  <a:shade val="100000"/>
                  <a:satMod val="1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defTabSz="914259"/>
            <a:r>
              <a:rPr lang="en-GB" sz="1000" b="1" dirty="0">
                <a:solidFill>
                  <a:prstClr val="black"/>
                </a:solidFill>
                <a:latin typeface="Arial" pitchFamily="34" charset="0"/>
              </a:rPr>
              <a:t>DELIVERY CAPACITY: 12/2016</a:t>
            </a:r>
            <a:endParaRPr lang="en-GB" sz="1000" b="1" dirty="0">
              <a:solidFill>
                <a:prstClr val="black"/>
              </a:solidFill>
              <a:latin typeface="Arial" pitchFamily="34" charset="0"/>
              <a:cs typeface="Arial" pitchFamily="34" charset="0"/>
            </a:endParaRP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770" y="972601"/>
            <a:ext cx="2084803" cy="1415840"/>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r="19987"/>
          <a:stretch/>
        </p:blipFill>
        <p:spPr>
          <a:xfrm>
            <a:off x="2778462" y="980382"/>
            <a:ext cx="1368152" cy="1395488"/>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5" y="3008404"/>
            <a:ext cx="1274259" cy="1274259"/>
          </a:xfrm>
          <a:prstGeom prst="rect">
            <a:avLst/>
          </a:prstGeom>
        </p:spPr>
      </p:pic>
      <p:pic>
        <p:nvPicPr>
          <p:cNvPr id="18" name="Grafi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176" y="3008078"/>
            <a:ext cx="1274585" cy="1274585"/>
          </a:xfrm>
          <a:prstGeom prst="rect">
            <a:avLst/>
          </a:prstGeom>
        </p:spPr>
      </p:pic>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4436" y="3014441"/>
            <a:ext cx="1276036" cy="1276036"/>
          </a:xfrm>
          <a:prstGeom prst="rect">
            <a:avLst/>
          </a:prstGeom>
        </p:spPr>
      </p:pic>
      <p:pic>
        <p:nvPicPr>
          <p:cNvPr id="20" name="Grafik 19"/>
          <p:cNvPicPr>
            <a:picLocks noChangeAspect="1"/>
          </p:cNvPicPr>
          <p:nvPr/>
        </p:nvPicPr>
        <p:blipFill rotWithShape="1">
          <a:blip r:embed="rId8" cstate="print">
            <a:extLst>
              <a:ext uri="{28A0092B-C50C-407E-A947-70E740481C1C}">
                <a14:useLocalDpi xmlns:a14="http://schemas.microsoft.com/office/drawing/2010/main" val="0"/>
              </a:ext>
            </a:extLst>
          </a:blip>
          <a:srcRect t="5197" b="6392"/>
          <a:stretch/>
        </p:blipFill>
        <p:spPr>
          <a:xfrm>
            <a:off x="605770" y="3029568"/>
            <a:ext cx="1450273" cy="1213493"/>
          </a:xfrm>
          <a:prstGeom prst="rect">
            <a:avLst/>
          </a:prstGeom>
        </p:spPr>
      </p:pic>
      <p:pic>
        <p:nvPicPr>
          <p:cNvPr id="21" name="Grafik 20"/>
          <p:cNvPicPr>
            <a:picLocks noChangeAspect="1"/>
          </p:cNvPicPr>
          <p:nvPr/>
        </p:nvPicPr>
        <p:blipFill rotWithShape="1">
          <a:blip r:embed="rId9" cstate="print">
            <a:extLst>
              <a:ext uri="{28A0092B-C50C-407E-A947-70E740481C1C}">
                <a14:useLocalDpi xmlns:a14="http://schemas.microsoft.com/office/drawing/2010/main" val="0"/>
              </a:ext>
            </a:extLst>
          </a:blip>
          <a:srcRect l="42683" t="62707" r="18680" b="4566"/>
          <a:stretch/>
        </p:blipFill>
        <p:spPr>
          <a:xfrm>
            <a:off x="2267744" y="3029568"/>
            <a:ext cx="1474843" cy="1249297"/>
          </a:xfrm>
          <a:prstGeom prst="rect">
            <a:avLst/>
          </a:prstGeom>
        </p:spPr>
      </p:pic>
      <p:pic>
        <p:nvPicPr>
          <p:cNvPr id="22" name="Grafik 21"/>
          <p:cNvPicPr>
            <a:picLocks noChangeAspect="1"/>
          </p:cNvPicPr>
          <p:nvPr/>
        </p:nvPicPr>
        <p:blipFill rotWithShape="1">
          <a:blip r:embed="rId10" cstate="print">
            <a:extLst>
              <a:ext uri="{28A0092B-C50C-407E-A947-70E740481C1C}">
                <a14:useLocalDpi xmlns:a14="http://schemas.microsoft.com/office/drawing/2010/main" val="0"/>
              </a:ext>
            </a:extLst>
          </a:blip>
          <a:srcRect l="16550" r="19759"/>
          <a:stretch/>
        </p:blipFill>
        <p:spPr>
          <a:xfrm>
            <a:off x="3772274" y="3029568"/>
            <a:ext cx="792088" cy="1243628"/>
          </a:xfrm>
          <a:prstGeom prst="rect">
            <a:avLst/>
          </a:prstGeom>
        </p:spPr>
      </p:pic>
      <p:sp>
        <p:nvSpPr>
          <p:cNvPr id="2" name="Textfeld 1"/>
          <p:cNvSpPr txBox="1"/>
          <p:nvPr/>
        </p:nvSpPr>
        <p:spPr>
          <a:xfrm>
            <a:off x="1515265" y="3075605"/>
            <a:ext cx="504056" cy="369332"/>
          </a:xfrm>
          <a:prstGeom prst="rect">
            <a:avLst/>
          </a:prstGeom>
          <a:solidFill>
            <a:schemeClr val="bg1"/>
          </a:solidFill>
        </p:spPr>
        <p:txBody>
          <a:bodyPr wrap="square" rtlCol="0">
            <a:spAutoFit/>
          </a:bodyPr>
          <a:lstStyle/>
          <a:p>
            <a:pPr defTabSz="914259"/>
            <a:r>
              <a:rPr lang="en-GB" sz="900" dirty="0">
                <a:solidFill>
                  <a:prstClr val="black"/>
                </a:solidFill>
                <a:latin typeface="Arial" pitchFamily="34" charset="0"/>
              </a:rPr>
              <a:t>No SOF!</a:t>
            </a:r>
          </a:p>
        </p:txBody>
      </p:sp>
    </p:spTree>
    <p:extLst>
      <p:ext uri="{BB962C8B-B14F-4D97-AF65-F5344CB8AC3E}">
        <p14:creationId xmlns:p14="http://schemas.microsoft.com/office/powerpoint/2010/main" val="1541002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ONTRIA</a:t>
            </a:r>
            <a:r>
              <a:t/>
            </a:r>
            <a:br/>
            <a:r>
              <a:rPr lang="en-GB" sz="1400" dirty="0">
                <a:solidFill>
                  <a:schemeClr val="bg1">
                    <a:lumMod val="65000"/>
                  </a:schemeClr>
                </a:solidFill>
              </a:rPr>
              <a:t>TECHNICAL OUTDOOR LUMINAIRE</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sp>
        <p:nvSpPr>
          <p:cNvPr id="10" name="Rechteck 9"/>
          <p:cNvSpPr/>
          <p:nvPr/>
        </p:nvSpPr>
        <p:spPr>
          <a:xfrm>
            <a:off x="467544" y="1053633"/>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grpSp>
        <p:nvGrpSpPr>
          <p:cNvPr id="67" name="Gruppieren 66"/>
          <p:cNvGrpSpPr>
            <a:grpSpLocks noChangeAspect="1"/>
          </p:cNvGrpSpPr>
          <p:nvPr/>
        </p:nvGrpSpPr>
        <p:grpSpPr>
          <a:xfrm>
            <a:off x="467544" y="1482068"/>
            <a:ext cx="7920880" cy="3249922"/>
            <a:chOff x="467544" y="1419621"/>
            <a:chExt cx="8073078" cy="3312369"/>
          </a:xfrm>
        </p:grpSpPr>
        <p:sp>
          <p:nvSpPr>
            <p:cNvPr id="68" name="Rechteck 67"/>
            <p:cNvSpPr>
              <a:spLocks noChangeAspect="1"/>
            </p:cNvSpPr>
            <p:nvPr/>
          </p:nvSpPr>
          <p:spPr>
            <a:xfrm>
              <a:off x="467544" y="1419622"/>
              <a:ext cx="1800200" cy="941072"/>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900" b="1" kern="0" dirty="0">
                  <a:solidFill>
                    <a:prstClr val="black"/>
                  </a:solidFill>
                  <a:latin typeface="Arial" panose="020B0604020202020204" pitchFamily="34" charset="0"/>
                </a:rPr>
                <a:t>Luminaire housing of die-cast aluminium.</a:t>
              </a:r>
            </a:p>
            <a:p>
              <a:pPr marL="171450" indent="-171450">
                <a:buFontTx/>
                <a:buChar char="-"/>
                <a:defRPr/>
              </a:pPr>
              <a:r>
                <a:rPr lang="en-GB" sz="900" kern="0" dirty="0">
                  <a:solidFill>
                    <a:prstClr val="black"/>
                  </a:solidFill>
                  <a:latin typeface="Arial" panose="020B0604020202020204" pitchFamily="34" charset="0"/>
                </a:rPr>
                <a:t>Colour similar to DB 703</a:t>
              </a:r>
            </a:p>
            <a:p>
              <a:pPr marL="171450" indent="-171450">
                <a:buFontTx/>
                <a:buChar char="-"/>
                <a:defRPr/>
              </a:pPr>
              <a:r>
                <a:rPr lang="en-GB" sz="900" kern="0" dirty="0">
                  <a:solidFill>
                    <a:prstClr val="black"/>
                  </a:solidFill>
                  <a:latin typeface="Arial" panose="020B0604020202020204" pitchFamily="34" charset="0"/>
                </a:rPr>
                <a:t>Ontria I without cooling ribs</a:t>
              </a:r>
            </a:p>
            <a:p>
              <a:pPr marL="171450" indent="-171450">
                <a:buFontTx/>
                <a:buChar char="-"/>
                <a:defRPr/>
              </a:pPr>
              <a:r>
                <a:rPr lang="en-GB" sz="900" kern="0" dirty="0">
                  <a:solidFill>
                    <a:prstClr val="black"/>
                  </a:solidFill>
                  <a:latin typeface="Arial" panose="020B0604020202020204" pitchFamily="34" charset="0"/>
                </a:rPr>
                <a:t>Ontria II and Ontria III with cooling ribs</a:t>
              </a:r>
            </a:p>
          </p:txBody>
        </p:sp>
        <p:pic>
          <p:nvPicPr>
            <p:cNvPr id="69" name="Grafik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1419622"/>
              <a:ext cx="3312368" cy="3312368"/>
            </a:xfrm>
            <a:prstGeom prst="rect">
              <a:avLst/>
            </a:prstGeom>
          </p:spPr>
        </p:pic>
        <p:sp>
          <p:nvSpPr>
            <p:cNvPr id="70" name="Rechteck 69"/>
            <p:cNvSpPr>
              <a:spLocks noChangeAspect="1"/>
            </p:cNvSpPr>
            <p:nvPr/>
          </p:nvSpPr>
          <p:spPr>
            <a:xfrm>
              <a:off x="467544" y="2499742"/>
              <a:ext cx="1800200" cy="400110"/>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Power disconnection when luminaire is opened</a:t>
              </a:r>
              <a:endParaRPr lang="en-GB" sz="1000" kern="0" dirty="0">
                <a:solidFill>
                  <a:prstClr val="black"/>
                </a:solidFill>
                <a:latin typeface="Arial" panose="020B0604020202020204" pitchFamily="34" charset="0"/>
                <a:cs typeface="Arial" panose="020B0604020202020204" pitchFamily="34" charset="0"/>
              </a:endParaRPr>
            </a:p>
          </p:txBody>
        </p:sp>
        <p:sp>
          <p:nvSpPr>
            <p:cNvPr id="71" name="Rechteck 70"/>
            <p:cNvSpPr>
              <a:spLocks noChangeAspect="1"/>
            </p:cNvSpPr>
            <p:nvPr/>
          </p:nvSpPr>
          <p:spPr>
            <a:xfrm>
              <a:off x="467544" y="3003798"/>
              <a:ext cx="1800200" cy="1169551"/>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Light distribution.</a:t>
              </a:r>
            </a:p>
            <a:p>
              <a:pPr marL="171450" indent="-171450">
                <a:buFontTx/>
                <a:buChar char="-"/>
                <a:defRPr/>
              </a:pPr>
              <a:r>
                <a:rPr lang="en-GB" sz="1000" kern="0" dirty="0">
                  <a:solidFill>
                    <a:prstClr val="black"/>
                  </a:solidFill>
                  <a:latin typeface="Arial" panose="020B0604020202020204" pitchFamily="34" charset="0"/>
                </a:rPr>
                <a:t>Asymmetric wide distribution</a:t>
              </a:r>
            </a:p>
            <a:p>
              <a:pPr marL="171450" indent="-171450">
                <a:buFontTx/>
                <a:buChar char="-"/>
                <a:defRPr/>
              </a:pPr>
              <a:r>
                <a:rPr lang="en-GB" sz="1000" kern="0" dirty="0">
                  <a:solidFill>
                    <a:prstClr val="black"/>
                  </a:solidFill>
                  <a:latin typeface="Arial" panose="020B0604020202020204" pitchFamily="34" charset="0"/>
                </a:rPr>
                <a:t>Cluster with high-performance LEDs</a:t>
              </a:r>
            </a:p>
            <a:p>
              <a:pPr marL="171450" indent="-171450">
                <a:buFontTx/>
                <a:buChar char="-"/>
                <a:defRPr/>
              </a:pPr>
              <a:r>
                <a:rPr lang="en-GB" sz="1000" kern="0" dirty="0">
                  <a:solidFill>
                    <a:prstClr val="black"/>
                  </a:solidFill>
                  <a:latin typeface="Arial" panose="020B0604020202020204" pitchFamily="34" charset="0"/>
                </a:rPr>
                <a:t>Computer-optimised lenses</a:t>
              </a:r>
            </a:p>
          </p:txBody>
        </p:sp>
        <p:sp>
          <p:nvSpPr>
            <p:cNvPr id="72" name="Rechteck 71"/>
            <p:cNvSpPr>
              <a:spLocks noChangeAspect="1"/>
            </p:cNvSpPr>
            <p:nvPr/>
          </p:nvSpPr>
          <p:spPr>
            <a:xfrm>
              <a:off x="467544" y="4239519"/>
              <a:ext cx="1800200" cy="400110"/>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Tool-free luminaire opening</a:t>
              </a:r>
              <a:endParaRPr lang="en-GB" sz="1000" kern="0" dirty="0">
                <a:solidFill>
                  <a:prstClr val="black"/>
                </a:solidFill>
                <a:latin typeface="Arial" panose="020B0604020202020204" pitchFamily="34" charset="0"/>
                <a:cs typeface="Arial" panose="020B0604020202020204" pitchFamily="34" charset="0"/>
              </a:endParaRPr>
            </a:p>
          </p:txBody>
        </p:sp>
        <p:cxnSp>
          <p:nvCxnSpPr>
            <p:cNvPr id="73" name="Gewinkelte Verbindung 72"/>
            <p:cNvCxnSpPr>
              <a:cxnSpLocks noChangeAspect="1"/>
            </p:cNvCxnSpPr>
            <p:nvPr/>
          </p:nvCxnSpPr>
          <p:spPr>
            <a:xfrm>
              <a:off x="2267744" y="4239519"/>
              <a:ext cx="2088232" cy="96643"/>
            </a:xfrm>
            <a:prstGeom prst="bentConnector3">
              <a:avLst>
                <a:gd name="adj1" fmla="val 50000"/>
              </a:avLst>
            </a:prstGeom>
            <a:noFill/>
            <a:ln w="12700" cap="rnd" cmpd="sng" algn="ctr">
              <a:solidFill>
                <a:srgbClr val="0070C0"/>
              </a:solidFill>
              <a:prstDash val="solid"/>
              <a:tailEnd type="triangle"/>
            </a:ln>
            <a:effectLst/>
          </p:spPr>
        </p:cxnSp>
        <p:cxnSp>
          <p:nvCxnSpPr>
            <p:cNvPr id="74" name="Gewinkelte Verbindung 73"/>
            <p:cNvCxnSpPr>
              <a:cxnSpLocks noChangeAspect="1"/>
            </p:cNvCxnSpPr>
            <p:nvPr/>
          </p:nvCxnSpPr>
          <p:spPr>
            <a:xfrm flipV="1">
              <a:off x="2267744" y="2816443"/>
              <a:ext cx="1800200" cy="191025"/>
            </a:xfrm>
            <a:prstGeom prst="bentConnector3">
              <a:avLst>
                <a:gd name="adj1" fmla="val 50000"/>
              </a:avLst>
            </a:prstGeom>
            <a:noFill/>
            <a:ln w="12700" cap="rnd" cmpd="sng" algn="ctr">
              <a:solidFill>
                <a:srgbClr val="0070C0"/>
              </a:solidFill>
              <a:prstDash val="solid"/>
              <a:tailEnd type="triangle"/>
            </a:ln>
            <a:effectLst/>
          </p:spPr>
        </p:cxnSp>
        <p:cxnSp>
          <p:nvCxnSpPr>
            <p:cNvPr id="75" name="Gewinkelte Verbindung 74"/>
            <p:cNvCxnSpPr>
              <a:cxnSpLocks noChangeAspect="1"/>
            </p:cNvCxnSpPr>
            <p:nvPr/>
          </p:nvCxnSpPr>
          <p:spPr>
            <a:xfrm flipV="1">
              <a:off x="2267744" y="2331671"/>
              <a:ext cx="1368152" cy="168072"/>
            </a:xfrm>
            <a:prstGeom prst="bentConnector3">
              <a:avLst>
                <a:gd name="adj1" fmla="val 50000"/>
              </a:avLst>
            </a:prstGeom>
            <a:noFill/>
            <a:ln w="12700" cap="rnd" cmpd="sng" algn="ctr">
              <a:solidFill>
                <a:srgbClr val="0070C0"/>
              </a:solidFill>
              <a:prstDash val="solid"/>
              <a:tailEnd type="triangle"/>
            </a:ln>
            <a:effectLst/>
          </p:spPr>
        </p:cxnSp>
        <p:cxnSp>
          <p:nvCxnSpPr>
            <p:cNvPr id="76" name="Gewinkelte Verbindung 75"/>
            <p:cNvCxnSpPr>
              <a:cxnSpLocks noChangeAspect="1"/>
            </p:cNvCxnSpPr>
            <p:nvPr/>
          </p:nvCxnSpPr>
          <p:spPr>
            <a:xfrm>
              <a:off x="2267744" y="1419621"/>
              <a:ext cx="1224136" cy="451217"/>
            </a:xfrm>
            <a:prstGeom prst="bentConnector3">
              <a:avLst>
                <a:gd name="adj1" fmla="val 50000"/>
              </a:avLst>
            </a:prstGeom>
            <a:noFill/>
            <a:ln w="12700" cap="rnd" cmpd="sng" algn="ctr">
              <a:solidFill>
                <a:srgbClr val="0070C0"/>
              </a:solidFill>
              <a:prstDash val="solid"/>
              <a:tailEnd type="triangle"/>
            </a:ln>
            <a:effectLst/>
          </p:spPr>
        </p:cxnSp>
        <p:sp>
          <p:nvSpPr>
            <p:cNvPr id="77" name="Rechteck 76"/>
            <p:cNvSpPr>
              <a:spLocks noChangeAspect="1"/>
            </p:cNvSpPr>
            <p:nvPr/>
          </p:nvSpPr>
          <p:spPr>
            <a:xfrm>
              <a:off x="6732240" y="2669854"/>
              <a:ext cx="1800200" cy="246221"/>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Pressure equalisation</a:t>
              </a:r>
              <a:endParaRPr lang="en-GB" sz="1000" kern="0" dirty="0">
                <a:solidFill>
                  <a:prstClr val="black"/>
                </a:solidFill>
                <a:latin typeface="Arial" panose="020B0604020202020204" pitchFamily="34" charset="0"/>
                <a:cs typeface="Arial" panose="020B0604020202020204" pitchFamily="34" charset="0"/>
              </a:endParaRPr>
            </a:p>
          </p:txBody>
        </p:sp>
        <p:sp>
          <p:nvSpPr>
            <p:cNvPr id="78" name="Rechteck 77"/>
            <p:cNvSpPr>
              <a:spLocks noChangeAspect="1"/>
            </p:cNvSpPr>
            <p:nvPr/>
          </p:nvSpPr>
          <p:spPr>
            <a:xfrm>
              <a:off x="6732240" y="1419622"/>
              <a:ext cx="1800200" cy="400110"/>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Long-life sealing system.</a:t>
              </a:r>
            </a:p>
          </p:txBody>
        </p:sp>
        <p:sp>
          <p:nvSpPr>
            <p:cNvPr id="79" name="Rechteck 78"/>
            <p:cNvSpPr>
              <a:spLocks noChangeAspect="1"/>
            </p:cNvSpPr>
            <p:nvPr/>
          </p:nvSpPr>
          <p:spPr>
            <a:xfrm>
              <a:off x="6732240" y="1888637"/>
              <a:ext cx="1800200" cy="707886"/>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Automatic locking mechanism</a:t>
              </a:r>
            </a:p>
            <a:p>
              <a:pPr>
                <a:defRPr/>
              </a:pPr>
              <a:r>
                <a:rPr lang="en-GB" sz="1000" kern="0" dirty="0">
                  <a:solidFill>
                    <a:prstClr val="black"/>
                  </a:solidFill>
                  <a:latin typeface="Arial" panose="020B0604020202020204" pitchFamily="34" charset="0"/>
                </a:rPr>
                <a:t>- prevents unintentional closing of the luminaire</a:t>
              </a:r>
            </a:p>
          </p:txBody>
        </p:sp>
        <p:sp>
          <p:nvSpPr>
            <p:cNvPr id="80" name="Rechteck 79"/>
            <p:cNvSpPr>
              <a:spLocks noChangeAspect="1"/>
            </p:cNvSpPr>
            <p:nvPr/>
          </p:nvSpPr>
          <p:spPr>
            <a:xfrm>
              <a:off x="6740422" y="3010518"/>
              <a:ext cx="1792018" cy="400110"/>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Cover of hardened glass</a:t>
              </a:r>
            </a:p>
          </p:txBody>
        </p:sp>
        <p:cxnSp>
          <p:nvCxnSpPr>
            <p:cNvPr id="81" name="Gewinkelte Verbindung 80"/>
            <p:cNvCxnSpPr>
              <a:cxnSpLocks noChangeAspect="1"/>
            </p:cNvCxnSpPr>
            <p:nvPr/>
          </p:nvCxnSpPr>
          <p:spPr>
            <a:xfrm rot="10800000" flipV="1">
              <a:off x="4193958" y="1419621"/>
              <a:ext cx="2538282" cy="571036"/>
            </a:xfrm>
            <a:prstGeom prst="bentConnector3">
              <a:avLst>
                <a:gd name="adj1" fmla="val 69728"/>
              </a:avLst>
            </a:prstGeom>
            <a:noFill/>
            <a:ln w="12700" cap="rnd" cmpd="sng" algn="ctr">
              <a:solidFill>
                <a:srgbClr val="0070C0"/>
              </a:solidFill>
              <a:prstDash val="solid"/>
              <a:tailEnd type="triangle"/>
            </a:ln>
            <a:effectLst/>
          </p:spPr>
        </p:cxnSp>
        <p:cxnSp>
          <p:nvCxnSpPr>
            <p:cNvPr id="82" name="Gewinkelte Verbindung 81"/>
            <p:cNvCxnSpPr>
              <a:cxnSpLocks noChangeAspect="1"/>
            </p:cNvCxnSpPr>
            <p:nvPr/>
          </p:nvCxnSpPr>
          <p:spPr>
            <a:xfrm rot="10800000" flipV="1">
              <a:off x="4499992" y="3010518"/>
              <a:ext cx="2240430" cy="513950"/>
            </a:xfrm>
            <a:prstGeom prst="bentConnector3">
              <a:avLst>
                <a:gd name="adj1" fmla="val 50000"/>
              </a:avLst>
            </a:prstGeom>
            <a:noFill/>
            <a:ln w="12700" cap="rnd" cmpd="sng" algn="ctr">
              <a:solidFill>
                <a:srgbClr val="0070C0"/>
              </a:solidFill>
              <a:prstDash val="solid"/>
              <a:tailEnd type="triangle"/>
            </a:ln>
            <a:effectLst/>
          </p:spPr>
        </p:cxnSp>
        <p:cxnSp>
          <p:nvCxnSpPr>
            <p:cNvPr id="83" name="Gewinkelte Verbindung 82"/>
            <p:cNvCxnSpPr>
              <a:cxnSpLocks noChangeAspect="1"/>
            </p:cNvCxnSpPr>
            <p:nvPr/>
          </p:nvCxnSpPr>
          <p:spPr>
            <a:xfrm rot="10800000" flipV="1">
              <a:off x="4238966" y="2660025"/>
              <a:ext cx="2493275" cy="525344"/>
            </a:xfrm>
            <a:prstGeom prst="bentConnector3">
              <a:avLst>
                <a:gd name="adj1" fmla="val 51583"/>
              </a:avLst>
            </a:prstGeom>
            <a:noFill/>
            <a:ln w="12700" cap="rnd" cmpd="sng" algn="ctr">
              <a:solidFill>
                <a:srgbClr val="0070C0"/>
              </a:solidFill>
              <a:prstDash val="solid"/>
              <a:tailEnd type="triangle"/>
            </a:ln>
            <a:effectLst/>
          </p:spPr>
        </p:cxnSp>
        <p:cxnSp>
          <p:nvCxnSpPr>
            <p:cNvPr id="84" name="Gewinkelte Verbindung 83"/>
            <p:cNvCxnSpPr>
              <a:cxnSpLocks noChangeAspect="1"/>
            </p:cNvCxnSpPr>
            <p:nvPr/>
          </p:nvCxnSpPr>
          <p:spPr>
            <a:xfrm rot="10800000" flipV="1">
              <a:off x="4238966" y="1887705"/>
              <a:ext cx="2493274" cy="1199591"/>
            </a:xfrm>
            <a:prstGeom prst="bentConnector3">
              <a:avLst>
                <a:gd name="adj1" fmla="val 60026"/>
              </a:avLst>
            </a:prstGeom>
            <a:noFill/>
            <a:ln w="12700" cap="rnd" cmpd="sng" algn="ctr">
              <a:solidFill>
                <a:srgbClr val="0070C0"/>
              </a:solidFill>
              <a:prstDash val="solid"/>
              <a:tailEnd type="triangle"/>
            </a:ln>
            <a:effectLst/>
          </p:spPr>
        </p:cxnSp>
        <p:sp>
          <p:nvSpPr>
            <p:cNvPr id="85" name="Rechteck 84"/>
            <p:cNvSpPr>
              <a:spLocks noChangeAspect="1"/>
            </p:cNvSpPr>
            <p:nvPr/>
          </p:nvSpPr>
          <p:spPr>
            <a:xfrm>
              <a:off x="6740422" y="3483126"/>
              <a:ext cx="1800200" cy="658750"/>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900" b="1" kern="0" dirty="0">
                  <a:solidFill>
                    <a:prstClr val="black"/>
                  </a:solidFill>
                  <a:latin typeface="Arial" panose="020B0604020202020204" pitchFamily="34" charset="0"/>
                </a:rPr>
                <a:t>Control gear compartment</a:t>
              </a:r>
            </a:p>
            <a:p>
              <a:pPr marL="171450" indent="-171450">
                <a:buFontTx/>
                <a:buChar char="-"/>
                <a:defRPr/>
              </a:pPr>
              <a:r>
                <a:rPr lang="en-GB" sz="900" kern="0" dirty="0">
                  <a:solidFill>
                    <a:prstClr val="black"/>
                  </a:solidFill>
                  <a:latin typeface="Arial" panose="020B0604020202020204" pitchFamily="34" charset="0"/>
                </a:rPr>
                <a:t>Control gear unit</a:t>
              </a:r>
            </a:p>
            <a:p>
              <a:pPr marL="171450" indent="-171450">
                <a:buFontTx/>
                <a:buChar char="-"/>
                <a:defRPr/>
              </a:pPr>
              <a:r>
                <a:rPr lang="en-GB" sz="900" kern="0" dirty="0">
                  <a:solidFill>
                    <a:prstClr val="black"/>
                  </a:solidFill>
                  <a:latin typeface="Arial" panose="020B0604020202020204" pitchFamily="34" charset="0"/>
                </a:rPr>
                <a:t>Overvoltage protection</a:t>
              </a:r>
            </a:p>
            <a:p>
              <a:pPr marL="171450" indent="-171450">
                <a:buFontTx/>
                <a:buChar char="-"/>
                <a:defRPr/>
              </a:pPr>
              <a:r>
                <a:rPr lang="en-GB" sz="900" kern="0" dirty="0">
                  <a:solidFill>
                    <a:prstClr val="black"/>
                  </a:solidFill>
                  <a:latin typeface="Arial" panose="020B0604020202020204" pitchFamily="34" charset="0"/>
                </a:rPr>
                <a:t>Electrical connection</a:t>
              </a:r>
            </a:p>
          </p:txBody>
        </p:sp>
        <p:cxnSp>
          <p:nvCxnSpPr>
            <p:cNvPr id="86" name="Gewinkelte Verbindung 85"/>
            <p:cNvCxnSpPr>
              <a:cxnSpLocks noChangeAspect="1"/>
            </p:cNvCxnSpPr>
            <p:nvPr/>
          </p:nvCxnSpPr>
          <p:spPr>
            <a:xfrm rot="10800000" flipV="1">
              <a:off x="4788026" y="3483126"/>
              <a:ext cx="1952396" cy="407274"/>
            </a:xfrm>
            <a:prstGeom prst="bentConnector3">
              <a:avLst>
                <a:gd name="adj1" fmla="val 50000"/>
              </a:avLst>
            </a:prstGeom>
            <a:noFill/>
            <a:ln w="12700" cap="rnd" cmpd="sng" algn="ctr">
              <a:solidFill>
                <a:srgbClr val="0070C0"/>
              </a:solidFill>
              <a:prstDash val="solid"/>
              <a:tailEnd type="triangle"/>
            </a:ln>
            <a:effectLst/>
          </p:spPr>
        </p:cxnSp>
        <p:cxnSp>
          <p:nvCxnSpPr>
            <p:cNvPr id="87" name="Gewinkelte Verbindung 86"/>
            <p:cNvCxnSpPr>
              <a:cxnSpLocks noChangeAspect="1"/>
            </p:cNvCxnSpPr>
            <p:nvPr/>
          </p:nvCxnSpPr>
          <p:spPr>
            <a:xfrm rot="10800000">
              <a:off x="5076056" y="4205865"/>
              <a:ext cx="1656184" cy="54053"/>
            </a:xfrm>
            <a:prstGeom prst="bentConnector3">
              <a:avLst>
                <a:gd name="adj1" fmla="val 57887"/>
              </a:avLst>
            </a:prstGeom>
            <a:noFill/>
            <a:ln w="12700" cap="rnd" cmpd="sng" algn="ctr">
              <a:solidFill>
                <a:srgbClr val="0070C0"/>
              </a:solidFill>
              <a:prstDash val="solid"/>
              <a:tailEnd type="triangle"/>
            </a:ln>
            <a:effectLst/>
          </p:spPr>
        </p:cxnSp>
        <p:sp>
          <p:nvSpPr>
            <p:cNvPr id="88" name="Rechteck 87"/>
            <p:cNvSpPr>
              <a:spLocks noChangeAspect="1"/>
            </p:cNvSpPr>
            <p:nvPr/>
          </p:nvSpPr>
          <p:spPr>
            <a:xfrm>
              <a:off x="6740422" y="4260589"/>
              <a:ext cx="1800200" cy="400110"/>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Fixing point for separate post fixing</a:t>
              </a:r>
              <a:endParaRPr lang="en-GB" sz="1000" kern="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02260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ONTRIA</a:t>
            </a:r>
            <a:r>
              <a:t/>
            </a:r>
            <a:br/>
            <a:r>
              <a:rPr lang="en-GB" sz="1400" dirty="0">
                <a:solidFill>
                  <a:schemeClr val="bg1">
                    <a:lumMod val="65000"/>
                  </a:schemeClr>
                </a:solidFill>
              </a:rPr>
              <a:t>TECHNICAL OUTDOOR LUMINAIRE</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sp>
        <p:nvSpPr>
          <p:cNvPr id="10" name="Rechteck 9"/>
          <p:cNvSpPr/>
          <p:nvPr/>
        </p:nvSpPr>
        <p:spPr>
          <a:xfrm>
            <a:off x="467544" y="1053633"/>
            <a:ext cx="8208912" cy="253125"/>
          </a:xfrm>
          <a:prstGeom prst="rect">
            <a:avLst/>
          </a:prstGeom>
          <a:solidFill>
            <a:schemeClr val="tx1"/>
          </a:solidFill>
          <a:ln w="25400" cap="flat" cmpd="sng" algn="ctr">
            <a:solidFill>
              <a:schemeClr val="tx1"/>
            </a:solidFill>
            <a:prstDash val="solid"/>
          </a:ln>
          <a:effectLst/>
        </p:spPr>
        <p:txBody>
          <a:bodyPr lIns="64281" tIns="32140" rIns="64281" bIns="32140" rtlCol="0" anchor="ctr"/>
          <a:lstStyle/>
          <a:p>
            <a:pPr defTabSz="642816">
              <a:defRPr/>
            </a:pPr>
            <a:r>
              <a:rPr lang="en-GB" sz="1300" b="1" kern="0" dirty="0">
                <a:solidFill>
                  <a:prstClr val="white"/>
                </a:solidFill>
              </a:rPr>
              <a:t>Additional information</a:t>
            </a:r>
            <a:endParaRPr lang="en-GB" sz="1300" b="1" i="1" kern="0" dirty="0">
              <a:solidFill>
                <a:prstClr val="white"/>
              </a:solidFill>
            </a:endParaRPr>
          </a:p>
        </p:txBody>
      </p:sp>
      <p:grpSp>
        <p:nvGrpSpPr>
          <p:cNvPr id="27" name="Gruppieren 26"/>
          <p:cNvGrpSpPr>
            <a:grpSpLocks noChangeAspect="1"/>
          </p:cNvGrpSpPr>
          <p:nvPr/>
        </p:nvGrpSpPr>
        <p:grpSpPr>
          <a:xfrm>
            <a:off x="539377" y="1619893"/>
            <a:ext cx="8064367" cy="2968081"/>
            <a:chOff x="539377" y="1619893"/>
            <a:chExt cx="8064367" cy="2968081"/>
          </a:xfrm>
        </p:grpSpPr>
        <p:sp>
          <p:nvSpPr>
            <p:cNvPr id="28" name="Rechteck 27"/>
            <p:cNvSpPr/>
            <p:nvPr/>
          </p:nvSpPr>
          <p:spPr>
            <a:xfrm>
              <a:off x="539377" y="1638701"/>
              <a:ext cx="1800200" cy="1631216"/>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Post mounting</a:t>
              </a:r>
            </a:p>
            <a:p>
              <a:pPr marL="171450" indent="-171450">
                <a:buFontTx/>
                <a:buChar char="-"/>
                <a:defRPr/>
              </a:pPr>
              <a:r>
                <a:rPr lang="en-GB" sz="1000" kern="0" dirty="0">
                  <a:solidFill>
                    <a:prstClr val="black"/>
                  </a:solidFill>
                  <a:latin typeface="Arial" panose="020B0604020202020204" pitchFamily="34" charset="0"/>
                </a:rPr>
                <a:t>Installation as post-top or bracket-mounted luminaire</a:t>
              </a:r>
            </a:p>
            <a:p>
              <a:pPr marL="171450" indent="-171450">
                <a:buFontTx/>
                <a:buChar char="-"/>
                <a:defRPr/>
              </a:pPr>
              <a:r>
                <a:rPr lang="en-GB" sz="1000" kern="0" dirty="0">
                  <a:solidFill>
                    <a:prstClr val="black"/>
                  </a:solidFill>
                  <a:latin typeface="Arial" panose="020B0604020202020204" pitchFamily="34" charset="0"/>
                </a:rPr>
                <a:t>Settable inclination angle (0°/5°/10°/15°)</a:t>
              </a:r>
            </a:p>
            <a:p>
              <a:pPr marL="171450" indent="-171450">
                <a:buFontTx/>
                <a:buChar char="-"/>
                <a:defRPr/>
              </a:pPr>
              <a:r>
                <a:rPr lang="en-GB" sz="1000" kern="0" dirty="0">
                  <a:solidFill>
                    <a:prstClr val="black"/>
                  </a:solidFill>
                  <a:latin typeface="Arial" panose="020B0604020202020204" pitchFamily="34" charset="0"/>
                </a:rPr>
                <a:t>For post-spigot                  Ø 42/60/76mm, fixings are available as </a:t>
              </a:r>
              <a:r>
                <a:rPr lang="en-GB" sz="1000" u="sng" kern="0" dirty="0">
                  <a:solidFill>
                    <a:prstClr val="black"/>
                  </a:solidFill>
                  <a:latin typeface="Arial" panose="020B0604020202020204" pitchFamily="34" charset="0"/>
                </a:rPr>
                <a:t>accessories</a:t>
              </a:r>
            </a:p>
            <a:p>
              <a:pPr marL="171450" indent="-171450">
                <a:buFontTx/>
                <a:buChar char="-"/>
                <a:defRPr/>
              </a:pPr>
              <a:endParaRPr lang="en-GB" sz="1000" kern="0" dirty="0">
                <a:solidFill>
                  <a:prstClr val="black"/>
                </a:solidFill>
                <a:latin typeface="Arial" panose="020B0604020202020204" pitchFamily="34" charset="0"/>
                <a:cs typeface="Arial" panose="020B0604020202020204" pitchFamily="34" charset="0"/>
              </a:endParaRPr>
            </a:p>
          </p:txBody>
        </p:sp>
        <p:sp>
          <p:nvSpPr>
            <p:cNvPr id="29" name="Rechteck 28"/>
            <p:cNvSpPr/>
            <p:nvPr/>
          </p:nvSpPr>
          <p:spPr>
            <a:xfrm>
              <a:off x="6443504" y="1619893"/>
              <a:ext cx="2160240" cy="1015663"/>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Electrical connection</a:t>
              </a:r>
            </a:p>
            <a:p>
              <a:pPr marL="171450" indent="-171450">
                <a:buFontTx/>
                <a:buChar char="-"/>
                <a:defRPr/>
              </a:pPr>
              <a:r>
                <a:rPr lang="en-GB" sz="1000" kern="0" dirty="0">
                  <a:solidFill>
                    <a:prstClr val="black"/>
                  </a:solidFill>
                  <a:latin typeface="Arial" panose="020B0604020202020204" pitchFamily="34" charset="0"/>
                </a:rPr>
                <a:t>To 3-pole connection terminal</a:t>
              </a:r>
            </a:p>
            <a:p>
              <a:pPr marL="171450" indent="-171450">
                <a:buFontTx/>
                <a:buChar char="-"/>
                <a:defRPr/>
              </a:pPr>
              <a:r>
                <a:rPr lang="en-GB" sz="1000" kern="0" dirty="0">
                  <a:solidFill>
                    <a:prstClr val="black"/>
                  </a:solidFill>
                  <a:latin typeface="Arial" panose="020B0604020202020204" pitchFamily="34" charset="0"/>
                </a:rPr>
                <a:t>With M20 cable gland as strain relief</a:t>
              </a:r>
            </a:p>
            <a:p>
              <a:pPr marL="171450" indent="-171450">
                <a:buFontTx/>
                <a:buChar char="-"/>
                <a:defRPr/>
              </a:pPr>
              <a:r>
                <a:rPr lang="en-GB" sz="1000" kern="0" dirty="0">
                  <a:solidFill>
                    <a:prstClr val="black"/>
                  </a:solidFill>
                  <a:latin typeface="Arial" panose="020B0604020202020204" pitchFamily="34" charset="0"/>
                </a:rPr>
                <a:t>Power disconnection when luminaire is opened</a:t>
              </a:r>
            </a:p>
          </p:txBody>
        </p:sp>
        <p:pic>
          <p:nvPicPr>
            <p:cNvPr id="30" name="Grafik 29"/>
            <p:cNvPicPr>
              <a:picLocks noChangeAspect="1"/>
            </p:cNvPicPr>
            <p:nvPr/>
          </p:nvPicPr>
          <p:blipFill rotWithShape="1">
            <a:blip r:embed="rId3" cstate="print">
              <a:extLst>
                <a:ext uri="{28A0092B-C50C-407E-A947-70E740481C1C}">
                  <a14:useLocalDpi xmlns:a14="http://schemas.microsoft.com/office/drawing/2010/main" val="0"/>
                </a:ext>
              </a:extLst>
            </a:blip>
            <a:srcRect l="42683" t="62707" r="18680" b="4566"/>
            <a:stretch/>
          </p:blipFill>
          <p:spPr>
            <a:xfrm>
              <a:off x="4212668" y="1619893"/>
              <a:ext cx="2160240" cy="1829877"/>
            </a:xfrm>
            <a:prstGeom prst="rect">
              <a:avLst/>
            </a:prstGeom>
          </p:spPr>
        </p:pic>
        <p:pic>
          <p:nvPicPr>
            <p:cNvPr id="31" name="Grafik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4783" y="2638887"/>
              <a:ext cx="1808039" cy="1808039"/>
            </a:xfrm>
            <a:prstGeom prst="rect">
              <a:avLst/>
            </a:prstGeom>
          </p:spPr>
        </p:pic>
        <p:sp>
          <p:nvSpPr>
            <p:cNvPr id="32" name="Rechteck 31"/>
            <p:cNvSpPr/>
            <p:nvPr/>
          </p:nvSpPr>
          <p:spPr>
            <a:xfrm>
              <a:off x="539377" y="3723878"/>
              <a:ext cx="1800200" cy="864096"/>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Modular kit</a:t>
              </a:r>
            </a:p>
            <a:p>
              <a:pPr marL="171450" indent="-171450">
                <a:buFontTx/>
                <a:buChar char="-"/>
                <a:defRPr/>
              </a:pPr>
              <a:r>
                <a:rPr lang="en-GB" sz="1000" kern="0" dirty="0">
                  <a:solidFill>
                    <a:prstClr val="black"/>
                  </a:solidFill>
                  <a:latin typeface="Arial" panose="020B0604020202020204" pitchFamily="34" charset="0"/>
                </a:rPr>
                <a:t>Luminaire</a:t>
              </a:r>
            </a:p>
            <a:p>
              <a:pPr marL="171450" indent="-171450">
                <a:buFontTx/>
                <a:buChar char="-"/>
                <a:defRPr/>
              </a:pPr>
              <a:r>
                <a:rPr lang="en-GB" sz="1000" kern="0" dirty="0">
                  <a:solidFill>
                    <a:prstClr val="black"/>
                  </a:solidFill>
                  <a:latin typeface="Arial" panose="020B0604020202020204" pitchFamily="34" charset="0"/>
                </a:rPr>
                <a:t>Post mounting</a:t>
              </a:r>
            </a:p>
            <a:p>
              <a:pPr marL="171450" indent="-171450">
                <a:buFontTx/>
                <a:buChar char="-"/>
                <a:defRPr/>
              </a:pPr>
              <a:r>
                <a:rPr lang="en-GB" sz="1000" kern="0" dirty="0">
                  <a:solidFill>
                    <a:prstClr val="black"/>
                  </a:solidFill>
                  <a:latin typeface="Arial" panose="020B0604020202020204" pitchFamily="34" charset="0"/>
                </a:rPr>
                <a:t>Must be ordered separately</a:t>
              </a:r>
            </a:p>
          </p:txBody>
        </p:sp>
        <p:sp>
          <p:nvSpPr>
            <p:cNvPr id="33" name="Rechteck 32"/>
            <p:cNvSpPr/>
            <p:nvPr/>
          </p:nvSpPr>
          <p:spPr>
            <a:xfrm>
              <a:off x="6443504" y="3292402"/>
              <a:ext cx="2160240" cy="553998"/>
            </a:xfrm>
            <a:prstGeom prst="rect">
              <a:avLst/>
            </a:prstGeom>
            <a:solidFill>
              <a:sysClr val="window" lastClr="FFFFFF">
                <a:lumMod val="95000"/>
              </a:sysClr>
            </a:solidFill>
            <a:ln w="15875">
              <a:solidFill>
                <a:sysClr val="window" lastClr="FFFFFF">
                  <a:lumMod val="75000"/>
                </a:sysClr>
              </a:solidFill>
            </a:ln>
          </p:spPr>
          <p:txBody>
            <a:bodyPr wrap="square">
              <a:spAutoFit/>
            </a:bodyPr>
            <a:lstStyle/>
            <a:p>
              <a:pPr>
                <a:defRPr/>
              </a:pPr>
              <a:r>
                <a:rPr lang="en-GB" sz="1000" b="1" kern="0" dirty="0">
                  <a:solidFill>
                    <a:prstClr val="black"/>
                  </a:solidFill>
                  <a:latin typeface="Arial" panose="020B0604020202020204" pitchFamily="34" charset="0"/>
                </a:rPr>
                <a:t>Alignment made simple</a:t>
              </a:r>
            </a:p>
            <a:p>
              <a:pPr marL="171450" indent="-171450">
                <a:buFontTx/>
                <a:buChar char="-"/>
                <a:defRPr/>
              </a:pPr>
              <a:r>
                <a:rPr lang="en-GB" sz="1000" kern="0" dirty="0">
                  <a:solidFill>
                    <a:prstClr val="black"/>
                  </a:solidFill>
                  <a:latin typeface="Arial" panose="020B0604020202020204" pitchFamily="34" charset="0"/>
                </a:rPr>
                <a:t>With level tube for convenient horizontal alignment</a:t>
              </a:r>
            </a:p>
          </p:txBody>
        </p:sp>
        <p:cxnSp>
          <p:nvCxnSpPr>
            <p:cNvPr id="34" name="Gewinkelte Verbindung 33"/>
            <p:cNvCxnSpPr/>
            <p:nvPr/>
          </p:nvCxnSpPr>
          <p:spPr>
            <a:xfrm rot="10800000">
              <a:off x="5868144" y="2931790"/>
              <a:ext cx="575360" cy="360612"/>
            </a:xfrm>
            <a:prstGeom prst="bentConnector3">
              <a:avLst>
                <a:gd name="adj1" fmla="val 50000"/>
              </a:avLst>
            </a:prstGeom>
            <a:noFill/>
            <a:ln w="12700" cap="rnd" cmpd="sng" algn="ctr">
              <a:solidFill>
                <a:srgbClr val="0070C0"/>
              </a:solidFill>
              <a:prstDash val="solid"/>
              <a:tailEnd type="triangle"/>
            </a:ln>
            <a:effectLst/>
          </p:spPr>
        </p:cxnSp>
      </p:grpSp>
    </p:spTree>
    <p:extLst>
      <p:ext uri="{BB962C8B-B14F-4D97-AF65-F5344CB8AC3E}">
        <p14:creationId xmlns:p14="http://schemas.microsoft.com/office/powerpoint/2010/main" val="3197738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POST LUMINAIRES</a:t>
            </a:r>
            <a:r>
              <a:t/>
            </a:r>
            <a:br/>
            <a:r>
              <a:rPr lang="en-GB" sz="1400" dirty="0">
                <a:solidFill>
                  <a:schemeClr val="bg1">
                    <a:lumMod val="65000"/>
                  </a:schemeClr>
                </a:solidFill>
              </a:rPr>
              <a:t>POSITIONING / COMPARISON</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sp>
        <p:nvSpPr>
          <p:cNvPr id="14" name="Gleichschenkliges Dreieck 13"/>
          <p:cNvSpPr/>
          <p:nvPr/>
        </p:nvSpPr>
        <p:spPr>
          <a:xfrm>
            <a:off x="567068" y="1295391"/>
            <a:ext cx="1498289" cy="3310929"/>
          </a:xfrm>
          <a:prstGeom prst="triangle">
            <a:avLst/>
          </a:prstGeom>
          <a:gradFill flip="none" rotWithShape="1">
            <a:gsLst>
              <a:gs pos="0">
                <a:schemeClr val="bg1">
                  <a:lumMod val="85000"/>
                </a:schemeClr>
              </a:gs>
              <a:gs pos="48000">
                <a:schemeClr val="accent1">
                  <a:lumMod val="97000"/>
                  <a:lumOff val="3000"/>
                </a:schemeClr>
              </a:gs>
              <a:gs pos="100000">
                <a:schemeClr val="accent1">
                  <a:lumMod val="60000"/>
                  <a:lumOff val="40000"/>
                </a:scheme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5" name="Pfeil nach oben und unten 14"/>
          <p:cNvSpPr/>
          <p:nvPr/>
        </p:nvSpPr>
        <p:spPr>
          <a:xfrm>
            <a:off x="179512" y="1329285"/>
            <a:ext cx="188034" cy="1045757"/>
          </a:xfrm>
          <a:prstGeom prst="upDownArrow">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dirty="0">
                <a:solidFill>
                  <a:prstClr val="black"/>
                </a:solidFill>
                <a:latin typeface="Arial Black" panose="020B0A04020102020204" pitchFamily="34" charset="0"/>
              </a:rPr>
              <a:t>Performance</a:t>
            </a:r>
          </a:p>
        </p:txBody>
      </p:sp>
      <p:sp>
        <p:nvSpPr>
          <p:cNvPr id="16" name="Pfeil nach oben und unten 15"/>
          <p:cNvSpPr/>
          <p:nvPr/>
        </p:nvSpPr>
        <p:spPr>
          <a:xfrm>
            <a:off x="187457" y="2531731"/>
            <a:ext cx="188034" cy="1013980"/>
          </a:xfrm>
          <a:prstGeom prst="upDownArrow">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dirty="0">
                <a:solidFill>
                  <a:prstClr val="black"/>
                </a:solidFill>
                <a:latin typeface="Arial Black" panose="020B0A04020102020204" pitchFamily="34" charset="0"/>
              </a:rPr>
              <a:t>Core</a:t>
            </a:r>
          </a:p>
        </p:txBody>
      </p:sp>
      <p:sp>
        <p:nvSpPr>
          <p:cNvPr id="17" name="Pfeil nach oben und unten 16"/>
          <p:cNvSpPr/>
          <p:nvPr/>
        </p:nvSpPr>
        <p:spPr>
          <a:xfrm>
            <a:off x="198178" y="3661107"/>
            <a:ext cx="188034" cy="963113"/>
          </a:xfrm>
          <a:prstGeom prst="upDownArrow">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dirty="0">
                <a:solidFill>
                  <a:prstClr val="black"/>
                </a:solidFill>
                <a:latin typeface="Arial Black" panose="020B0A04020102020204" pitchFamily="34" charset="0"/>
              </a:rPr>
              <a:t>Entry</a:t>
            </a:r>
          </a:p>
        </p:txBody>
      </p:sp>
      <p:cxnSp>
        <p:nvCxnSpPr>
          <p:cNvPr id="18" name="Gerader Verbinder 17"/>
          <p:cNvCxnSpPr/>
          <p:nvPr/>
        </p:nvCxnSpPr>
        <p:spPr>
          <a:xfrm flipV="1">
            <a:off x="367546" y="2440303"/>
            <a:ext cx="1525627" cy="68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V="1">
            <a:off x="375491" y="3605701"/>
            <a:ext cx="1525627" cy="68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323706" y="2440190"/>
            <a:ext cx="1525627" cy="68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Ellipse 21"/>
          <p:cNvSpPr>
            <a:spLocks noChangeAspect="1"/>
          </p:cNvSpPr>
          <p:nvPr/>
        </p:nvSpPr>
        <p:spPr>
          <a:xfrm>
            <a:off x="1143141" y="1933474"/>
            <a:ext cx="337352" cy="337352"/>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3" name="Ellipse 22"/>
          <p:cNvSpPr>
            <a:spLocks noChangeAspect="1"/>
          </p:cNvSpPr>
          <p:nvPr/>
        </p:nvSpPr>
        <p:spPr>
          <a:xfrm>
            <a:off x="1244327" y="2681434"/>
            <a:ext cx="337352" cy="337352"/>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4" name="Ellipse 23"/>
          <p:cNvSpPr>
            <a:spLocks noChangeAspect="1"/>
          </p:cNvSpPr>
          <p:nvPr/>
        </p:nvSpPr>
        <p:spPr>
          <a:xfrm>
            <a:off x="949520" y="3135957"/>
            <a:ext cx="337352" cy="337352"/>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5" name="Ellipse 24"/>
          <p:cNvSpPr>
            <a:spLocks noChangeAspect="1"/>
          </p:cNvSpPr>
          <p:nvPr/>
        </p:nvSpPr>
        <p:spPr>
          <a:xfrm>
            <a:off x="1116128" y="3993458"/>
            <a:ext cx="337352" cy="337352"/>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6" name="Textfeld 25"/>
          <p:cNvSpPr txBox="1"/>
          <p:nvPr/>
        </p:nvSpPr>
        <p:spPr>
          <a:xfrm>
            <a:off x="1375367" y="1696634"/>
            <a:ext cx="876015" cy="246221"/>
          </a:xfrm>
          <a:prstGeom prst="rect">
            <a:avLst/>
          </a:prstGeom>
          <a:noFill/>
        </p:spPr>
        <p:txBody>
          <a:bodyPr wrap="square" rtlCol="0">
            <a:spAutoFit/>
          </a:bodyPr>
          <a:lstStyle/>
          <a:p>
            <a:pPr defTabSz="914259"/>
            <a:r>
              <a:rPr lang="en-GB" sz="1000" dirty="0">
                <a:solidFill>
                  <a:prstClr val="black"/>
                </a:solidFill>
                <a:latin typeface="Arial" pitchFamily="34" charset="0"/>
              </a:rPr>
              <a:t>Lumega IQ</a:t>
            </a:r>
          </a:p>
        </p:txBody>
      </p:sp>
      <p:sp>
        <p:nvSpPr>
          <p:cNvPr id="35" name="Textfeld 34"/>
          <p:cNvSpPr txBox="1"/>
          <p:nvPr/>
        </p:nvSpPr>
        <p:spPr>
          <a:xfrm>
            <a:off x="974995" y="2508808"/>
            <a:ext cx="876015" cy="246221"/>
          </a:xfrm>
          <a:prstGeom prst="rect">
            <a:avLst/>
          </a:prstGeom>
          <a:noFill/>
        </p:spPr>
        <p:txBody>
          <a:bodyPr wrap="square" rtlCol="0">
            <a:spAutoFit/>
          </a:bodyPr>
          <a:lstStyle/>
          <a:p>
            <a:pPr defTabSz="914259"/>
            <a:r>
              <a:rPr lang="en-GB" sz="1000" dirty="0">
                <a:solidFill>
                  <a:prstClr val="black"/>
                </a:solidFill>
                <a:latin typeface="Arial" pitchFamily="34" charset="0"/>
              </a:rPr>
              <a:t>Cuvia</a:t>
            </a:r>
            <a:endParaRPr lang="en-GB" sz="1000" dirty="0">
              <a:solidFill>
                <a:prstClr val="black"/>
              </a:solidFill>
              <a:latin typeface="Arial" pitchFamily="34" charset="0"/>
              <a:cs typeface="Arial" pitchFamily="34" charset="0"/>
            </a:endParaRPr>
          </a:p>
        </p:txBody>
      </p:sp>
      <p:sp>
        <p:nvSpPr>
          <p:cNvPr id="36" name="Textfeld 35"/>
          <p:cNvSpPr txBox="1"/>
          <p:nvPr/>
        </p:nvSpPr>
        <p:spPr>
          <a:xfrm>
            <a:off x="1238107" y="3093357"/>
            <a:ext cx="876015" cy="246221"/>
          </a:xfrm>
          <a:prstGeom prst="rect">
            <a:avLst/>
          </a:prstGeom>
          <a:noFill/>
        </p:spPr>
        <p:txBody>
          <a:bodyPr wrap="square" rtlCol="0">
            <a:spAutoFit/>
          </a:bodyPr>
          <a:lstStyle/>
          <a:p>
            <a:pPr defTabSz="914259"/>
            <a:r>
              <a:rPr lang="en-GB" sz="1000" dirty="0">
                <a:solidFill>
                  <a:prstClr val="black"/>
                </a:solidFill>
                <a:latin typeface="Arial" pitchFamily="34" charset="0"/>
              </a:rPr>
              <a:t>Viacon</a:t>
            </a:r>
            <a:endParaRPr lang="en-GB" sz="1000" dirty="0">
              <a:solidFill>
                <a:prstClr val="black"/>
              </a:solidFill>
              <a:latin typeface="Arial" pitchFamily="34" charset="0"/>
              <a:cs typeface="Arial" pitchFamily="34" charset="0"/>
            </a:endParaRPr>
          </a:p>
        </p:txBody>
      </p:sp>
      <p:sp>
        <p:nvSpPr>
          <p:cNvPr id="37" name="Textfeld 36"/>
          <p:cNvSpPr txBox="1"/>
          <p:nvPr/>
        </p:nvSpPr>
        <p:spPr>
          <a:xfrm>
            <a:off x="1388864" y="3896442"/>
            <a:ext cx="876015" cy="246221"/>
          </a:xfrm>
          <a:prstGeom prst="rect">
            <a:avLst/>
          </a:prstGeom>
          <a:noFill/>
        </p:spPr>
        <p:txBody>
          <a:bodyPr wrap="square" rtlCol="0">
            <a:spAutoFit/>
          </a:bodyPr>
          <a:lstStyle/>
          <a:p>
            <a:pPr defTabSz="914259"/>
            <a:r>
              <a:rPr lang="en-GB" sz="1000" dirty="0">
                <a:solidFill>
                  <a:prstClr val="black"/>
                </a:solidFill>
                <a:latin typeface="Arial" pitchFamily="34" charset="0"/>
              </a:rPr>
              <a:t>Ontria</a:t>
            </a:r>
            <a:endParaRPr lang="en-GB" sz="1000" dirty="0">
              <a:solidFill>
                <a:prstClr val="black"/>
              </a:solidFill>
              <a:latin typeface="Arial" pitchFamily="34" charset="0"/>
              <a:cs typeface="Arial" pitchFamily="34" charset="0"/>
            </a:endParaRPr>
          </a:p>
        </p:txBody>
      </p:sp>
      <p:graphicFrame>
        <p:nvGraphicFramePr>
          <p:cNvPr id="7" name="Tabelle 6"/>
          <p:cNvGraphicFramePr>
            <a:graphicFrameLocks noGrp="1"/>
          </p:cNvGraphicFramePr>
          <p:nvPr>
            <p:extLst/>
          </p:nvPr>
        </p:nvGraphicFramePr>
        <p:xfrm>
          <a:off x="2690639" y="1329285"/>
          <a:ext cx="6244615" cy="3312160"/>
        </p:xfrm>
        <a:graphic>
          <a:graphicData uri="http://schemas.openxmlformats.org/drawingml/2006/table">
            <a:tbl>
              <a:tblPr firstRow="1" bandRow="1">
                <a:tableStyleId>{5C22544A-7EE6-4342-B048-85BDC9FD1C3A}</a:tableStyleId>
              </a:tblPr>
              <a:tblGrid>
                <a:gridCol w="1248923">
                  <a:extLst>
                    <a:ext uri="{9D8B030D-6E8A-4147-A177-3AD203B41FA5}">
                      <a16:colId xmlns:a16="http://schemas.microsoft.com/office/drawing/2014/main" xmlns="" val="20000"/>
                    </a:ext>
                  </a:extLst>
                </a:gridCol>
                <a:gridCol w="1248923">
                  <a:extLst>
                    <a:ext uri="{9D8B030D-6E8A-4147-A177-3AD203B41FA5}">
                      <a16:colId xmlns:a16="http://schemas.microsoft.com/office/drawing/2014/main" xmlns="" val="20001"/>
                    </a:ext>
                  </a:extLst>
                </a:gridCol>
                <a:gridCol w="1248923">
                  <a:extLst>
                    <a:ext uri="{9D8B030D-6E8A-4147-A177-3AD203B41FA5}">
                      <a16:colId xmlns:a16="http://schemas.microsoft.com/office/drawing/2014/main" xmlns="" val="20002"/>
                    </a:ext>
                  </a:extLst>
                </a:gridCol>
                <a:gridCol w="1248923">
                  <a:extLst>
                    <a:ext uri="{9D8B030D-6E8A-4147-A177-3AD203B41FA5}">
                      <a16:colId xmlns:a16="http://schemas.microsoft.com/office/drawing/2014/main" xmlns="" val="20003"/>
                    </a:ext>
                  </a:extLst>
                </a:gridCol>
                <a:gridCol w="1248923">
                  <a:extLst>
                    <a:ext uri="{9D8B030D-6E8A-4147-A177-3AD203B41FA5}">
                      <a16:colId xmlns:a16="http://schemas.microsoft.com/office/drawing/2014/main" xmlns="" val="20004"/>
                    </a:ext>
                  </a:extLst>
                </a:gridCol>
              </a:tblGrid>
              <a:tr h="370840">
                <a:tc>
                  <a:txBody>
                    <a:bodyPr/>
                    <a:lstStyle/>
                    <a:p>
                      <a:endParaRPr lang="de-DE" sz="1200" dirty="0"/>
                    </a:p>
                  </a:txBody>
                  <a:tcPr>
                    <a:solidFill>
                      <a:schemeClr val="bg1">
                        <a:lumMod val="65000"/>
                      </a:schemeClr>
                    </a:solidFill>
                  </a:tcPr>
                </a:tc>
                <a:tc>
                  <a:txBody>
                    <a:bodyPr/>
                    <a:lstStyle/>
                    <a:p>
                      <a:pPr algn="ctr"/>
                      <a:r>
                        <a:rPr lang="de-DE" sz="1200" dirty="0"/>
                        <a:t>Lumega IQ</a:t>
                      </a:r>
                      <a:endParaRPr lang="en-GB" sz="1200" dirty="0"/>
                    </a:p>
                  </a:txBody>
                  <a:tcPr>
                    <a:solidFill>
                      <a:schemeClr val="bg1">
                        <a:lumMod val="65000"/>
                      </a:schemeClr>
                    </a:solidFill>
                  </a:tcPr>
                </a:tc>
                <a:tc>
                  <a:txBody>
                    <a:bodyPr/>
                    <a:lstStyle/>
                    <a:p>
                      <a:pPr algn="ctr"/>
                      <a:r>
                        <a:rPr lang="de-DE" sz="1200" dirty="0"/>
                        <a:t>Cuvia</a:t>
                      </a:r>
                      <a:endParaRPr lang="en-GB" sz="1200" dirty="0"/>
                    </a:p>
                  </a:txBody>
                  <a:tcPr>
                    <a:solidFill>
                      <a:schemeClr val="bg1">
                        <a:lumMod val="65000"/>
                      </a:schemeClr>
                    </a:solidFill>
                  </a:tcPr>
                </a:tc>
                <a:tc>
                  <a:txBody>
                    <a:bodyPr/>
                    <a:lstStyle/>
                    <a:p>
                      <a:pPr algn="ctr"/>
                      <a:r>
                        <a:rPr lang="de-DE" sz="1200" dirty="0"/>
                        <a:t>Viacon</a:t>
                      </a:r>
                      <a:endParaRPr lang="en-GB" sz="1200" dirty="0"/>
                    </a:p>
                  </a:txBody>
                  <a:tcPr>
                    <a:solidFill>
                      <a:schemeClr val="bg1">
                        <a:lumMod val="65000"/>
                      </a:schemeClr>
                    </a:solidFill>
                  </a:tcPr>
                </a:tc>
                <a:tc>
                  <a:txBody>
                    <a:bodyPr/>
                    <a:lstStyle/>
                    <a:p>
                      <a:pPr algn="ctr"/>
                      <a:r>
                        <a:rPr lang="de-DE" sz="1200" dirty="0"/>
                        <a:t>Ontria</a:t>
                      </a:r>
                      <a:endParaRPr lang="en-GB" sz="1200" dirty="0"/>
                    </a:p>
                  </a:txBody>
                  <a:tcPr>
                    <a:solidFill>
                      <a:schemeClr val="bg1">
                        <a:lumMod val="65000"/>
                      </a:schemeClr>
                    </a:solidFill>
                  </a:tcPr>
                </a:tc>
                <a:extLst>
                  <a:ext uri="{0D108BD9-81ED-4DB2-BD59-A6C34878D82A}">
                    <a16:rowId xmlns:a16="http://schemas.microsoft.com/office/drawing/2014/main" xmlns="" val="10000"/>
                  </a:ext>
                </a:extLst>
              </a:tr>
              <a:tr h="370840">
                <a:tc>
                  <a:txBody>
                    <a:bodyPr/>
                    <a:lstStyle/>
                    <a:p>
                      <a:r>
                        <a:rPr lang="de-DE" sz="1200" dirty="0"/>
                        <a:t>Construction sizes</a:t>
                      </a:r>
                      <a:endParaRPr lang="en-GB" sz="1200" dirty="0"/>
                    </a:p>
                  </a:txBody>
                  <a:tcPr/>
                </a:tc>
                <a:tc>
                  <a:txBody>
                    <a:bodyPr/>
                    <a:lstStyle/>
                    <a:p>
                      <a:pPr algn="ctr"/>
                      <a:r>
                        <a:rPr lang="de-DE" sz="1200" dirty="0"/>
                        <a:t>50 / 70 / 90</a:t>
                      </a:r>
                      <a:endParaRPr lang="en-GB" sz="1200" dirty="0"/>
                    </a:p>
                  </a:txBody>
                  <a:tcPr/>
                </a:tc>
                <a:tc>
                  <a:txBody>
                    <a:bodyPr/>
                    <a:lstStyle/>
                    <a:p>
                      <a:pPr algn="ctr"/>
                      <a:r>
                        <a:rPr lang="de-DE" sz="1200" dirty="0"/>
                        <a:t>40 / 60</a:t>
                      </a:r>
                      <a:endParaRPr lang="en-GB" sz="1200" dirty="0"/>
                    </a:p>
                  </a:txBody>
                  <a:tcPr/>
                </a:tc>
                <a:tc>
                  <a:txBody>
                    <a:bodyPr/>
                    <a:lstStyle/>
                    <a:p>
                      <a:pPr algn="ctr"/>
                      <a:r>
                        <a:rPr lang="de-DE" sz="1200" dirty="0"/>
                        <a:t>80 / 110</a:t>
                      </a:r>
                      <a:endParaRPr lang="en-GB" sz="1200" dirty="0"/>
                    </a:p>
                  </a:txBody>
                  <a:tcPr/>
                </a:tc>
                <a:tc>
                  <a:txBody>
                    <a:bodyPr/>
                    <a:lstStyle/>
                    <a:p>
                      <a:pPr algn="ctr"/>
                      <a:r>
                        <a:rPr lang="de-DE" sz="1200" dirty="0"/>
                        <a:t>I / II / III</a:t>
                      </a:r>
                      <a:endParaRPr lang="en-GB" sz="1200" dirty="0"/>
                    </a:p>
                  </a:txBody>
                  <a:tcPr/>
                </a:tc>
                <a:extLst>
                  <a:ext uri="{0D108BD9-81ED-4DB2-BD59-A6C34878D82A}">
                    <a16:rowId xmlns:a16="http://schemas.microsoft.com/office/drawing/2014/main" xmlns="" val="10001"/>
                  </a:ext>
                </a:extLst>
              </a:tr>
              <a:tr h="410448">
                <a:tc>
                  <a:txBody>
                    <a:bodyPr/>
                    <a:lstStyle/>
                    <a:p>
                      <a:r>
                        <a:rPr lang="de-DE" sz="1200" dirty="0"/>
                        <a:t>Safety class / protection rating</a:t>
                      </a:r>
                      <a:endParaRPr lang="en-GB" sz="1200" dirty="0"/>
                    </a:p>
                  </a:txBody>
                  <a:tcPr/>
                </a:tc>
                <a:tc>
                  <a:txBody>
                    <a:bodyPr/>
                    <a:lstStyle/>
                    <a:p>
                      <a:pPr algn="ctr"/>
                      <a:r>
                        <a:rPr lang="de-DE" sz="1200" dirty="0"/>
                        <a:t>II / IP66</a:t>
                      </a:r>
                      <a:endParaRPr lang="en-GB" sz="1200" dirty="0"/>
                    </a:p>
                  </a:txBody>
                  <a:tcPr/>
                </a:tc>
                <a:tc>
                  <a:txBody>
                    <a:bodyPr/>
                    <a:lstStyle/>
                    <a:p>
                      <a:pPr algn="ctr"/>
                      <a:r>
                        <a:rPr lang="de-DE" sz="1200" dirty="0"/>
                        <a:t>II / IP66</a:t>
                      </a:r>
                      <a:endParaRPr lang="en-GB" sz="1200" dirty="0"/>
                    </a:p>
                  </a:txBody>
                  <a:tcPr/>
                </a:tc>
                <a:tc>
                  <a:txBody>
                    <a:bodyPr/>
                    <a:lstStyle/>
                    <a:p>
                      <a:pPr algn="ctr"/>
                      <a:r>
                        <a:rPr lang="de-DE" sz="1200" dirty="0"/>
                        <a:t>II / IP66</a:t>
                      </a:r>
                      <a:endParaRPr lang="en-GB" sz="1200" dirty="0"/>
                    </a:p>
                  </a:txBody>
                  <a:tcPr/>
                </a:tc>
                <a:tc>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r>
                        <a:rPr lang="de-DE" sz="1200" dirty="0"/>
                        <a:t>I / IP66</a:t>
                      </a:r>
                    </a:p>
                    <a:p>
                      <a:pPr algn="ctr"/>
                      <a:endParaRPr lang="en-GB" sz="1200" dirty="0"/>
                    </a:p>
                  </a:txBody>
                  <a:tcPr/>
                </a:tc>
                <a:extLst>
                  <a:ext uri="{0D108BD9-81ED-4DB2-BD59-A6C34878D82A}">
                    <a16:rowId xmlns:a16="http://schemas.microsoft.com/office/drawing/2014/main" xmlns="" val="10002"/>
                  </a:ext>
                </a:extLst>
              </a:tr>
              <a:tr h="370840">
                <a:tc>
                  <a:txBody>
                    <a:bodyPr/>
                    <a:lstStyle/>
                    <a:p>
                      <a:r>
                        <a:rPr lang="de-DE" sz="1200" dirty="0"/>
                        <a:t>Luminaire</a:t>
                      </a:r>
                    </a:p>
                    <a:p>
                      <a:r>
                        <a:rPr lang="de-DE" sz="1200" dirty="0"/>
                        <a:t>luminous flux</a:t>
                      </a:r>
                      <a:endParaRPr lang="en-GB" sz="1200" dirty="0"/>
                    </a:p>
                  </a:txBody>
                  <a:tcPr/>
                </a:tc>
                <a:tc>
                  <a:txBody>
                    <a:bodyPr/>
                    <a:lstStyle/>
                    <a:p>
                      <a:pPr algn="ctr"/>
                      <a:r>
                        <a:rPr lang="de-DE" sz="1200" dirty="0"/>
                        <a:t>800 – 22000 lm</a:t>
                      </a:r>
                      <a:endParaRPr lang="en-GB" sz="1200" dirty="0"/>
                    </a:p>
                  </a:txBody>
                  <a:tcPr/>
                </a:tc>
                <a:tc>
                  <a:txBody>
                    <a:bodyPr/>
                    <a:lstStyle/>
                    <a:p>
                      <a:pPr algn="ctr"/>
                      <a:r>
                        <a:rPr lang="de-DE" sz="1200" dirty="0"/>
                        <a:t>1000 – 7500 lm</a:t>
                      </a:r>
                      <a:endParaRPr lang="en-GB" sz="1200" dirty="0"/>
                    </a:p>
                  </a:txBody>
                  <a:tcPr/>
                </a:tc>
                <a:tc>
                  <a:txBody>
                    <a:bodyPr/>
                    <a:lstStyle/>
                    <a:p>
                      <a:pPr algn="ctr"/>
                      <a:r>
                        <a:rPr lang="de-DE" sz="1200" dirty="0"/>
                        <a:t>800 – 8200 lm</a:t>
                      </a:r>
                      <a:endParaRPr lang="en-GB" sz="1200" dirty="0"/>
                    </a:p>
                  </a:txBody>
                  <a:tcPr/>
                </a:tc>
                <a:tc>
                  <a:txBody>
                    <a:bodyPr/>
                    <a:lstStyle/>
                    <a:p>
                      <a:pPr algn="ctr"/>
                      <a:r>
                        <a:rPr lang="de-DE" sz="1200" dirty="0"/>
                        <a:t>3600 – 24000 lm</a:t>
                      </a:r>
                      <a:endParaRPr lang="en-GB" sz="1200" dirty="0"/>
                    </a:p>
                  </a:txBody>
                  <a:tcPr/>
                </a:tc>
                <a:extLst>
                  <a:ext uri="{0D108BD9-81ED-4DB2-BD59-A6C34878D82A}">
                    <a16:rowId xmlns:a16="http://schemas.microsoft.com/office/drawing/2014/main" xmlns="" val="10003"/>
                  </a:ext>
                </a:extLst>
              </a:tr>
              <a:tr h="370840">
                <a:tc>
                  <a:txBody>
                    <a:bodyPr/>
                    <a:lstStyle/>
                    <a:p>
                      <a:r>
                        <a:rPr lang="de-DE" sz="1200" dirty="0"/>
                        <a:t>LR / LRA</a:t>
                      </a:r>
                      <a:endParaRPr lang="en-GB" sz="1200" dirty="0"/>
                    </a:p>
                  </a:txBody>
                  <a:tcPr/>
                </a:tc>
                <a:tc>
                  <a:txBody>
                    <a:bodyPr/>
                    <a:lstStyle/>
                    <a:p>
                      <a:pPr algn="ctr"/>
                      <a:r>
                        <a:rPr lang="de-DE" sz="1200" dirty="0"/>
                        <a:t>x / x</a:t>
                      </a:r>
                      <a:endParaRPr lang="en-GB" sz="1200" dirty="0"/>
                    </a:p>
                  </a:txBody>
                  <a:tcPr/>
                </a:tc>
                <a:tc>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r>
                        <a:rPr lang="de-DE" sz="1200" dirty="0"/>
                        <a:t>x / x</a:t>
                      </a:r>
                      <a:endParaRPr lang="en-GB" sz="1200" dirty="0"/>
                    </a:p>
                  </a:txBody>
                  <a:tcPr/>
                </a:tc>
                <a:tc>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r>
                        <a:rPr lang="de-DE" sz="1200" dirty="0"/>
                        <a:t>x / x</a:t>
                      </a:r>
                      <a:endParaRPr lang="en-GB" sz="1200" dirty="0"/>
                    </a:p>
                  </a:txBody>
                  <a:tcPr/>
                </a:tc>
                <a:tc>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r>
                        <a:rPr lang="de-DE" sz="1200" dirty="0"/>
                        <a:t>Step 2 / -</a:t>
                      </a:r>
                      <a:endParaRPr lang="en-GB" sz="1200" dirty="0"/>
                    </a:p>
                  </a:txBody>
                  <a:tcPr/>
                </a:tc>
                <a:extLst>
                  <a:ext uri="{0D108BD9-81ED-4DB2-BD59-A6C34878D82A}">
                    <a16:rowId xmlns:a16="http://schemas.microsoft.com/office/drawing/2014/main" xmlns="" val="10004"/>
                  </a:ext>
                </a:extLst>
              </a:tr>
              <a:tr h="370840">
                <a:tc>
                  <a:txBody>
                    <a:bodyPr/>
                    <a:lstStyle/>
                    <a:p>
                      <a:r>
                        <a:rPr lang="de-DE" sz="1200" dirty="0"/>
                        <a:t>LMS</a:t>
                      </a:r>
                      <a:endParaRPr lang="en-GB" sz="1200" dirty="0"/>
                    </a:p>
                  </a:txBody>
                  <a:tcPr/>
                </a:tc>
                <a:tc>
                  <a:txBody>
                    <a:bodyPr/>
                    <a:lstStyle/>
                    <a:p>
                      <a:pPr algn="ctr"/>
                      <a:r>
                        <a:rPr lang="de-DE" sz="1200" dirty="0"/>
                        <a:t>x</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x</a:t>
                      </a:r>
                      <a:endParaRPr lang="en-GB" sz="1200" dirty="0"/>
                    </a:p>
                  </a:txBody>
                  <a:tcPr/>
                </a:tc>
                <a:tc>
                  <a:txBody>
                    <a:bodyPr/>
                    <a:lstStyle/>
                    <a:p>
                      <a:pPr algn="ctr"/>
                      <a:r>
                        <a:rPr lang="de-DE" sz="1200" dirty="0"/>
                        <a:t>-</a:t>
                      </a:r>
                      <a:endParaRPr lang="en-GB" sz="1200" dirty="0"/>
                    </a:p>
                  </a:txBody>
                  <a:tcPr/>
                </a:tc>
                <a:extLst>
                  <a:ext uri="{0D108BD9-81ED-4DB2-BD59-A6C34878D82A}">
                    <a16:rowId xmlns:a16="http://schemas.microsoft.com/office/drawing/2014/main" xmlns="" val="10005"/>
                  </a:ext>
                </a:extLst>
              </a:tr>
              <a:tr h="370840">
                <a:tc>
                  <a:txBody>
                    <a:bodyPr/>
                    <a:lstStyle/>
                    <a:p>
                      <a:r>
                        <a:rPr lang="de-DE" sz="1200" dirty="0"/>
                        <a:t>Mounting comfort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o</a:t>
                      </a:r>
                      <a:endParaRPr lang="en-GB" sz="1200" dirty="0"/>
                    </a:p>
                  </a:txBody>
                  <a:tcPr/>
                </a:tc>
                <a:extLst>
                  <a:ext uri="{0D108BD9-81ED-4DB2-BD59-A6C34878D82A}">
                    <a16:rowId xmlns:a16="http://schemas.microsoft.com/office/drawing/2014/main" xmlns="" val="10006"/>
                  </a:ext>
                </a:extLst>
              </a:tr>
              <a:tr h="370840">
                <a:tc>
                  <a:txBody>
                    <a:bodyPr/>
                    <a:lstStyle/>
                    <a:p>
                      <a:r>
                        <a:rPr lang="de-DE" sz="1200" dirty="0"/>
                        <a:t>Performance</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o</a:t>
                      </a:r>
                      <a:endParaRPr lang="en-GB" sz="1200"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9891799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9552" y="418356"/>
            <a:ext cx="7992888" cy="857250"/>
          </a:xfrm>
        </p:spPr>
        <p:txBody>
          <a:bodyPr/>
          <a:lstStyle/>
          <a:p>
            <a:r>
              <a:rPr lang="en-GB" sz="1400" dirty="0"/>
              <a:t>POST LUMINAIRES</a:t>
            </a:r>
            <a:r>
              <a:t/>
            </a:r>
            <a:br/>
            <a:r>
              <a:rPr lang="en-GB" sz="1400" dirty="0">
                <a:solidFill>
                  <a:schemeClr val="bg1">
                    <a:lumMod val="65000"/>
                  </a:schemeClr>
                </a:solidFill>
              </a:rPr>
              <a:t>POSITIONING / GROSS PRICE COMPARISON</a:t>
            </a:r>
            <a:endParaRPr lang="en-GB" sz="1400" dirty="0"/>
          </a:p>
        </p:txBody>
      </p:sp>
      <p:sp>
        <p:nvSpPr>
          <p:cNvPr id="6" name="Textplatzhalter 3"/>
          <p:cNvSpPr>
            <a:spLocks noGrp="1"/>
          </p:cNvSpPr>
          <p:nvPr>
            <p:ph type="body" sz="quarter" idx="13"/>
          </p:nvPr>
        </p:nvSpPr>
        <p:spPr>
          <a:xfrm>
            <a:off x="539379" y="195263"/>
            <a:ext cx="7993063" cy="215900"/>
          </a:xfrm>
        </p:spPr>
        <p:txBody>
          <a:bodyPr/>
          <a:lstStyle/>
          <a:p>
            <a:r>
              <a:rPr lang="en-GB" sz="600" dirty="0"/>
              <a:t>PRODUCT LAUNCHING Q1|2017</a:t>
            </a:r>
          </a:p>
        </p:txBody>
      </p:sp>
      <p:sp>
        <p:nvSpPr>
          <p:cNvPr id="14" name="Gleichschenkliges Dreieck 13"/>
          <p:cNvSpPr/>
          <p:nvPr/>
        </p:nvSpPr>
        <p:spPr>
          <a:xfrm>
            <a:off x="567068" y="1295391"/>
            <a:ext cx="1498289" cy="3310929"/>
          </a:xfrm>
          <a:prstGeom prst="triangle">
            <a:avLst/>
          </a:prstGeom>
          <a:gradFill flip="none" rotWithShape="1">
            <a:gsLst>
              <a:gs pos="0">
                <a:schemeClr val="bg1">
                  <a:lumMod val="85000"/>
                </a:schemeClr>
              </a:gs>
              <a:gs pos="48000">
                <a:schemeClr val="accent1">
                  <a:lumMod val="97000"/>
                  <a:lumOff val="3000"/>
                </a:schemeClr>
              </a:gs>
              <a:gs pos="100000">
                <a:schemeClr val="accent1">
                  <a:lumMod val="60000"/>
                  <a:lumOff val="40000"/>
                </a:scheme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15" name="Pfeil nach oben und unten 14"/>
          <p:cNvSpPr/>
          <p:nvPr/>
        </p:nvSpPr>
        <p:spPr>
          <a:xfrm>
            <a:off x="179512" y="1329285"/>
            <a:ext cx="188034" cy="1045757"/>
          </a:xfrm>
          <a:prstGeom prst="upDownArrow">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dirty="0">
                <a:solidFill>
                  <a:prstClr val="black"/>
                </a:solidFill>
                <a:latin typeface="Arial Black" panose="020B0A04020102020204" pitchFamily="34" charset="0"/>
              </a:rPr>
              <a:t>Performance</a:t>
            </a:r>
          </a:p>
        </p:txBody>
      </p:sp>
      <p:sp>
        <p:nvSpPr>
          <p:cNvPr id="16" name="Pfeil nach oben und unten 15"/>
          <p:cNvSpPr/>
          <p:nvPr/>
        </p:nvSpPr>
        <p:spPr>
          <a:xfrm>
            <a:off x="187457" y="2531731"/>
            <a:ext cx="188034" cy="1013980"/>
          </a:xfrm>
          <a:prstGeom prst="upDownArrow">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dirty="0">
                <a:solidFill>
                  <a:prstClr val="black"/>
                </a:solidFill>
                <a:latin typeface="Arial Black" panose="020B0A04020102020204" pitchFamily="34" charset="0"/>
              </a:rPr>
              <a:t>Core</a:t>
            </a:r>
          </a:p>
        </p:txBody>
      </p:sp>
      <p:sp>
        <p:nvSpPr>
          <p:cNvPr id="17" name="Pfeil nach oben und unten 16"/>
          <p:cNvSpPr/>
          <p:nvPr/>
        </p:nvSpPr>
        <p:spPr>
          <a:xfrm>
            <a:off x="198178" y="3661107"/>
            <a:ext cx="188034" cy="963113"/>
          </a:xfrm>
          <a:prstGeom prst="upDownArrow">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259"/>
            <a:r>
              <a:rPr lang="en-GB" sz="800" dirty="0">
                <a:solidFill>
                  <a:prstClr val="black"/>
                </a:solidFill>
                <a:latin typeface="Arial Black" panose="020B0A04020102020204" pitchFamily="34" charset="0"/>
              </a:rPr>
              <a:t>Entry</a:t>
            </a:r>
          </a:p>
        </p:txBody>
      </p:sp>
      <p:cxnSp>
        <p:nvCxnSpPr>
          <p:cNvPr id="18" name="Gerader Verbinder 17"/>
          <p:cNvCxnSpPr/>
          <p:nvPr/>
        </p:nvCxnSpPr>
        <p:spPr>
          <a:xfrm flipV="1">
            <a:off x="367546" y="2440303"/>
            <a:ext cx="1525627" cy="68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V="1">
            <a:off x="375491" y="3605701"/>
            <a:ext cx="1525627" cy="68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323706" y="2440190"/>
            <a:ext cx="1525627" cy="68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Ellipse 21"/>
          <p:cNvSpPr>
            <a:spLocks noChangeAspect="1"/>
          </p:cNvSpPr>
          <p:nvPr/>
        </p:nvSpPr>
        <p:spPr>
          <a:xfrm>
            <a:off x="1143141" y="1933474"/>
            <a:ext cx="337352" cy="337352"/>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3" name="Ellipse 22"/>
          <p:cNvSpPr>
            <a:spLocks noChangeAspect="1"/>
          </p:cNvSpPr>
          <p:nvPr/>
        </p:nvSpPr>
        <p:spPr>
          <a:xfrm>
            <a:off x="1244327" y="2681434"/>
            <a:ext cx="337352" cy="337352"/>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4" name="Ellipse 23"/>
          <p:cNvSpPr>
            <a:spLocks noChangeAspect="1"/>
          </p:cNvSpPr>
          <p:nvPr/>
        </p:nvSpPr>
        <p:spPr>
          <a:xfrm>
            <a:off x="949520" y="3135957"/>
            <a:ext cx="337352" cy="337352"/>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5" name="Ellipse 24"/>
          <p:cNvSpPr>
            <a:spLocks noChangeAspect="1"/>
          </p:cNvSpPr>
          <p:nvPr/>
        </p:nvSpPr>
        <p:spPr>
          <a:xfrm>
            <a:off x="1116128" y="3993458"/>
            <a:ext cx="337352" cy="337352"/>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9"/>
            <a:endParaRPr lang="de-DE">
              <a:solidFill>
                <a:prstClr val="white"/>
              </a:solidFill>
            </a:endParaRPr>
          </a:p>
        </p:txBody>
      </p:sp>
      <p:sp>
        <p:nvSpPr>
          <p:cNvPr id="26" name="Textfeld 25"/>
          <p:cNvSpPr txBox="1"/>
          <p:nvPr/>
        </p:nvSpPr>
        <p:spPr>
          <a:xfrm>
            <a:off x="1375367" y="1696634"/>
            <a:ext cx="876015" cy="246221"/>
          </a:xfrm>
          <a:prstGeom prst="rect">
            <a:avLst/>
          </a:prstGeom>
          <a:noFill/>
        </p:spPr>
        <p:txBody>
          <a:bodyPr wrap="square" rtlCol="0">
            <a:spAutoFit/>
          </a:bodyPr>
          <a:lstStyle/>
          <a:p>
            <a:pPr defTabSz="914259"/>
            <a:r>
              <a:rPr lang="en-GB" sz="1000" dirty="0">
                <a:solidFill>
                  <a:prstClr val="black"/>
                </a:solidFill>
                <a:latin typeface="Arial" pitchFamily="34" charset="0"/>
              </a:rPr>
              <a:t>Lumega IQ</a:t>
            </a:r>
          </a:p>
        </p:txBody>
      </p:sp>
      <p:sp>
        <p:nvSpPr>
          <p:cNvPr id="35" name="Textfeld 34"/>
          <p:cNvSpPr txBox="1"/>
          <p:nvPr/>
        </p:nvSpPr>
        <p:spPr>
          <a:xfrm>
            <a:off x="974995" y="2508808"/>
            <a:ext cx="876015" cy="246221"/>
          </a:xfrm>
          <a:prstGeom prst="rect">
            <a:avLst/>
          </a:prstGeom>
          <a:noFill/>
        </p:spPr>
        <p:txBody>
          <a:bodyPr wrap="square" rtlCol="0">
            <a:spAutoFit/>
          </a:bodyPr>
          <a:lstStyle/>
          <a:p>
            <a:pPr defTabSz="914259"/>
            <a:r>
              <a:rPr lang="en-GB" sz="1000" dirty="0">
                <a:solidFill>
                  <a:prstClr val="black"/>
                </a:solidFill>
                <a:latin typeface="Arial" pitchFamily="34" charset="0"/>
              </a:rPr>
              <a:t>Cuvia</a:t>
            </a:r>
            <a:endParaRPr lang="en-GB" sz="1000" dirty="0">
              <a:solidFill>
                <a:prstClr val="black"/>
              </a:solidFill>
              <a:latin typeface="Arial" pitchFamily="34" charset="0"/>
              <a:cs typeface="Arial" pitchFamily="34" charset="0"/>
            </a:endParaRPr>
          </a:p>
        </p:txBody>
      </p:sp>
      <p:sp>
        <p:nvSpPr>
          <p:cNvPr id="36" name="Textfeld 35"/>
          <p:cNvSpPr txBox="1"/>
          <p:nvPr/>
        </p:nvSpPr>
        <p:spPr>
          <a:xfrm>
            <a:off x="1238107" y="3093357"/>
            <a:ext cx="876015" cy="246221"/>
          </a:xfrm>
          <a:prstGeom prst="rect">
            <a:avLst/>
          </a:prstGeom>
          <a:noFill/>
        </p:spPr>
        <p:txBody>
          <a:bodyPr wrap="square" rtlCol="0">
            <a:spAutoFit/>
          </a:bodyPr>
          <a:lstStyle/>
          <a:p>
            <a:pPr defTabSz="914259"/>
            <a:r>
              <a:rPr lang="en-GB" sz="1000" dirty="0">
                <a:solidFill>
                  <a:prstClr val="black"/>
                </a:solidFill>
                <a:latin typeface="Arial" pitchFamily="34" charset="0"/>
              </a:rPr>
              <a:t>Viacon</a:t>
            </a:r>
            <a:endParaRPr lang="en-GB" sz="1000" dirty="0">
              <a:solidFill>
                <a:prstClr val="black"/>
              </a:solidFill>
              <a:latin typeface="Arial" pitchFamily="34" charset="0"/>
              <a:cs typeface="Arial" pitchFamily="34" charset="0"/>
            </a:endParaRPr>
          </a:p>
        </p:txBody>
      </p:sp>
      <p:sp>
        <p:nvSpPr>
          <p:cNvPr id="37" name="Textfeld 36"/>
          <p:cNvSpPr txBox="1"/>
          <p:nvPr/>
        </p:nvSpPr>
        <p:spPr>
          <a:xfrm>
            <a:off x="1388864" y="3896442"/>
            <a:ext cx="876015" cy="246221"/>
          </a:xfrm>
          <a:prstGeom prst="rect">
            <a:avLst/>
          </a:prstGeom>
          <a:noFill/>
        </p:spPr>
        <p:txBody>
          <a:bodyPr wrap="square" rtlCol="0">
            <a:spAutoFit/>
          </a:bodyPr>
          <a:lstStyle/>
          <a:p>
            <a:pPr defTabSz="914259"/>
            <a:r>
              <a:rPr lang="en-GB" sz="1000" dirty="0">
                <a:solidFill>
                  <a:prstClr val="black"/>
                </a:solidFill>
                <a:latin typeface="Arial" pitchFamily="34" charset="0"/>
              </a:rPr>
              <a:t>Ontria</a:t>
            </a:r>
            <a:endParaRPr lang="en-GB" sz="1000" dirty="0">
              <a:solidFill>
                <a:prstClr val="black"/>
              </a:solidFill>
              <a:latin typeface="Arial" pitchFamily="34" charset="0"/>
              <a:cs typeface="Arial" pitchFamily="34" charset="0"/>
            </a:endParaRPr>
          </a:p>
        </p:txBody>
      </p:sp>
      <p:graphicFrame>
        <p:nvGraphicFramePr>
          <p:cNvPr id="7" name="Tabelle 6"/>
          <p:cNvGraphicFramePr>
            <a:graphicFrameLocks noGrp="1"/>
          </p:cNvGraphicFramePr>
          <p:nvPr>
            <p:extLst>
              <p:ext uri="{D42A27DB-BD31-4B8C-83A1-F6EECF244321}">
                <p14:modId xmlns:p14="http://schemas.microsoft.com/office/powerpoint/2010/main" val="2097577124"/>
              </p:ext>
            </p:extLst>
          </p:nvPr>
        </p:nvGraphicFramePr>
        <p:xfrm>
          <a:off x="2690639" y="1329285"/>
          <a:ext cx="6244615" cy="3495040"/>
        </p:xfrm>
        <a:graphic>
          <a:graphicData uri="http://schemas.openxmlformats.org/drawingml/2006/table">
            <a:tbl>
              <a:tblPr firstRow="1" bandRow="1">
                <a:tableStyleId>{5C22544A-7EE6-4342-B048-85BDC9FD1C3A}</a:tableStyleId>
              </a:tblPr>
              <a:tblGrid>
                <a:gridCol w="1248923">
                  <a:extLst>
                    <a:ext uri="{9D8B030D-6E8A-4147-A177-3AD203B41FA5}">
                      <a16:colId xmlns:a16="http://schemas.microsoft.com/office/drawing/2014/main" xmlns="" val="20000"/>
                    </a:ext>
                  </a:extLst>
                </a:gridCol>
                <a:gridCol w="1248923">
                  <a:extLst>
                    <a:ext uri="{9D8B030D-6E8A-4147-A177-3AD203B41FA5}">
                      <a16:colId xmlns:a16="http://schemas.microsoft.com/office/drawing/2014/main" xmlns="" val="20001"/>
                    </a:ext>
                  </a:extLst>
                </a:gridCol>
                <a:gridCol w="1248923">
                  <a:extLst>
                    <a:ext uri="{9D8B030D-6E8A-4147-A177-3AD203B41FA5}">
                      <a16:colId xmlns:a16="http://schemas.microsoft.com/office/drawing/2014/main" xmlns="" val="20002"/>
                    </a:ext>
                  </a:extLst>
                </a:gridCol>
                <a:gridCol w="1248923">
                  <a:extLst>
                    <a:ext uri="{9D8B030D-6E8A-4147-A177-3AD203B41FA5}">
                      <a16:colId xmlns:a16="http://schemas.microsoft.com/office/drawing/2014/main" xmlns="" val="20003"/>
                    </a:ext>
                  </a:extLst>
                </a:gridCol>
                <a:gridCol w="1248923">
                  <a:extLst>
                    <a:ext uri="{9D8B030D-6E8A-4147-A177-3AD203B41FA5}">
                      <a16:colId xmlns:a16="http://schemas.microsoft.com/office/drawing/2014/main" xmlns="" val="20004"/>
                    </a:ext>
                  </a:extLst>
                </a:gridCol>
              </a:tblGrid>
              <a:tr h="370840">
                <a:tc>
                  <a:txBody>
                    <a:bodyPr/>
                    <a:lstStyle/>
                    <a:p>
                      <a:endParaRPr lang="de-DE" sz="1200" dirty="0"/>
                    </a:p>
                  </a:txBody>
                  <a:tcPr>
                    <a:solidFill>
                      <a:schemeClr val="bg1">
                        <a:lumMod val="65000"/>
                      </a:schemeClr>
                    </a:solidFill>
                  </a:tcPr>
                </a:tc>
                <a:tc>
                  <a:txBody>
                    <a:bodyPr/>
                    <a:lstStyle/>
                    <a:p>
                      <a:pPr algn="ctr"/>
                      <a:r>
                        <a:rPr lang="de-DE" sz="1200" dirty="0"/>
                        <a:t>Lumega IQ</a:t>
                      </a:r>
                      <a:endParaRPr lang="en-GB" sz="1200" dirty="0"/>
                    </a:p>
                  </a:txBody>
                  <a:tcPr>
                    <a:solidFill>
                      <a:schemeClr val="bg1">
                        <a:lumMod val="65000"/>
                      </a:schemeClr>
                    </a:solidFill>
                  </a:tcPr>
                </a:tc>
                <a:tc>
                  <a:txBody>
                    <a:bodyPr/>
                    <a:lstStyle/>
                    <a:p>
                      <a:pPr algn="ctr"/>
                      <a:r>
                        <a:rPr lang="de-DE" sz="1200" dirty="0"/>
                        <a:t>Cuvia</a:t>
                      </a:r>
                      <a:endParaRPr lang="en-GB" sz="1200" dirty="0"/>
                    </a:p>
                  </a:txBody>
                  <a:tcPr>
                    <a:solidFill>
                      <a:schemeClr val="bg1">
                        <a:lumMod val="65000"/>
                      </a:schemeClr>
                    </a:solidFill>
                  </a:tcPr>
                </a:tc>
                <a:tc>
                  <a:txBody>
                    <a:bodyPr/>
                    <a:lstStyle/>
                    <a:p>
                      <a:pPr algn="ctr"/>
                      <a:r>
                        <a:rPr lang="de-DE" sz="1200" dirty="0"/>
                        <a:t>Viacon</a:t>
                      </a:r>
                      <a:endParaRPr lang="en-GB" sz="1200" dirty="0"/>
                    </a:p>
                  </a:txBody>
                  <a:tcPr>
                    <a:solidFill>
                      <a:schemeClr val="bg1">
                        <a:lumMod val="65000"/>
                      </a:schemeClr>
                    </a:solidFill>
                  </a:tcPr>
                </a:tc>
                <a:tc>
                  <a:txBody>
                    <a:bodyPr/>
                    <a:lstStyle/>
                    <a:p>
                      <a:pPr algn="ctr"/>
                      <a:r>
                        <a:rPr lang="de-DE" sz="1200" dirty="0"/>
                        <a:t>Ontria*</a:t>
                      </a:r>
                    </a:p>
                    <a:p>
                      <a:pPr algn="ctr"/>
                      <a:r>
                        <a:rPr lang="de-DE" sz="1200" dirty="0"/>
                        <a:t>* incl. post fixing</a:t>
                      </a:r>
                      <a:endParaRPr lang="en-GB" sz="1200" dirty="0"/>
                    </a:p>
                  </a:txBody>
                  <a:tcPr>
                    <a:solidFill>
                      <a:schemeClr val="bg1">
                        <a:lumMod val="65000"/>
                      </a:schemeClr>
                    </a:solidFill>
                  </a:tcPr>
                </a:tc>
                <a:extLst>
                  <a:ext uri="{0D108BD9-81ED-4DB2-BD59-A6C34878D82A}">
                    <a16:rowId xmlns:a16="http://schemas.microsoft.com/office/drawing/2014/main" xmlns="" val="10000"/>
                  </a:ext>
                </a:extLst>
              </a:tr>
              <a:tr h="370840">
                <a:tc>
                  <a:txBody>
                    <a:bodyPr/>
                    <a:lstStyle/>
                    <a:p>
                      <a:r>
                        <a:rPr lang="de-DE" sz="1200" dirty="0"/>
                        <a:t>Construction size 1</a:t>
                      </a:r>
                      <a:endParaRPr lang="en-GB" sz="1200" dirty="0"/>
                    </a:p>
                  </a:txBody>
                  <a:tcPr/>
                </a:tc>
                <a:tc>
                  <a:txBody>
                    <a:bodyPr/>
                    <a:lstStyle/>
                    <a:p>
                      <a:pPr algn="ctr"/>
                      <a:r>
                        <a:rPr lang="de-DE" sz="1200" dirty="0"/>
                        <a:t>660€ - 750€</a:t>
                      </a:r>
                      <a:endParaRPr lang="en-GB" sz="1200" dirty="0"/>
                    </a:p>
                  </a:txBody>
                  <a:tcPr/>
                </a:tc>
                <a:tc>
                  <a:txBody>
                    <a:bodyPr/>
                    <a:lstStyle/>
                    <a:p>
                      <a:pPr algn="ctr"/>
                      <a:r>
                        <a:rPr lang="de-DE" sz="1200" dirty="0"/>
                        <a:t>502€ - 540€</a:t>
                      </a:r>
                      <a:endParaRPr lang="en-GB" sz="1200" dirty="0"/>
                    </a:p>
                  </a:txBody>
                  <a:tcPr/>
                </a:tc>
                <a:tc>
                  <a:txBody>
                    <a:bodyPr/>
                    <a:lstStyle/>
                    <a:p>
                      <a:pPr algn="ctr"/>
                      <a:r>
                        <a:rPr lang="de-DE" sz="1200" dirty="0"/>
                        <a:t>490€ - 510€</a:t>
                      </a:r>
                      <a:endParaRPr lang="en-GB" sz="1200" dirty="0"/>
                    </a:p>
                  </a:txBody>
                  <a:tcPr/>
                </a:tc>
                <a:tc>
                  <a:txBody>
                    <a:bodyPr/>
                    <a:lstStyle/>
                    <a:p>
                      <a:pPr algn="ctr"/>
                      <a:r>
                        <a:rPr lang="de-DE" sz="1200" dirty="0"/>
                        <a:t>400€ - 430€</a:t>
                      </a:r>
                      <a:endParaRPr lang="en-GB" sz="1200" dirty="0"/>
                    </a:p>
                  </a:txBody>
                  <a:tcPr/>
                </a:tc>
                <a:extLst>
                  <a:ext uri="{0D108BD9-81ED-4DB2-BD59-A6C34878D82A}">
                    <a16:rowId xmlns:a16="http://schemas.microsoft.com/office/drawing/2014/main" xmlns="" val="10001"/>
                  </a:ext>
                </a:extLst>
              </a:tr>
              <a:tr h="410448">
                <a:tc>
                  <a:txBody>
                    <a:bodyPr/>
                    <a:lstStyle/>
                    <a:p>
                      <a:r>
                        <a:rPr lang="de-DE" sz="1200" dirty="0"/>
                        <a:t>Construction size 2</a:t>
                      </a:r>
                      <a:endParaRPr lang="en-GB" sz="1200" dirty="0"/>
                    </a:p>
                  </a:txBody>
                  <a:tcPr/>
                </a:tc>
                <a:tc>
                  <a:txBody>
                    <a:bodyPr/>
                    <a:lstStyle/>
                    <a:p>
                      <a:pPr algn="ctr"/>
                      <a:r>
                        <a:rPr lang="de-DE" sz="1200" dirty="0"/>
                        <a:t>852€ - 1092€</a:t>
                      </a:r>
                      <a:endParaRPr lang="en-GB" sz="1200" dirty="0"/>
                    </a:p>
                  </a:txBody>
                  <a:tcPr/>
                </a:tc>
                <a:tc>
                  <a:txBody>
                    <a:bodyPr/>
                    <a:lstStyle/>
                    <a:p>
                      <a:pPr algn="ctr"/>
                      <a:r>
                        <a:rPr lang="de-DE" sz="1200" dirty="0"/>
                        <a:t>785€</a:t>
                      </a:r>
                      <a:endParaRPr lang="en-GB" sz="1200" dirty="0"/>
                    </a:p>
                  </a:txBody>
                  <a:tcPr/>
                </a:tc>
                <a:tc>
                  <a:txBody>
                    <a:bodyPr/>
                    <a:lstStyle/>
                    <a:p>
                      <a:pPr algn="ctr"/>
                      <a:r>
                        <a:rPr lang="de-DE" sz="1200" dirty="0"/>
                        <a:t>720€ - 750€</a:t>
                      </a:r>
                      <a:endParaRPr lang="en-GB" sz="1200" dirty="0"/>
                    </a:p>
                  </a:txBody>
                  <a:tcPr/>
                </a:tc>
                <a:tc>
                  <a:txBody>
                    <a:bodyPr/>
                    <a:lstStyle/>
                    <a:p>
                      <a:pPr algn="ctr"/>
                      <a:r>
                        <a:rPr lang="de-DE" sz="1200" dirty="0"/>
                        <a:t>520€ - 535€</a:t>
                      </a:r>
                      <a:endParaRPr lang="en-GB" sz="1200" dirty="0"/>
                    </a:p>
                  </a:txBody>
                  <a:tcPr/>
                </a:tc>
                <a:extLst>
                  <a:ext uri="{0D108BD9-81ED-4DB2-BD59-A6C34878D82A}">
                    <a16:rowId xmlns:a16="http://schemas.microsoft.com/office/drawing/2014/main" xmlns="" val="10002"/>
                  </a:ext>
                </a:extLst>
              </a:tr>
              <a:tr h="370840">
                <a:tc>
                  <a:txBody>
                    <a:bodyPr/>
                    <a:lstStyle/>
                    <a:p>
                      <a:r>
                        <a:rPr lang="de-DE" sz="1200" dirty="0"/>
                        <a:t>Construction size 3</a:t>
                      </a:r>
                      <a:endParaRPr lang="en-GB" sz="1200" dirty="0"/>
                    </a:p>
                  </a:txBody>
                  <a:tcPr/>
                </a:tc>
                <a:tc>
                  <a:txBody>
                    <a:bodyPr/>
                    <a:lstStyle/>
                    <a:p>
                      <a:pPr algn="ctr"/>
                      <a:r>
                        <a:rPr lang="de-DE" sz="1200" dirty="0"/>
                        <a:t>1,323€ - 1,530€</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670€ - 800€</a:t>
                      </a:r>
                      <a:endParaRPr lang="en-GB" sz="1200" dirty="0"/>
                    </a:p>
                  </a:txBody>
                  <a:tcPr/>
                </a:tc>
                <a:extLst>
                  <a:ext uri="{0D108BD9-81ED-4DB2-BD59-A6C34878D82A}">
                    <a16:rowId xmlns:a16="http://schemas.microsoft.com/office/drawing/2014/main" xmlns="" val="10003"/>
                  </a:ext>
                </a:extLst>
              </a:tr>
              <a:tr h="370840">
                <a:tc gridSpan="5">
                  <a:txBody>
                    <a:bodyPr/>
                    <a:lstStyle/>
                    <a:p>
                      <a:pPr algn="ctr"/>
                      <a:r>
                        <a:rPr lang="de-DE" sz="1200" b="1" dirty="0">
                          <a:solidFill>
                            <a:schemeClr val="bg1"/>
                          </a:solidFill>
                        </a:rPr>
                        <a:t>Examples</a:t>
                      </a:r>
                      <a:endParaRPr lang="en-GB" sz="1200" b="1" dirty="0">
                        <a:solidFill>
                          <a:schemeClr val="bg1"/>
                        </a:solidFill>
                      </a:endParaRPr>
                    </a:p>
                  </a:txBody>
                  <a:tcPr>
                    <a:solidFill>
                      <a:schemeClr val="bg1">
                        <a:lumMod val="65000"/>
                      </a:schemeClr>
                    </a:solidFill>
                  </a:tcPr>
                </a:tc>
                <a:tc hMerge="1">
                  <a:txBody>
                    <a:bodyPr/>
                    <a:lstStyle/>
                    <a:p>
                      <a:pPr algn="ctr"/>
                      <a:endParaRPr lang="de-DE" sz="1200" dirty="0"/>
                    </a:p>
                  </a:txBody>
                  <a:tcPr/>
                </a:tc>
                <a:tc hMerge="1">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endParaRPr lang="de-DE" sz="1200" dirty="0"/>
                    </a:p>
                  </a:txBody>
                  <a:tcPr/>
                </a:tc>
                <a:tc hMerge="1">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endParaRPr lang="de-DE" sz="1200" dirty="0"/>
                    </a:p>
                  </a:txBody>
                  <a:tcPr/>
                </a:tc>
                <a:tc hMerge="1">
                  <a:txBody>
                    <a:bodyPr/>
                    <a:lstStyle/>
                    <a:p>
                      <a:pPr marL="0" marR="0" lvl="0" indent="0" algn="ctr" defTabSz="914212" rtl="0" eaLnBrk="1" fontAlgn="auto" latinLnBrk="0" hangingPunct="1">
                        <a:lnSpc>
                          <a:spcPct val="100000"/>
                        </a:lnSpc>
                        <a:spcBef>
                          <a:spcPts val="0"/>
                        </a:spcBef>
                        <a:spcAft>
                          <a:spcPts val="0"/>
                        </a:spcAft>
                        <a:buClrTx/>
                        <a:buSzTx/>
                        <a:buFontTx/>
                        <a:buNone/>
                        <a:tabLst/>
                        <a:defRPr/>
                      </a:pPr>
                      <a:endParaRPr lang="de-DE" sz="1200" dirty="0"/>
                    </a:p>
                  </a:txBody>
                  <a:tcPr/>
                </a:tc>
                <a:extLst>
                  <a:ext uri="{0D108BD9-81ED-4DB2-BD59-A6C34878D82A}">
                    <a16:rowId xmlns:a16="http://schemas.microsoft.com/office/drawing/2014/main" xmlns="" val="10004"/>
                  </a:ext>
                </a:extLst>
              </a:tr>
              <a:tr h="370840">
                <a:tc>
                  <a:txBody>
                    <a:bodyPr/>
                    <a:lstStyle/>
                    <a:p>
                      <a:r>
                        <a:rPr lang="de-DE" sz="1200" dirty="0"/>
                        <a:t>3200 lm</a:t>
                      </a:r>
                      <a:endParaRPr lang="en-GB" sz="1200" dirty="0"/>
                    </a:p>
                  </a:txBody>
                  <a:tcPr/>
                </a:tc>
                <a:tc>
                  <a:txBody>
                    <a:bodyPr/>
                    <a:lstStyle/>
                    <a:p>
                      <a:pPr algn="ctr"/>
                      <a:r>
                        <a:rPr lang="de-DE" sz="1200" dirty="0"/>
                        <a:t>690€</a:t>
                      </a:r>
                      <a:endParaRPr lang="en-GB" sz="1200" dirty="0"/>
                    </a:p>
                  </a:txBody>
                  <a:tcPr/>
                </a:tc>
                <a:tc>
                  <a:txBody>
                    <a:bodyPr/>
                    <a:lstStyle/>
                    <a:p>
                      <a:pPr algn="ctr"/>
                      <a:r>
                        <a:rPr lang="de-DE" sz="1200" dirty="0"/>
                        <a:t>540€</a:t>
                      </a:r>
                      <a:endParaRPr lang="en-GB" sz="1200" dirty="0"/>
                    </a:p>
                  </a:txBody>
                  <a:tcPr/>
                </a:tc>
                <a:tc>
                  <a:txBody>
                    <a:bodyPr/>
                    <a:lstStyle/>
                    <a:p>
                      <a:pPr algn="ctr"/>
                      <a:r>
                        <a:rPr lang="de-DE" sz="1200" dirty="0"/>
                        <a:t>510€</a:t>
                      </a:r>
                      <a:endParaRPr lang="en-GB" sz="1200" dirty="0"/>
                    </a:p>
                  </a:txBody>
                  <a:tcPr/>
                </a:tc>
                <a:tc>
                  <a:txBody>
                    <a:bodyPr/>
                    <a:lstStyle/>
                    <a:p>
                      <a:pPr algn="ctr"/>
                      <a:r>
                        <a:rPr lang="de-DE" sz="1200" dirty="0"/>
                        <a:t>400€ (3600 lm)</a:t>
                      </a:r>
                      <a:endParaRPr lang="en-GB" sz="1200" dirty="0"/>
                    </a:p>
                  </a:txBody>
                  <a:tcPr/>
                </a:tc>
                <a:extLst>
                  <a:ext uri="{0D108BD9-81ED-4DB2-BD59-A6C34878D82A}">
                    <a16:rowId xmlns:a16="http://schemas.microsoft.com/office/drawing/2014/main" xmlns="" val="10005"/>
                  </a:ext>
                </a:extLst>
              </a:tr>
              <a:tr h="370840">
                <a:tc>
                  <a:txBody>
                    <a:bodyPr/>
                    <a:lstStyle/>
                    <a:p>
                      <a:r>
                        <a:rPr lang="de-DE" sz="1200" dirty="0"/>
                        <a:t>9100 lm</a:t>
                      </a:r>
                      <a:endParaRPr lang="en-GB" sz="1200" dirty="0"/>
                    </a:p>
                  </a:txBody>
                  <a:tcPr/>
                </a:tc>
                <a:tc>
                  <a:txBody>
                    <a:bodyPr/>
                    <a:lstStyle/>
                    <a:p>
                      <a:pPr algn="ctr"/>
                      <a:r>
                        <a:rPr lang="de-DE" sz="1200"/>
                        <a:t>1,037</a:t>
                      </a:r>
                      <a:r>
                        <a:rPr lang="de-DE" sz="1200" dirty="0"/>
                        <a: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520€</a:t>
                      </a:r>
                      <a:endParaRPr lang="en-GB" sz="1200" dirty="0"/>
                    </a:p>
                  </a:txBody>
                  <a:tcPr/>
                </a:tc>
                <a:extLst>
                  <a:ext uri="{0D108BD9-81ED-4DB2-BD59-A6C34878D82A}">
                    <a16:rowId xmlns:a16="http://schemas.microsoft.com/office/drawing/2014/main" xmlns="" val="10006"/>
                  </a:ext>
                </a:extLst>
              </a:tr>
              <a:tr h="370840">
                <a:tc>
                  <a:txBody>
                    <a:bodyPr/>
                    <a:lstStyle/>
                    <a:p>
                      <a:r>
                        <a:rPr lang="de-DE" sz="1200" dirty="0"/>
                        <a:t>20000 lm</a:t>
                      </a:r>
                      <a:endParaRPr lang="en-GB" sz="1200" dirty="0"/>
                    </a:p>
                  </a:txBody>
                  <a:tcPr/>
                </a:tc>
                <a:tc>
                  <a:txBody>
                    <a:bodyPr/>
                    <a:lstStyle/>
                    <a:p>
                      <a:pPr algn="ctr"/>
                      <a:r>
                        <a:rPr lang="de-DE" sz="1200" dirty="0"/>
                        <a:t>1,530€</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a:t>
                      </a:r>
                      <a:endParaRPr lang="en-GB" sz="1200" dirty="0"/>
                    </a:p>
                  </a:txBody>
                  <a:tcPr/>
                </a:tc>
                <a:tc>
                  <a:txBody>
                    <a:bodyPr/>
                    <a:lstStyle/>
                    <a:p>
                      <a:pPr algn="ctr"/>
                      <a:r>
                        <a:rPr lang="de-DE" sz="1200" dirty="0"/>
                        <a:t>760€</a:t>
                      </a:r>
                      <a:endParaRPr lang="en-GB" sz="1200"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64452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hteck 8"/>
          <p:cNvSpPr/>
          <p:nvPr/>
        </p:nvSpPr>
        <p:spPr>
          <a:xfrm rot="20446970">
            <a:off x="4673260" y="375193"/>
            <a:ext cx="2231370" cy="838252"/>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solidFill>
              </a:rPr>
              <a:t>YES WE CAN</a:t>
            </a:r>
          </a:p>
        </p:txBody>
      </p:sp>
      <p:sp>
        <p:nvSpPr>
          <p:cNvPr id="4" name="Rechteck 3"/>
          <p:cNvSpPr/>
          <p:nvPr/>
        </p:nvSpPr>
        <p:spPr>
          <a:xfrm>
            <a:off x="0" y="4227934"/>
            <a:ext cx="9144000" cy="576064"/>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CAN WE DO CROSS-SELLING?</a:t>
            </a:r>
          </a:p>
        </p:txBody>
      </p:sp>
    </p:spTree>
    <p:extLst>
      <p:ext uri="{BB962C8B-B14F-4D97-AF65-F5344CB8AC3E}">
        <p14:creationId xmlns:p14="http://schemas.microsoft.com/office/powerpoint/2010/main" val="255058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theme/theme1.xml><?xml version="1.0" encoding="utf-8"?>
<a:theme xmlns:a="http://schemas.openxmlformats.org/drawingml/2006/main" name="3_TRILUX">
  <a:themeElements>
    <a:clrScheme name="Mastereinstellung">
      <a:dk1>
        <a:sysClr val="windowText" lastClr="000000"/>
      </a:dk1>
      <a:lt1>
        <a:sysClr val="window" lastClr="FFFFFF"/>
      </a:lt1>
      <a:dk2>
        <a:srgbClr val="000000"/>
      </a:dk2>
      <a:lt2>
        <a:srgbClr val="828282"/>
      </a:lt2>
      <a:accent1>
        <a:srgbClr val="E2E2E2"/>
      </a:accent1>
      <a:accent2>
        <a:srgbClr val="D2D2D2"/>
      </a:accent2>
      <a:accent3>
        <a:srgbClr val="FFFFFF"/>
      </a:accent3>
      <a:accent4>
        <a:srgbClr val="000000"/>
      </a:accent4>
      <a:accent5>
        <a:srgbClr val="EEEEEE"/>
      </a:accent5>
      <a:accent6>
        <a:srgbClr val="BEBEBE"/>
      </a:accent6>
      <a:hlink>
        <a:srgbClr val="AAAAAA"/>
      </a:hlink>
      <a:folHlink>
        <a:srgbClr val="65656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1_TRILUX">
  <a:themeElements>
    <a:clrScheme name="Benutzerdefiniert 2">
      <a:dk1>
        <a:sysClr val="windowText" lastClr="000000"/>
      </a:dk1>
      <a:lt1>
        <a:sysClr val="window" lastClr="FFFFFF"/>
      </a:lt1>
      <a:dk2>
        <a:srgbClr val="000000"/>
      </a:dk2>
      <a:lt2>
        <a:srgbClr val="828282"/>
      </a:lt2>
      <a:accent1>
        <a:srgbClr val="E2E2E2"/>
      </a:accent1>
      <a:accent2>
        <a:srgbClr val="D2D2D2"/>
      </a:accent2>
      <a:accent3>
        <a:srgbClr val="FFFFFF"/>
      </a:accent3>
      <a:accent4>
        <a:srgbClr val="000000"/>
      </a:accent4>
      <a:accent5>
        <a:srgbClr val="EEEEEE"/>
      </a:accent5>
      <a:accent6>
        <a:srgbClr val="BEBEBE"/>
      </a:accent6>
      <a:hlink>
        <a:srgbClr val="000000"/>
      </a:hlink>
      <a:folHlink>
        <a:srgbClr val="65656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2_TRILUX">
  <a:themeElements>
    <a:clrScheme name="Benutzerdefiniert 2">
      <a:dk1>
        <a:sysClr val="windowText" lastClr="000000"/>
      </a:dk1>
      <a:lt1>
        <a:sysClr val="window" lastClr="FFFFFF"/>
      </a:lt1>
      <a:dk2>
        <a:srgbClr val="000000"/>
      </a:dk2>
      <a:lt2>
        <a:srgbClr val="828282"/>
      </a:lt2>
      <a:accent1>
        <a:srgbClr val="E2E2E2"/>
      </a:accent1>
      <a:accent2>
        <a:srgbClr val="D2D2D2"/>
      </a:accent2>
      <a:accent3>
        <a:srgbClr val="FFFFFF"/>
      </a:accent3>
      <a:accent4>
        <a:srgbClr val="000000"/>
      </a:accent4>
      <a:accent5>
        <a:srgbClr val="EEEEEE"/>
      </a:accent5>
      <a:accent6>
        <a:srgbClr val="BEBEBE"/>
      </a:accent6>
      <a:hlink>
        <a:srgbClr val="000000"/>
      </a:hlink>
      <a:folHlink>
        <a:srgbClr val="65656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15973D772ABD04DAE5BBE82FBC96CEC" ma:contentTypeVersion="4" ma:contentTypeDescription="Ein neues Dokument erstellen." ma:contentTypeScope="" ma:versionID="b845975a443dc377ab4ebae45a2f9dbb">
  <xsd:schema xmlns:xsd="http://www.w3.org/2001/XMLSchema" xmlns:xs="http://www.w3.org/2001/XMLSchema" xmlns:p="http://schemas.microsoft.com/office/2006/metadata/properties" xmlns:ns2="6a0963b3-b5a5-4d45-81cf-698837fb5638" targetNamespace="http://schemas.microsoft.com/office/2006/metadata/properties" ma:root="true" ma:fieldsID="6386c91eed4656c2d237f76f20b6d921" ns2:_="">
    <xsd:import namespace="6a0963b3-b5a5-4d45-81cf-698837fb5638"/>
    <xsd:element name="properties">
      <xsd:complexType>
        <xsd:sequence>
          <xsd:element name="documentManagement">
            <xsd:complexType>
              <xsd:all>
                <xsd:element ref="ns2:Quartal" minOccurs="0"/>
                <xsd:element ref="ns2:Application" minOccurs="0"/>
                <xsd:element ref="ns2:Sprache" minOccurs="0"/>
                <xsd:element ref="ns2:Jah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963b3-b5a5-4d45-81cf-698837fb5638" elementFormDefault="qualified">
    <xsd:import namespace="http://schemas.microsoft.com/office/2006/documentManagement/types"/>
    <xsd:import namespace="http://schemas.microsoft.com/office/infopath/2007/PartnerControls"/>
    <xsd:element name="Quartal" ma:index="8" nillable="true" ma:displayName="Quartal" ma:default="April" ma:format="Dropdown" ma:internalName="Quartal">
      <xsd:simpleType>
        <xsd:restriction base="dms:Choice">
          <xsd:enumeration value="April"/>
          <xsd:enumeration value="Oktober"/>
        </xsd:restriction>
      </xsd:simpleType>
    </xsd:element>
    <xsd:element name="Application" ma:index="9" nillable="true" ma:displayName="Application" ma:default="Licht &amp; Gesundheit" ma:format="Dropdown" ma:internalName="Application">
      <xsd:simpleType>
        <xsd:restriction base="dms:Choice">
          <xsd:enumeration value="Licht &amp; Gesundheit"/>
          <xsd:enumeration value="Industrie"/>
          <xsd:enumeration value="Office"/>
          <xsd:enumeration value="Bildung"/>
          <xsd:enumeration value="Outdoor"/>
          <xsd:enumeration value="Strasse"/>
          <xsd:enumeration value="Haus"/>
          <xsd:enumeration value="Lichtmanagement"/>
          <xsd:enumeration value="Marketing"/>
        </xsd:restriction>
      </xsd:simpleType>
    </xsd:element>
    <xsd:element name="Sprache" ma:index="10" nillable="true" ma:displayName="Sprache" ma:default="DE" ma:format="Dropdown" ma:internalName="Sprache">
      <xsd:simpleType>
        <xsd:restriction base="dms:Choice">
          <xsd:enumeration value="DE"/>
          <xsd:enumeration value="EN"/>
        </xsd:restriction>
      </xsd:simpleType>
    </xsd:element>
    <xsd:element name="Jahr" ma:index="11" nillable="true" ma:displayName="Jahr" ma:internalName="Jahr">
      <xsd:simpleType>
        <xsd:restriction base="dms:Text">
          <xsd:maxLength value="4"/>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lication xmlns="6a0963b3-b5a5-4d45-81cf-698837fb5638">Licht &amp; Gesundheit</Application>
    <Jahr xmlns="6a0963b3-b5a5-4d45-81cf-698837fb5638" xsi:nil="true"/>
    <Sprache xmlns="6a0963b3-b5a5-4d45-81cf-698837fb5638">DE</Sprache>
    <Quartal xmlns="6a0963b3-b5a5-4d45-81cf-698837fb5638">April</Quartal>
  </documentManagement>
</p:properties>
</file>

<file path=customXml/itemProps1.xml><?xml version="1.0" encoding="utf-8"?>
<ds:datastoreItem xmlns:ds="http://schemas.openxmlformats.org/officeDocument/2006/customXml" ds:itemID="{5FB86BC8-648D-46A5-BE6B-B44A80B71E17}"/>
</file>

<file path=customXml/itemProps2.xml><?xml version="1.0" encoding="utf-8"?>
<ds:datastoreItem xmlns:ds="http://schemas.openxmlformats.org/officeDocument/2006/customXml" ds:itemID="{69E20A65-682F-4F79-8E52-337D86FF00DF}"/>
</file>

<file path=customXml/itemProps3.xml><?xml version="1.0" encoding="utf-8"?>
<ds:datastoreItem xmlns:ds="http://schemas.openxmlformats.org/officeDocument/2006/customXml" ds:itemID="{EF1AC70A-B9B7-4A3B-8F2A-6F57C4D4E950}"/>
</file>

<file path=docProps/app.xml><?xml version="1.0" encoding="utf-8"?>
<Properties xmlns="http://schemas.openxmlformats.org/officeDocument/2006/extended-properties" xmlns:vt="http://schemas.openxmlformats.org/officeDocument/2006/docPropsVTypes">
  <Template/>
  <TotalTime>0</TotalTime>
  <Words>5178</Words>
  <Application>Microsoft Office PowerPoint</Application>
  <PresentationFormat>Bildschirmpräsentation (16:9)</PresentationFormat>
  <Paragraphs>1482</Paragraphs>
  <Slides>87</Slides>
  <Notes>31</Notes>
  <HiddenSlides>3</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87</vt:i4>
      </vt:variant>
    </vt:vector>
  </HeadingPairs>
  <TitlesOfParts>
    <vt:vector size="95" baseType="lpstr">
      <vt:lpstr>Arial</vt:lpstr>
      <vt:lpstr>Arial Black</vt:lpstr>
      <vt:lpstr>Calibri</vt:lpstr>
      <vt:lpstr>Times New Roman</vt:lpstr>
      <vt:lpstr>Wingdings</vt:lpstr>
      <vt:lpstr>3_TRILUX</vt:lpstr>
      <vt:lpstr>1_TRILUX</vt:lpstr>
      <vt:lpstr>2_TRILUX</vt:lpstr>
      <vt:lpstr>PowerPoint-Präsentation</vt:lpstr>
      <vt:lpstr>TARGET </vt:lpstr>
      <vt:lpstr>PowerPoint-Präsentation</vt:lpstr>
      <vt:lpstr>PowerPoint-Präsentation</vt:lpstr>
      <vt:lpstr>DEFINITION WHAT DO WE UNDERSTAND BY CROSS-SELLING &amp; LIGHTING NEAR BUILDINGS</vt:lpstr>
      <vt:lpstr>WE FIND AN OUTDOOR AREA IN EVERY APPLICATION</vt:lpstr>
      <vt:lpstr>OUTDOOR AREAS WITH THE EXAMPLE OF AN INDUSTRIAL COMPLEX</vt:lpstr>
      <vt:lpstr>TURNOVER DEVELOPMENT CROSS-SELLING &amp; TURNOVER DISTRIBUTION</vt:lpstr>
      <vt:lpstr>PowerPoint-Präsentation</vt:lpstr>
      <vt:lpstr>REFERENCES | CAMPUS </vt:lpstr>
      <vt:lpstr>REFERENCES | MÜHLBAUER AG</vt:lpstr>
      <vt:lpstr>REFERENCES | DATEV CAMPUS NUREMBERG</vt:lpstr>
      <vt:lpstr>PowerPoint-Präsentation</vt:lpstr>
      <vt:lpstr>TARGET GROUPS</vt:lpstr>
      <vt:lpstr>OUR FEATURE: ALL FROM A SINGLE SOURCE</vt:lpstr>
      <vt:lpstr>PowerPoint-Präsentation</vt:lpstr>
      <vt:lpstr>OVERVIEW OF COMPETITORS</vt:lpstr>
      <vt:lpstr>PowerPoint-Präsentation</vt:lpstr>
      <vt:lpstr>PORTFOLIO DEFINITION OF CROSS-SELLING</vt:lpstr>
      <vt:lpstr>TRILUX APPLICATIONS</vt:lpstr>
      <vt:lpstr>Portfolio TODAY PRODUCT SEGMENTS</vt:lpstr>
      <vt:lpstr>Portfolio FROM 01.04.  PRODUCT SEGMENTS</vt:lpstr>
      <vt:lpstr>PowerPoint-Präsentation</vt:lpstr>
      <vt:lpstr>GROUPING CLASSIFICATION | HANDS ON TRAINING</vt:lpstr>
      <vt:lpstr>PowerPoint-Präsentation</vt:lpstr>
      <vt:lpstr>LUTERA THE COMPLETE RANGE FOR PERFECT PRESENTATIONS</vt:lpstr>
      <vt:lpstr>FAQ LUTERA GROUND RECESSED LUMINAIRES</vt:lpstr>
      <vt:lpstr>FAQ LUTERA GROUND-RECESSED LUMINAIRES</vt:lpstr>
      <vt:lpstr>FAQ LUTERA GROUND-RECESSED LUMINAIRES</vt:lpstr>
      <vt:lpstr>COMPETITIVE SITUATION GROUND-RECESSED LUMINAIRES | TRILUX LUTERA VS BEGA 77 96. </vt:lpstr>
      <vt:lpstr>COMPETITION SITUATION REFERENCE TYPE: LUTERA 100</vt:lpstr>
      <vt:lpstr>ALTIGO G2 THE COMPLETE RANGE FOR PERFECT PRESENTATIONS</vt:lpstr>
      <vt:lpstr>FAQ ALTIGO G2 GROUND-RECESSED LUMINAIRES</vt:lpstr>
      <vt:lpstr>PowerPoint-Präsentation</vt:lpstr>
      <vt:lpstr>8841 | 8841 LIGHT COLUMN SPECIFICALLY HIGH PERFORMANCE </vt:lpstr>
      <vt:lpstr>PowerPoint-Präsentation</vt:lpstr>
      <vt:lpstr>FAQ 8841 BOLLARD LUMINAIRES</vt:lpstr>
      <vt:lpstr>COMPETITIVE SITUATION BOLLARD LUMINAIRES | TRILUX 8841 VS BEGA 99 856 </vt:lpstr>
      <vt:lpstr>CONSTELA SPECIFICALLY HIGH PERFORMANCE </vt:lpstr>
      <vt:lpstr>PowerPoint-Präsentation</vt:lpstr>
      <vt:lpstr>FACIELLA ONE SPOTLIGHT. THREE MODULES: ALL POSSIBILITIES.</vt:lpstr>
      <vt:lpstr>FAQ FACIELLA SPOTLIGHT</vt:lpstr>
      <vt:lpstr>FAQ FACIELLA SPOTLIGHT</vt:lpstr>
      <vt:lpstr>COMPETITIVE SITUATION SPOTLIGHTS | TRILUX FACIELLA VS BEGA 77 </vt:lpstr>
      <vt:lpstr>RGB</vt:lpstr>
      <vt:lpstr>RGB</vt:lpstr>
      <vt:lpstr>RGB</vt:lpstr>
      <vt:lpstr>COMPETITION SITUATION REFERENCE TYPE: FACIELLA 15 | 9 LED</vt:lpstr>
      <vt:lpstr>PowerPoint-Präsentation</vt:lpstr>
      <vt:lpstr>SKEO PURA FLAT SQUARES FOR ATTRACTIVE FACADE LIGHTING</vt:lpstr>
      <vt:lpstr>FAQ SKEO PURA WALL AND CEILING SURFACE-MOUNTED LUMINAIRES</vt:lpstr>
      <vt:lpstr>COMPETITIVE SITUATION WALL SURFACE-MOUNTED LUMINAIRES | TRILUX SKEO PURA VS BEGA 33 234</vt:lpstr>
      <vt:lpstr>COMPETITION SITUATION REFERENCE TYPE: SKEO PURA 40</vt:lpstr>
      <vt:lpstr>SKEO Q FILIGREE RECESSED LUMINAIRE FOR LARGE LIGHT ACCENTS</vt:lpstr>
      <vt:lpstr>SKEO Q – A CUBE SETS ACCENTS PHOTOMETRIC OPTIONS</vt:lpstr>
      <vt:lpstr>FAQ SKEO Q WALL AND CEILING SURFACE-MOUNTED LUMINAIRES</vt:lpstr>
      <vt:lpstr>COMPETITIVE SITUATION WALL SURFACE-MOUNTED LUMINAIRES | TRILUX SKEO Q VS BEGA 24 37. </vt:lpstr>
      <vt:lpstr>SKEO R FILIGREE RECESSED LUMINAIRE FOR LARGE LIGHT ACCENTS</vt:lpstr>
      <vt:lpstr>FAQ SKEO R WALL AND CEILING SURFACE-MOUNTED LUMINAIRES</vt:lpstr>
      <vt:lpstr>HS DECORATIVE WALL LUMINAIRE WITH TRIANGULAR CHARACTER</vt:lpstr>
      <vt:lpstr>ALTIGO G2 FILIGREE RECESSED LUMINAIRE FOR LARGE LIGHT ACCENTS</vt:lpstr>
      <vt:lpstr>FAQ ALTIGO G2 WALL SURFACE-MOUNTED LUMINAIRES</vt:lpstr>
      <vt:lpstr>PAREDA FILIGREE RECESSED LUMINAIRE FOR LARGE LIGHT ACCENTS</vt:lpstr>
      <vt:lpstr>PAREDA SLIM FILIGREE RECESSED LUMINAIRE FOR LARGE LIGHT ACCENTS</vt:lpstr>
      <vt:lpstr>PowerPoint-Präsentation</vt:lpstr>
      <vt:lpstr>LUTERA C FILIGREE RECESSED LUMINAIRE FOR LARGE LIGHT ACCENTS</vt:lpstr>
      <vt:lpstr>FAQ LUTERA C CEILING-RECESSED LUMINAIRES</vt:lpstr>
      <vt:lpstr>COMPETITIVE SITUATION GROUND-RECESSED LUMINAIRES | TRILUX LUTERA C VS BEGA 66 7</vt:lpstr>
      <vt:lpstr>ALTIGO G2 FILIGREE RECESSED LUMINAIRE FOR LARGE LIGHT ACCENTS</vt:lpstr>
      <vt:lpstr>PowerPoint-Präsentation</vt:lpstr>
      <vt:lpstr>PORTFOLIO – PROJECTORS</vt:lpstr>
      <vt:lpstr>COMBIAL LED</vt:lpstr>
      <vt:lpstr>LUMENA STAR 40 </vt:lpstr>
      <vt:lpstr>COMPETITIVE SITUATION PROJECTORS | TRILUX LUMENA STAR 70 VS SITECO FLOODLIGHT 20 MINI</vt:lpstr>
      <vt:lpstr>DIGRESSION POWER REDUCTION</vt:lpstr>
      <vt:lpstr>LUMENA STAR 70 </vt:lpstr>
      <vt:lpstr>COMPETITIVE SITUATION PROJECTORS | TRILUX LUMENA STAR 70 VS SITECO FLOODLIGHT 20 MIDI</vt:lpstr>
      <vt:lpstr>TRILUX PORTFOLIO COMPARISON OF PROJECTORS</vt:lpstr>
      <vt:lpstr>PowerPoint-Präsentation</vt:lpstr>
      <vt:lpstr>VIACON AN INTELLIGENT LUMINAIRE WITH INTEGRATED FUTURE SAFETY</vt:lpstr>
      <vt:lpstr>LUMEGA IQ 50  FLEXIBLE OUTDOOR LIGHTING WITH INTELLIGENCE</vt:lpstr>
      <vt:lpstr>CUVIA  ROAD LIGHTING SIMPLY CONSIDERED FOR THE FUTURE</vt:lpstr>
      <vt:lpstr>ONTRIA TECHNICAL OUTDOOR LUMINAIRE</vt:lpstr>
      <vt:lpstr>ONTRIA TECHNICAL OUTDOOR LUMINAIRE</vt:lpstr>
      <vt:lpstr>ONTRIA TECHNICAL OUTDOOR LUMINAIRE</vt:lpstr>
      <vt:lpstr>POST LUMINAIRES POSITIONING / COMPARISON</vt:lpstr>
      <vt:lpstr>POST LUMINAIRES POSITIONING / GROSS PRICE COMPARISON</vt:lpstr>
    </vt:vector>
  </TitlesOfParts>
  <Company>Grey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Daniel.Stabenau@trilux.com</dc:creator>
  <cp:lastModifiedBy>Nückel Wolfgang</cp:lastModifiedBy>
  <cp:revision>644</cp:revision>
  <cp:lastPrinted>2017-01-31T15:52:19Z</cp:lastPrinted>
  <dcterms:created xsi:type="dcterms:W3CDTF">2013-04-10T07:37:13Z</dcterms:created>
  <dcterms:modified xsi:type="dcterms:W3CDTF">2017-03-23T06:56:31Z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0x010100815973D772ABD04DAE5BBE82FBC96CEC</vt:lpwstr>
  </property>
</Properties>
</file>