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4"/>
  </p:sldMasterIdLst>
  <p:notesMasterIdLst>
    <p:notesMasterId r:id="rId27"/>
  </p:notesMasterIdLst>
  <p:sldIdLst>
    <p:sldId id="256" r:id="rId5"/>
    <p:sldId id="290" r:id="rId6"/>
    <p:sldId id="258" r:id="rId7"/>
    <p:sldId id="259" r:id="rId8"/>
    <p:sldId id="260" r:id="rId9"/>
    <p:sldId id="261" r:id="rId10"/>
    <p:sldId id="262" r:id="rId11"/>
    <p:sldId id="264" r:id="rId12"/>
    <p:sldId id="292" r:id="rId13"/>
    <p:sldId id="282" r:id="rId14"/>
    <p:sldId id="278" r:id="rId15"/>
    <p:sldId id="265" r:id="rId16"/>
    <p:sldId id="266" r:id="rId17"/>
    <p:sldId id="267" r:id="rId18"/>
    <p:sldId id="269" r:id="rId19"/>
    <p:sldId id="279" r:id="rId20"/>
    <p:sldId id="270" r:id="rId21"/>
    <p:sldId id="271" r:id="rId22"/>
    <p:sldId id="273" r:id="rId23"/>
    <p:sldId id="277" r:id="rId24"/>
    <p:sldId id="274" r:id="rId25"/>
    <p:sldId id="275" r:id="rId26"/>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p15:clr>
            <a:srgbClr val="A4A3A4"/>
          </p15:clr>
        </p15:guide>
        <p15:guide id="5" orient="horz" pos="1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FCFF"/>
    <a:srgbClr val="F7F7F9"/>
    <a:srgbClr val="CDCDCF"/>
    <a:srgbClr val="E5E5E7"/>
    <a:srgbClr val="E7E7E9"/>
    <a:srgbClr val="ECECEE"/>
    <a:srgbClr val="F6F6F8"/>
    <a:srgbClr val="C9C9CB"/>
    <a:srgbClr val="1C1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79084-18EC-4888-AA7B-E215ECA6DDEE}" v="4" dt="2021-04-18T08:06:40.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0" autoAdjust="0"/>
  </p:normalViewPr>
  <p:slideViewPr>
    <p:cSldViewPr snapToGrid="0">
      <p:cViewPr varScale="1">
        <p:scale>
          <a:sx n="77" d="100"/>
          <a:sy n="77" d="100"/>
        </p:scale>
        <p:origin x="806" y="72"/>
      </p:cViewPr>
      <p:guideLst>
        <p:guide pos="3840"/>
        <p:guide orient="horz" pos="11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37D0B-909B-4537-97EC-2F1C8CABCB0D}" type="datetimeFigureOut">
              <a:rPr lang="de-DE" smtClean="0"/>
              <a:t>23.04.2021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4EEFE-9777-4F78-B454-4C6BEF51E2EF}" type="slidenum">
              <a:rPr lang="de-DE" smtClean="0"/>
              <a:t>‹#›</a:t>
            </a:fld>
            <a:endParaRPr lang="de-DE"/>
          </a:p>
        </p:txBody>
      </p:sp>
    </p:spTree>
    <p:extLst>
      <p:ext uri="{BB962C8B-B14F-4D97-AF65-F5344CB8AC3E}">
        <p14:creationId xmlns:p14="http://schemas.microsoft.com/office/powerpoint/2010/main" val="208436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3</a:t>
            </a:fld>
            <a:endParaRPr lang="de-DE"/>
          </a:p>
        </p:txBody>
      </p:sp>
    </p:spTree>
    <p:extLst>
      <p:ext uri="{BB962C8B-B14F-4D97-AF65-F5344CB8AC3E}">
        <p14:creationId xmlns:p14="http://schemas.microsoft.com/office/powerpoint/2010/main" val="665710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13</a:t>
            </a:fld>
            <a:endParaRPr lang="de-DE"/>
          </a:p>
        </p:txBody>
      </p:sp>
    </p:spTree>
    <p:extLst>
      <p:ext uri="{BB962C8B-B14F-4D97-AF65-F5344CB8AC3E}">
        <p14:creationId xmlns:p14="http://schemas.microsoft.com/office/powerpoint/2010/main" val="411258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20</a:t>
            </a:fld>
            <a:endParaRPr lang="de-DE"/>
          </a:p>
        </p:txBody>
      </p:sp>
    </p:spTree>
    <p:extLst>
      <p:ext uri="{BB962C8B-B14F-4D97-AF65-F5344CB8AC3E}">
        <p14:creationId xmlns:p14="http://schemas.microsoft.com/office/powerpoint/2010/main" val="4192714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539035" y="1737384"/>
            <a:ext cx="4755300" cy="552592"/>
          </a:xfrm>
          <a:prstGeom prst="rect">
            <a:avLst/>
          </a:prstGeom>
        </p:spPr>
        <p:txBody>
          <a:bodyPr/>
          <a:lstStyle>
            <a:lvl1pPr>
              <a:defRPr sz="2799" b="1" cap="all" baseline="0">
                <a:solidFill>
                  <a:schemeClr val="bg1"/>
                </a:solidFill>
              </a:defRPr>
            </a:lvl1pPr>
          </a:lstStyle>
          <a:p>
            <a:r>
              <a:rPr lang="de-DE"/>
              <a:t>Produktname</a:t>
            </a:r>
          </a:p>
        </p:txBody>
      </p:sp>
    </p:spTree>
    <p:extLst>
      <p:ext uri="{BB962C8B-B14F-4D97-AF65-F5344CB8AC3E}">
        <p14:creationId xmlns:p14="http://schemas.microsoft.com/office/powerpoint/2010/main" val="2148583000"/>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nwendung Educatio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DF9765-4FDC-43CB-9593-CFB90036C47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2" name="Bild 31"/>
          <p:cNvPicPr>
            <a:picLocks noChangeAspect="1"/>
          </p:cNvPicPr>
          <p:nvPr/>
        </p:nvPicPr>
        <p:blipFill>
          <a:blip r:embed="rId2"/>
          <a:stretch>
            <a:fillRect/>
          </a:stretch>
        </p:blipFill>
        <p:spPr>
          <a:xfrm>
            <a:off x="7022684" y="1525132"/>
            <a:ext cx="309785" cy="288421"/>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17471715-34A6-4210-8F09-939361C7617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2433142E-E47D-4FE6-8F94-995108D789DC}"/>
              </a:ext>
            </a:extLst>
          </p:cNvPr>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application Education</a:t>
            </a:r>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wendung Health &amp; Car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C322824-E46A-4AE2-A24C-8EB4158C9B9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3" name="Bild 32"/>
          <p:cNvPicPr>
            <a:picLocks noChangeAspect="1"/>
          </p:cNvPicPr>
          <p:nvPr/>
        </p:nvPicPr>
        <p:blipFill>
          <a:blip r:embed="rId2"/>
          <a:stretch>
            <a:fillRect/>
          </a:stretch>
        </p:blipFill>
        <p:spPr>
          <a:xfrm>
            <a:off x="7023487" y="1505902"/>
            <a:ext cx="320468" cy="32046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6DC2C804-1441-4310-A5E9-F7B3D34A26E9}"/>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APPLICATION</a:t>
            </a:r>
            <a:r>
              <a:rPr kumimoji="0" lang="en-US" sz="1800" b="0" i="0" u="none" strike="noStrike" kern="1200" cap="all" spc="0" normalizeH="0" baseline="0" noProof="0" dirty="0">
                <a:ln>
                  <a:noFill/>
                </a:ln>
                <a:solidFill>
                  <a:srgbClr val="000000"/>
                </a:solidFill>
                <a:effectLst/>
                <a:uLnTx/>
                <a:uFillTx/>
                <a:latin typeface="+mn-lt"/>
                <a:ea typeface="+mn-ea"/>
                <a:cs typeface="+mn-cs"/>
              </a:rPr>
              <a:t> HEALTH</a:t>
            </a:r>
            <a:r>
              <a:rPr kumimoji="0" lang="en-US" sz="1800" b="0" i="0" u="none" strike="noStrike" kern="1200" cap="none" spc="0" normalizeH="0" baseline="0" noProof="0" dirty="0">
                <a:ln>
                  <a:noFill/>
                </a:ln>
                <a:solidFill>
                  <a:srgbClr val="000000"/>
                </a:solidFill>
                <a:effectLst/>
                <a:uLnTx/>
                <a:uFillTx/>
                <a:latin typeface="+mn-lt"/>
                <a:ea typeface="+mn-ea"/>
                <a:cs typeface="+mn-cs"/>
              </a:rPr>
              <a:t> &amp; CARE</a:t>
            </a:r>
            <a:endParaRPr lang="de-DE" sz="1800" cap="all" baseline="0" dirty="0">
              <a:latin typeface="+mn-lt"/>
            </a:endParaRPr>
          </a:p>
        </p:txBody>
      </p:sp>
      <p:sp>
        <p:nvSpPr>
          <p:cNvPr id="13" name="Bildplatzhalter 4">
            <a:extLst>
              <a:ext uri="{FF2B5EF4-FFF2-40B4-BE49-F238E27FC236}">
                <a16:creationId xmlns:a16="http://schemas.microsoft.com/office/drawing/2014/main" id="{12C4C825-EC2A-4D1F-AC68-2BC861A76A7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ighlights_Bild links">
    <p:spTree>
      <p:nvGrpSpPr>
        <p:cNvPr id="1" name=""/>
        <p:cNvGrpSpPr/>
        <p:nvPr/>
      </p:nvGrpSpPr>
      <p:grpSpPr>
        <a:xfrm>
          <a:off x="0" y="0"/>
          <a:ext cx="0" cy="0"/>
          <a:chOff x="0" y="0"/>
          <a:chExt cx="0" cy="0"/>
        </a:xfrm>
      </p:grpSpPr>
      <p:sp>
        <p:nvSpPr>
          <p:cNvPr id="8" name="Textplatzhalter 20">
            <a:extLst>
              <a:ext uri="{FF2B5EF4-FFF2-40B4-BE49-F238E27FC236}">
                <a16:creationId xmlns:a16="http://schemas.microsoft.com/office/drawing/2014/main" id="{6DA60C8D-48C5-4F54-B6C0-BA441B8FDF5D}"/>
              </a:ext>
            </a:extLst>
          </p:cNvPr>
          <p:cNvSpPr>
            <a:spLocks noGrp="1"/>
          </p:cNvSpPr>
          <p:nvPr>
            <p:ph type="body" sz="quarter" idx="12"/>
          </p:nvPr>
        </p:nvSpPr>
        <p:spPr>
          <a:xfrm>
            <a:off x="6781799" y="2761151"/>
            <a:ext cx="4930776"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platzhalter 20">
            <a:extLst>
              <a:ext uri="{FF2B5EF4-FFF2-40B4-BE49-F238E27FC236}">
                <a16:creationId xmlns:a16="http://schemas.microsoft.com/office/drawing/2014/main" id="{B2C1491B-562B-4344-A558-70F745FEC6C8}"/>
              </a:ext>
            </a:extLst>
          </p:cNvPr>
          <p:cNvSpPr>
            <a:spLocks noGrp="1"/>
          </p:cNvSpPr>
          <p:nvPr>
            <p:ph type="body" sz="quarter" idx="15" hasCustomPrompt="1"/>
          </p:nvPr>
        </p:nvSpPr>
        <p:spPr>
          <a:xfrm>
            <a:off x="6781798" y="2168525"/>
            <a:ext cx="4930775"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0" name="Textfeld 9">
            <a:extLst>
              <a:ext uri="{FF2B5EF4-FFF2-40B4-BE49-F238E27FC236}">
                <a16:creationId xmlns:a16="http://schemas.microsoft.com/office/drawing/2014/main" id="{05045631-9156-491C-A181-8483CA7893B2}"/>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1800" cap="all" baseline="0">
              <a:latin typeface="+mn-lt"/>
            </a:endParaRPr>
          </a:p>
        </p:txBody>
      </p:sp>
      <p:sp>
        <p:nvSpPr>
          <p:cNvPr id="11" name="Bildplatzhalter 4">
            <a:extLst>
              <a:ext uri="{FF2B5EF4-FFF2-40B4-BE49-F238E27FC236}">
                <a16:creationId xmlns:a16="http://schemas.microsoft.com/office/drawing/2014/main" id="{93F39A51-7131-4500-90AF-55B80E2E2002}"/>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Rechteck 11">
            <a:extLst>
              <a:ext uri="{FF2B5EF4-FFF2-40B4-BE49-F238E27FC236}">
                <a16:creationId xmlns:a16="http://schemas.microsoft.com/office/drawing/2014/main" id="{939D8360-137E-4292-8B5D-4CC5BBF6DC14}"/>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BB8FD31-66A6-4403-8817-26983B986744}"/>
              </a:ext>
            </a:extLst>
          </p:cNvPr>
          <p:cNvPicPr>
            <a:picLocks noChangeAspect="1"/>
          </p:cNvPicPr>
          <p:nvPr userDrawn="1"/>
        </p:nvPicPr>
        <p:blipFill rotWithShape="1">
          <a:blip r:embed="rId2"/>
          <a:srcRect l="11040" t="12142" r="12635" b="11533"/>
          <a:stretch/>
        </p:blipFill>
        <p:spPr>
          <a:xfrm>
            <a:off x="6909722" y="1394324"/>
            <a:ext cx="535709" cy="535709"/>
          </a:xfrm>
          <a:prstGeom prst="rect">
            <a:avLst/>
          </a:prstGeom>
          <a:ln>
            <a:noFill/>
          </a:ln>
        </p:spPr>
      </p:pic>
    </p:spTree>
    <p:extLst>
      <p:ext uri="{BB962C8B-B14F-4D97-AF65-F5344CB8AC3E}">
        <p14:creationId xmlns:p14="http://schemas.microsoft.com/office/powerpoint/2010/main" val="28019167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eatures_Liste-Bild link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D0F3518-579C-43B2-BB7B-21B707BE8CFB}"/>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3B6A6FC5-A248-49A7-9AF8-D2EF3D217A41}"/>
              </a:ext>
            </a:extLst>
          </p:cNvPr>
          <p:cNvSpPr>
            <a:spLocks noGrp="1"/>
          </p:cNvSpPr>
          <p:nvPr>
            <p:ph type="body" sz="quarter" idx="13" hasCustomPrompt="1"/>
          </p:nvPr>
        </p:nvSpPr>
        <p:spPr>
          <a:xfrm>
            <a:off x="6793357" y="2168524"/>
            <a:ext cx="4919218"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0" name="Textfeld 9">
            <a:extLst>
              <a:ext uri="{FF2B5EF4-FFF2-40B4-BE49-F238E27FC236}">
                <a16:creationId xmlns:a16="http://schemas.microsoft.com/office/drawing/2014/main" id="{0D33693A-5B20-4A5C-81FB-2084750D64E4}"/>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1800" cap="all" baseline="0">
              <a:latin typeface="+mn-lt"/>
            </a:endParaRPr>
          </a:p>
        </p:txBody>
      </p:sp>
      <p:sp>
        <p:nvSpPr>
          <p:cNvPr id="11" name="Bildplatzhalter 4">
            <a:extLst>
              <a:ext uri="{FF2B5EF4-FFF2-40B4-BE49-F238E27FC236}">
                <a16:creationId xmlns:a16="http://schemas.microsoft.com/office/drawing/2014/main" id="{7FFFB628-569D-4B9A-AC84-EF93BAF70C0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7" name="Grafik 6" descr="Klemmbrett abgehakt mit einfarbiger Füllung">
            <a:extLst>
              <a:ext uri="{FF2B5EF4-FFF2-40B4-BE49-F238E27FC236}">
                <a16:creationId xmlns:a16="http://schemas.microsoft.com/office/drawing/2014/main" id="{CF8F5A97-62E9-4C92-99DD-8F77BC67E5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977" y="1441679"/>
            <a:ext cx="457200" cy="457200"/>
          </a:xfrm>
          <a:prstGeom prst="rect">
            <a:avLst/>
          </a:prstGeom>
        </p:spPr>
      </p:pic>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eatures_Ani_Intro">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96765902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eatures_Liste-Bild rechts">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DAEBCEBA-4162-4411-B652-791185BB5942}"/>
              </a:ext>
            </a:extLst>
          </p:cNvPr>
          <p:cNvSpPr>
            <a:spLocks noGrp="1"/>
          </p:cNvSpPr>
          <p:nvPr>
            <p:ph type="pic" sz="quarter" idx="15"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DAF3E7A0-EE2E-4D1C-BFC9-564FC1B8E839}"/>
              </a:ext>
            </a:extLst>
          </p:cNvPr>
          <p:cNvSpPr>
            <a:spLocks noGrp="1"/>
          </p:cNvSpPr>
          <p:nvPr>
            <p:ph type="body" sz="quarter" idx="14" hasCustomPrompt="1"/>
          </p:nvPr>
        </p:nvSpPr>
        <p:spPr>
          <a:xfrm>
            <a:off x="515938" y="2168525"/>
            <a:ext cx="4857750"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4697417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ighlights_Ani_Intro">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51689765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ighlights_Bild rechts">
    <p:spTree>
      <p:nvGrpSpPr>
        <p:cNvPr id="1" name=""/>
        <p:cNvGrpSpPr/>
        <p:nvPr/>
      </p:nvGrpSpPr>
      <p:grpSpPr>
        <a:xfrm>
          <a:off x="0" y="0"/>
          <a:ext cx="0" cy="0"/>
          <a:chOff x="0" y="0"/>
          <a:chExt cx="0" cy="0"/>
        </a:xfrm>
      </p:grpSpPr>
      <p:sp>
        <p:nvSpPr>
          <p:cNvPr id="11" name="Textplatzhalter 20">
            <a:extLst>
              <a:ext uri="{FF2B5EF4-FFF2-40B4-BE49-F238E27FC236}">
                <a16:creationId xmlns:a16="http://schemas.microsoft.com/office/drawing/2014/main" id="{7C2000E8-F6A2-4CB7-A6F3-EB8D352E9B82}"/>
              </a:ext>
            </a:extLst>
          </p:cNvPr>
          <p:cNvSpPr>
            <a:spLocks noGrp="1"/>
          </p:cNvSpPr>
          <p:nvPr>
            <p:ph type="body" sz="quarter" idx="18"/>
          </p:nvPr>
        </p:nvSpPr>
        <p:spPr>
          <a:xfrm>
            <a:off x="515939" y="2758970"/>
            <a:ext cx="4857749"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5" name="Bildplatzhalter 4">
            <a:extLst>
              <a:ext uri="{FF2B5EF4-FFF2-40B4-BE49-F238E27FC236}">
                <a16:creationId xmlns:a16="http://schemas.microsoft.com/office/drawing/2014/main" id="{C22C437F-7603-478B-AE6F-C6F445C6D242}"/>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28921819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orteile Planung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3A2E443-2FCF-4242-8F46-7B506526529D}"/>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6" name="Bild 15"/>
          <p:cNvPicPr>
            <a:picLocks noChangeAspect="1"/>
          </p:cNvPicPr>
          <p:nvPr/>
        </p:nvPicPr>
        <p:blipFill>
          <a:blip r:embed="rId2"/>
          <a:stretch>
            <a:fillRect/>
          </a:stretch>
        </p:blipFill>
        <p:spPr>
          <a:xfrm>
            <a:off x="7034549" y="1458651"/>
            <a:ext cx="293702" cy="396498"/>
          </a:xfrm>
          <a:prstGeom prst="rect">
            <a:avLst/>
          </a:prstGeom>
        </p:spPr>
      </p:pic>
      <p:sp>
        <p:nvSpPr>
          <p:cNvPr id="13" name="Textplatzhalter 20">
            <a:extLst>
              <a:ext uri="{FF2B5EF4-FFF2-40B4-BE49-F238E27FC236}">
                <a16:creationId xmlns:a16="http://schemas.microsoft.com/office/drawing/2014/main" id="{7D9C6EF8-060D-4E40-8C9D-E68ACB167141}"/>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0" name="Bildplatzhalter 4">
            <a:extLst>
              <a:ext uri="{FF2B5EF4-FFF2-40B4-BE49-F238E27FC236}">
                <a16:creationId xmlns:a16="http://schemas.microsoft.com/office/drawing/2014/main" id="{6821C026-8D73-4AC6-B044-838636C2467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1" name="Textfeld 10">
            <a:extLst>
              <a:ext uri="{FF2B5EF4-FFF2-40B4-BE49-F238E27FC236}">
                <a16:creationId xmlns:a16="http://schemas.microsoft.com/office/drawing/2014/main" id="{32F136D3-F2A0-4EA7-BF29-4FDAC03A3A3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Advantages in planning</a:t>
            </a:r>
            <a:endParaRPr lang="de-DE" sz="1800" cap="all" baseline="0" dirty="0">
              <a:latin typeface="+mn-lt"/>
            </a:endParaRPr>
          </a:p>
        </p:txBody>
      </p:sp>
    </p:spTree>
    <p:extLst>
      <p:ext uri="{BB962C8B-B14F-4D97-AF65-F5344CB8AC3E}">
        <p14:creationId xmlns:p14="http://schemas.microsoft.com/office/powerpoint/2010/main" val="1066477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orteile Planung_Aufzählung">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823B9676-0FC2-4968-9F49-C36D4DFC1881}"/>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Textfeld 9">
            <a:extLst>
              <a:ext uri="{FF2B5EF4-FFF2-40B4-BE49-F238E27FC236}">
                <a16:creationId xmlns:a16="http://schemas.microsoft.com/office/drawing/2014/main" id="{AE03C742-7089-4F45-8F95-DD3C586881A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Advantages in planning</a:t>
            </a:r>
            <a:endParaRPr lang="de-DE" sz="1800" cap="all" baseline="0" dirty="0">
              <a:latin typeface="+mn-lt"/>
            </a:endParaRPr>
          </a:p>
        </p:txBody>
      </p:sp>
      <p:sp>
        <p:nvSpPr>
          <p:cNvPr id="11" name="Bildplatzhalter 4">
            <a:extLst>
              <a:ext uri="{FF2B5EF4-FFF2-40B4-BE49-F238E27FC236}">
                <a16:creationId xmlns:a16="http://schemas.microsoft.com/office/drawing/2014/main" id="{D724453A-1523-4F8D-8799-55923A229F97}"/>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Rechteck 8">
            <a:extLst>
              <a:ext uri="{FF2B5EF4-FFF2-40B4-BE49-F238E27FC236}">
                <a16:creationId xmlns:a16="http://schemas.microsoft.com/office/drawing/2014/main" id="{5EA844EA-E979-4209-A4EE-ADE8AEF979DA}"/>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3" name="Bild 15">
            <a:extLst>
              <a:ext uri="{FF2B5EF4-FFF2-40B4-BE49-F238E27FC236}">
                <a16:creationId xmlns:a16="http://schemas.microsoft.com/office/drawing/2014/main" id="{1A383FED-AC3E-40E3-A2D9-616505076CC3}"/>
              </a:ext>
            </a:extLst>
          </p:cNvPr>
          <p:cNvPicPr>
            <a:picLocks noChangeAspect="1"/>
          </p:cNvPicPr>
          <p:nvPr userDrawn="1"/>
        </p:nvPicPr>
        <p:blipFill>
          <a:blip r:embed="rId2"/>
          <a:stretch>
            <a:fillRect/>
          </a:stretch>
        </p:blipFill>
        <p:spPr>
          <a:xfrm>
            <a:off x="7034549" y="1458651"/>
            <a:ext cx="293702" cy="39649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2">
    <p:bg>
      <p:bgRef idx="1001">
        <a:schemeClr val="bg1"/>
      </p:bgRef>
    </p:bg>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B9E94E9-0C00-4661-82C4-3B9482CA4110}"/>
              </a:ext>
            </a:extLst>
          </p:cNvPr>
          <p:cNvSpPr>
            <a:spLocks noGrp="1"/>
          </p:cNvSpPr>
          <p:nvPr>
            <p:ph type="pic" sz="quarter" idx="15"/>
          </p:nvPr>
        </p:nvSpPr>
        <p:spPr>
          <a:xfrm>
            <a:off x="515938" y="1257300"/>
            <a:ext cx="11196637" cy="5143500"/>
          </a:xfrm>
          <a:prstGeom prst="rect">
            <a:avLst/>
          </a:prstGeom>
          <a:solidFill>
            <a:schemeClr val="bg1">
              <a:lumMod val="95000"/>
            </a:schemeClr>
          </a:solidFill>
        </p:spPr>
        <p:txBody>
          <a:bodyPr/>
          <a:lstStyle/>
          <a:p>
            <a:r>
              <a:rPr lang="de-DE"/>
              <a:t>Bild durch Klicken auf Symbol hinzufügen</a:t>
            </a:r>
          </a:p>
        </p:txBody>
      </p:sp>
      <p:sp>
        <p:nvSpPr>
          <p:cNvPr id="9" name="Textplatzhalter 8">
            <a:extLst>
              <a:ext uri="{FF2B5EF4-FFF2-40B4-BE49-F238E27FC236}">
                <a16:creationId xmlns:a16="http://schemas.microsoft.com/office/drawing/2014/main" id="{744F5DFF-360E-4D01-8273-52567EB218BE}"/>
              </a:ext>
            </a:extLst>
          </p:cNvPr>
          <p:cNvSpPr>
            <a:spLocks noGrp="1"/>
          </p:cNvSpPr>
          <p:nvPr>
            <p:ph type="body" sz="quarter" idx="13" hasCustomPrompt="1"/>
          </p:nvPr>
        </p:nvSpPr>
        <p:spPr>
          <a:xfrm>
            <a:off x="515938" y="2168525"/>
            <a:ext cx="2536869" cy="407987"/>
          </a:xfrm>
          <a:prstGeom prst="rect">
            <a:avLst/>
          </a:prstGeom>
        </p:spPr>
        <p:txBody>
          <a:bodyPr/>
          <a:lstStyle>
            <a:lvl1pPr>
              <a:defRPr cap="all" baseline="0">
                <a:latin typeface="+mn-lt"/>
              </a:defRPr>
            </a:lvl1pPr>
          </a:lstStyle>
          <a:p>
            <a:pPr lvl="0"/>
            <a:r>
              <a:rPr lang="de-DE" err="1"/>
              <a:t>produktname</a:t>
            </a:r>
            <a:endParaRPr lang="de-DE"/>
          </a:p>
        </p:txBody>
      </p:sp>
      <p:sp>
        <p:nvSpPr>
          <p:cNvPr id="11" name="Textplatzhalter 10">
            <a:extLst>
              <a:ext uri="{FF2B5EF4-FFF2-40B4-BE49-F238E27FC236}">
                <a16:creationId xmlns:a16="http://schemas.microsoft.com/office/drawing/2014/main" id="{F8B46356-1E18-4B10-B56B-9EA6C91343BC}"/>
              </a:ext>
            </a:extLst>
          </p:cNvPr>
          <p:cNvSpPr>
            <a:spLocks noGrp="1"/>
          </p:cNvSpPr>
          <p:nvPr>
            <p:ph type="body" sz="quarter" idx="14" hasCustomPrompt="1"/>
          </p:nvPr>
        </p:nvSpPr>
        <p:spPr>
          <a:xfrm>
            <a:off x="515937" y="2608582"/>
            <a:ext cx="2536869" cy="739302"/>
          </a:xfrm>
          <a:prstGeom prst="rect">
            <a:avLst/>
          </a:prstGeom>
        </p:spPr>
        <p:txBody>
          <a:bodyPr>
            <a:normAutofit/>
          </a:bodyPr>
          <a:lstStyle>
            <a:lvl1pPr>
              <a:defRPr sz="1600">
                <a:latin typeface="+mn-lt"/>
              </a:defRPr>
            </a:lvl1pPr>
            <a:lvl5pPr>
              <a:defRPr/>
            </a:lvl5pPr>
          </a:lstStyle>
          <a:p>
            <a:pPr lvl="0"/>
            <a:r>
              <a:rPr lang="de-DE"/>
              <a:t>Zweite Ebene</a:t>
            </a:r>
          </a:p>
        </p:txBody>
      </p:sp>
    </p:spTree>
    <p:extLst>
      <p:ext uri="{BB962C8B-B14F-4D97-AF65-F5344CB8AC3E}">
        <p14:creationId xmlns:p14="http://schemas.microsoft.com/office/powerpoint/2010/main" val="3447412435"/>
      </p:ext>
    </p:extLst>
  </p:cSld>
  <p:clrMapOvr>
    <a:overrideClrMapping bg1="lt1" tx1="dk1" bg2="lt2" tx2="dk2" accent1="accent1" accent2="accent2" accent3="accent3" accent4="accent4" accent5="accent5" accent6="accent6" hlink="hlink" folHlink="folHlink"/>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orteile Installation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904192D-3DFC-4C01-8B37-4F166A63D353}"/>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12">
            <a:extLst>
              <a:ext uri="{FF2B5EF4-FFF2-40B4-BE49-F238E27FC236}">
                <a16:creationId xmlns:a16="http://schemas.microsoft.com/office/drawing/2014/main" id="{31C4CD18-43CA-4D86-86AA-81C74D617FF4}"/>
              </a:ext>
            </a:extLst>
          </p:cNvPr>
          <p:cNvPicPr>
            <a:picLocks noChangeAspect="1"/>
          </p:cNvPicPr>
          <p:nvPr/>
        </p:nvPicPr>
        <p:blipFill>
          <a:blip r:embed="rId2"/>
          <a:stretch>
            <a:fillRect/>
          </a:stretch>
        </p:blipFill>
        <p:spPr>
          <a:xfrm>
            <a:off x="7003803" y="1495569"/>
            <a:ext cx="347548" cy="347548"/>
          </a:xfrm>
          <a:prstGeom prst="rect">
            <a:avLst/>
          </a:prstGeom>
        </p:spPr>
      </p:pic>
      <p:sp>
        <p:nvSpPr>
          <p:cNvPr id="10" name="Textplatzhalter 20">
            <a:extLst>
              <a:ext uri="{FF2B5EF4-FFF2-40B4-BE49-F238E27FC236}">
                <a16:creationId xmlns:a16="http://schemas.microsoft.com/office/drawing/2014/main" id="{B49E6C93-3F77-4C05-A5C6-2F9E6CB1EFB6}"/>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600164"/>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Advantages during installation</a:t>
            </a:r>
            <a:endParaRPr lang="de-DE" sz="1800" cap="all" baseline="0" dirty="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orteile Installation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600164"/>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Advantages during installation</a:t>
            </a:r>
            <a:endParaRPr lang="de-DE" sz="1800" cap="all" baseline="0" dirty="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7365DA72-5DE8-4752-8974-4D8EA9076D07}"/>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F5CCC949-3650-4FD7-9527-38D387003A48}"/>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12">
            <a:extLst>
              <a:ext uri="{FF2B5EF4-FFF2-40B4-BE49-F238E27FC236}">
                <a16:creationId xmlns:a16="http://schemas.microsoft.com/office/drawing/2014/main" id="{EF30C255-E65E-49D9-850B-DEDB420E16B9}"/>
              </a:ext>
            </a:extLst>
          </p:cNvPr>
          <p:cNvPicPr>
            <a:picLocks noChangeAspect="1"/>
          </p:cNvPicPr>
          <p:nvPr userDrawn="1"/>
        </p:nvPicPr>
        <p:blipFill>
          <a:blip r:embed="rId2"/>
          <a:stretch>
            <a:fillRect/>
          </a:stretch>
        </p:blipFill>
        <p:spPr>
          <a:xfrm>
            <a:off x="7003803" y="1495569"/>
            <a:ext cx="347548" cy="347548"/>
          </a:xfrm>
          <a:prstGeom prst="rect">
            <a:avLst/>
          </a:prstGeom>
        </p:spPr>
      </p:pic>
    </p:spTree>
    <p:extLst>
      <p:ext uri="{BB962C8B-B14F-4D97-AF65-F5344CB8AC3E}">
        <p14:creationId xmlns:p14="http://schemas.microsoft.com/office/powerpoint/2010/main" val="8748516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orteile Betrieb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9F38DCB-ECA7-42CF-A0F9-4EE8DE4DF5D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8">
            <a:extLst>
              <a:ext uri="{FF2B5EF4-FFF2-40B4-BE49-F238E27FC236}">
                <a16:creationId xmlns:a16="http://schemas.microsoft.com/office/drawing/2014/main" id="{71998928-F75F-4C56-B0B9-85F746AC1CD2}"/>
              </a:ext>
            </a:extLst>
          </p:cNvPr>
          <p:cNvPicPr>
            <a:picLocks noChangeAspect="1"/>
          </p:cNvPicPr>
          <p:nvPr/>
        </p:nvPicPr>
        <p:blipFill>
          <a:blip r:embed="rId2"/>
          <a:stretch>
            <a:fillRect/>
          </a:stretch>
        </p:blipFill>
        <p:spPr>
          <a:xfrm>
            <a:off x="7017022" y="1488400"/>
            <a:ext cx="321109" cy="361886"/>
          </a:xfrm>
          <a:prstGeom prst="rect">
            <a:avLst/>
          </a:prstGeom>
        </p:spPr>
      </p:pic>
      <p:sp>
        <p:nvSpPr>
          <p:cNvPr id="10" name="Textplatzhalter 20">
            <a:extLst>
              <a:ext uri="{FF2B5EF4-FFF2-40B4-BE49-F238E27FC236}">
                <a16:creationId xmlns:a16="http://schemas.microsoft.com/office/drawing/2014/main" id="{BEF55A68-15ED-4FB8-B29D-B51AE1DF626D}"/>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Advantages in operation</a:t>
            </a:r>
            <a:endParaRPr lang="de-DE" sz="1800" cap="all" baseline="0" dirty="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orteile Betrieb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im</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betrieb</a:t>
            </a:r>
            <a:endParaRPr lang="de-DE" sz="1800"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3CFDB61B-B273-440A-8805-B00C19DD3A89}"/>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5771FF0E-547B-4214-829E-86F3F46BCA20}"/>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8">
            <a:extLst>
              <a:ext uri="{FF2B5EF4-FFF2-40B4-BE49-F238E27FC236}">
                <a16:creationId xmlns:a16="http://schemas.microsoft.com/office/drawing/2014/main" id="{4DDD9B06-24D0-43E3-B1FA-77CB240D100C}"/>
              </a:ext>
            </a:extLst>
          </p:cNvPr>
          <p:cNvPicPr>
            <a:picLocks noChangeAspect="1"/>
          </p:cNvPicPr>
          <p:nvPr userDrawn="1"/>
        </p:nvPicPr>
        <p:blipFill>
          <a:blip r:embed="rId2"/>
          <a:stretch>
            <a:fillRect/>
          </a:stretch>
        </p:blipFill>
        <p:spPr>
          <a:xfrm>
            <a:off x="7017022" y="1488400"/>
            <a:ext cx="321109" cy="361886"/>
          </a:xfrm>
          <a:prstGeom prst="rect">
            <a:avLst/>
          </a:prstGeom>
        </p:spPr>
      </p:pic>
    </p:spTree>
    <p:extLst>
      <p:ext uri="{BB962C8B-B14F-4D97-AF65-F5344CB8AC3E}">
        <p14:creationId xmlns:p14="http://schemas.microsoft.com/office/powerpoint/2010/main" val="136291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sig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43352C4-4F48-4581-84D9-24FBD7E2AD2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Bildplatzhalter 4"/>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6" name="Bildplatzhalter 5"/>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pic>
        <p:nvPicPr>
          <p:cNvPr id="8" name="Grafik 7">
            <a:extLst>
              <a:ext uri="{FF2B5EF4-FFF2-40B4-BE49-F238E27FC236}">
                <a16:creationId xmlns:a16="http://schemas.microsoft.com/office/drawing/2014/main" id="{DB8E85FD-A3CD-402C-A32E-86A0FE376069}"/>
              </a:ext>
            </a:extLst>
          </p:cNvPr>
          <p:cNvPicPr>
            <a:picLocks noChangeAspect="1"/>
          </p:cNvPicPr>
          <p:nvPr userDrawn="1"/>
        </p:nvPicPr>
        <p:blipFill>
          <a:blip r:embed="rId2"/>
          <a:stretch>
            <a:fillRect/>
          </a:stretch>
        </p:blipFill>
        <p:spPr>
          <a:xfrm>
            <a:off x="6842764" y="1334153"/>
            <a:ext cx="669625" cy="670379"/>
          </a:xfrm>
          <a:prstGeom prst="rect">
            <a:avLst/>
          </a:prstGeom>
        </p:spPr>
      </p:pic>
      <p:sp>
        <p:nvSpPr>
          <p:cNvPr id="10" name="Textplatzhalter 20">
            <a:extLst>
              <a:ext uri="{FF2B5EF4-FFF2-40B4-BE49-F238E27FC236}">
                <a16:creationId xmlns:a16="http://schemas.microsoft.com/office/drawing/2014/main" id="{6D2D2375-82B2-49B1-82E1-885C46A9FAC0}"/>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5">
            <a:extLst>
              <a:ext uri="{FF2B5EF4-FFF2-40B4-BE49-F238E27FC236}">
                <a16:creationId xmlns:a16="http://schemas.microsoft.com/office/drawing/2014/main" id="{49FDBBF3-CDB0-408D-BC6E-BC4189131E21}"/>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3" name="Textfeld 12">
            <a:extLst>
              <a:ext uri="{FF2B5EF4-FFF2-40B4-BE49-F238E27FC236}">
                <a16:creationId xmlns:a16="http://schemas.microsoft.com/office/drawing/2014/main" id="{6693E5BA-9335-413E-B74C-B6FC75B7BECD}"/>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design</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arianten">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EF5ED1F-0228-467D-9F85-6B35409C3193}"/>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Bildplatzhalter 4">
            <a:extLst>
              <a:ext uri="{FF2B5EF4-FFF2-40B4-BE49-F238E27FC236}">
                <a16:creationId xmlns:a16="http://schemas.microsoft.com/office/drawing/2014/main" id="{F0C832A6-4314-4733-A4DB-186E8C845B29}"/>
              </a:ext>
            </a:extLst>
          </p:cNvPr>
          <p:cNvSpPr>
            <a:spLocks noGrp="1"/>
          </p:cNvSpPr>
          <p:nvPr>
            <p:ph type="pic" sz="quarter" idx="11" hasCustomPrompt="1"/>
          </p:nvPr>
        </p:nvSpPr>
        <p:spPr>
          <a:xfrm>
            <a:off x="6096000" y="198930"/>
            <a:ext cx="5616575" cy="4392000"/>
          </a:xfrm>
          <a:prstGeom prst="rect">
            <a:avLst/>
          </a:prstGeom>
          <a:solidFill>
            <a:schemeClr val="bg1">
              <a:lumMod val="95000"/>
            </a:schemeClr>
          </a:solidFill>
        </p:spPr>
        <p:txBody>
          <a:bodyPr anchor="ctr"/>
          <a:lstStyle>
            <a:lvl1pPr algn="ctr">
              <a:defRPr/>
            </a:lvl1pPr>
          </a:lstStyle>
          <a:p>
            <a:r>
              <a:rPr lang="de-DE"/>
              <a:t>BILD</a:t>
            </a:r>
          </a:p>
        </p:txBody>
      </p:sp>
      <p:pic>
        <p:nvPicPr>
          <p:cNvPr id="19" name="Grafik 18">
            <a:extLst>
              <a:ext uri="{FF2B5EF4-FFF2-40B4-BE49-F238E27FC236}">
                <a16:creationId xmlns:a16="http://schemas.microsoft.com/office/drawing/2014/main" id="{0EAECE36-AF62-479D-8D12-6AA663218D07}"/>
              </a:ext>
            </a:extLst>
          </p:cNvPr>
          <p:cNvPicPr>
            <a:picLocks noChangeAspect="1"/>
          </p:cNvPicPr>
          <p:nvPr/>
        </p:nvPicPr>
        <p:blipFill>
          <a:blip r:embed="rId2"/>
          <a:stretch>
            <a:fillRect/>
          </a:stretch>
        </p:blipFill>
        <p:spPr>
          <a:xfrm>
            <a:off x="580337" y="1321323"/>
            <a:ext cx="669891" cy="670646"/>
          </a:xfrm>
          <a:prstGeom prst="rect">
            <a:avLst/>
          </a:prstGeom>
        </p:spPr>
      </p:pic>
      <p:sp>
        <p:nvSpPr>
          <p:cNvPr id="11" name="Bildplatzhalter 5">
            <a:extLst>
              <a:ext uri="{FF2B5EF4-FFF2-40B4-BE49-F238E27FC236}">
                <a16:creationId xmlns:a16="http://schemas.microsoft.com/office/drawing/2014/main" id="{50A48008-07E6-413F-8972-62D504C14B49}"/>
              </a:ext>
            </a:extLst>
          </p:cNvPr>
          <p:cNvSpPr>
            <a:spLocks noGrp="1"/>
          </p:cNvSpPr>
          <p:nvPr>
            <p:ph type="pic" sz="quarter" idx="17"/>
          </p:nvPr>
        </p:nvSpPr>
        <p:spPr>
          <a:xfrm>
            <a:off x="6095999" y="4770932"/>
            <a:ext cx="2729949"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7" name="Bildplatzhalter 5">
            <a:extLst>
              <a:ext uri="{FF2B5EF4-FFF2-40B4-BE49-F238E27FC236}">
                <a16:creationId xmlns:a16="http://schemas.microsoft.com/office/drawing/2014/main" id="{06A530E7-02F4-4946-9786-929DC2156654}"/>
              </a:ext>
            </a:extLst>
          </p:cNvPr>
          <p:cNvSpPr>
            <a:spLocks noGrp="1"/>
          </p:cNvSpPr>
          <p:nvPr>
            <p:ph type="pic" sz="quarter" idx="18"/>
          </p:nvPr>
        </p:nvSpPr>
        <p:spPr>
          <a:xfrm>
            <a:off x="8982628" y="4770932"/>
            <a:ext cx="2729948"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23" name="Textplatzhalter 20">
            <a:extLst>
              <a:ext uri="{FF2B5EF4-FFF2-40B4-BE49-F238E27FC236}">
                <a16:creationId xmlns:a16="http://schemas.microsoft.com/office/drawing/2014/main" id="{03D2AE26-377D-44C8-84AA-5CFA5DC9DE2A}"/>
              </a:ext>
            </a:extLst>
          </p:cNvPr>
          <p:cNvSpPr>
            <a:spLocks noGrp="1"/>
          </p:cNvSpPr>
          <p:nvPr>
            <p:ph type="body" sz="quarter" idx="12"/>
          </p:nvPr>
        </p:nvSpPr>
        <p:spPr>
          <a:xfrm>
            <a:off x="515938" y="2731490"/>
            <a:ext cx="4857750" cy="3673811"/>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24" name="Textplatzhalter 20">
            <a:extLst>
              <a:ext uri="{FF2B5EF4-FFF2-40B4-BE49-F238E27FC236}">
                <a16:creationId xmlns:a16="http://schemas.microsoft.com/office/drawing/2014/main" id="{417CB4AF-64AE-4FD0-B535-796DF390B368}"/>
              </a:ext>
            </a:extLst>
          </p:cNvPr>
          <p:cNvSpPr>
            <a:spLocks noGrp="1"/>
          </p:cNvSpPr>
          <p:nvPr>
            <p:ph type="body" sz="quarter" idx="19" hasCustomPrompt="1"/>
          </p:nvPr>
        </p:nvSpPr>
        <p:spPr>
          <a:xfrm>
            <a:off x="515937" y="2172912"/>
            <a:ext cx="4857749" cy="443067"/>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9" name="Textfeld 8">
            <a:extLst>
              <a:ext uri="{FF2B5EF4-FFF2-40B4-BE49-F238E27FC236}">
                <a16:creationId xmlns:a16="http://schemas.microsoft.com/office/drawing/2014/main" id="{16EF8E25-2C48-49A4-B09C-EEAC4DA277E5}"/>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Variants</a:t>
            </a:r>
            <a:endParaRPr lang="de-DE" sz="2100" cap="all" baseline="0" dirty="0">
              <a:latin typeface="+mn-lt"/>
            </a:endParaRPr>
          </a:p>
        </p:txBody>
      </p:sp>
    </p:spTree>
    <p:extLst>
      <p:ext uri="{BB962C8B-B14F-4D97-AF65-F5344CB8AC3E}">
        <p14:creationId xmlns:p14="http://schemas.microsoft.com/office/powerpoint/2010/main" val="245380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ergieverbrauch">
    <p:spTree>
      <p:nvGrpSpPr>
        <p:cNvPr id="1" name=""/>
        <p:cNvGrpSpPr/>
        <p:nvPr/>
      </p:nvGrpSpPr>
      <p:grpSpPr>
        <a:xfrm>
          <a:off x="0" y="0"/>
          <a:ext cx="0" cy="0"/>
          <a:chOff x="0" y="0"/>
          <a:chExt cx="0" cy="0"/>
        </a:xfrm>
      </p:grpSpPr>
      <p:sp>
        <p:nvSpPr>
          <p:cNvPr id="10" name="Textplatzhalter 20">
            <a:extLst>
              <a:ext uri="{FF2B5EF4-FFF2-40B4-BE49-F238E27FC236}">
                <a16:creationId xmlns:a16="http://schemas.microsoft.com/office/drawing/2014/main" id="{2A0C85D1-C7AB-4CA5-82B7-35F77D9B3AFB}"/>
              </a:ext>
            </a:extLst>
          </p:cNvPr>
          <p:cNvSpPr>
            <a:spLocks noGrp="1"/>
          </p:cNvSpPr>
          <p:nvPr>
            <p:ph type="body" sz="quarter" idx="14" hasCustomPrompt="1"/>
          </p:nvPr>
        </p:nvSpPr>
        <p:spPr>
          <a:xfrm>
            <a:off x="515938" y="2156283"/>
            <a:ext cx="4857750" cy="4244517"/>
          </a:xfrm>
          <a:prstGeom prst="rect">
            <a:avLst/>
          </a:prstGeom>
        </p:spPr>
        <p:txBody>
          <a:bodyPr>
            <a:normAutofit/>
          </a:bodyPr>
          <a:lstStyle>
            <a:lvl1pPr marL="0" indent="0">
              <a:lnSpc>
                <a:spcPct val="150000"/>
              </a:lnSpc>
              <a:buFont typeface="Wingdings" panose="05000000000000000000" pitchFamily="2" charset="2"/>
              <a:buNone/>
              <a:defRPr sz="1400" cap="none" spc="0" baseline="0">
                <a:latin typeface="+mn-lt"/>
              </a:defRPr>
            </a:lvl1pPr>
          </a:lstStyle>
          <a:p>
            <a:pPr lvl="0"/>
            <a:r>
              <a:rPr lang="de-DE"/>
              <a:t>Test hinzufügen</a:t>
            </a:r>
          </a:p>
        </p:txBody>
      </p:sp>
      <p:sp>
        <p:nvSpPr>
          <p:cNvPr id="8" name="Textfeld 7">
            <a:extLst>
              <a:ext uri="{FF2B5EF4-FFF2-40B4-BE49-F238E27FC236}">
                <a16:creationId xmlns:a16="http://schemas.microsoft.com/office/drawing/2014/main" id="{9D850690-A89B-404F-87DF-9A4507E61CCC}"/>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Energy consumption</a:t>
            </a:r>
            <a:endParaRPr lang="de-DE" sz="2100" cap="all" baseline="0" dirty="0">
              <a:latin typeface="+mn-lt"/>
            </a:endParaRPr>
          </a:p>
        </p:txBody>
      </p:sp>
      <p:sp>
        <p:nvSpPr>
          <p:cNvPr id="9" name="Bildplatzhalter 4">
            <a:extLst>
              <a:ext uri="{FF2B5EF4-FFF2-40B4-BE49-F238E27FC236}">
                <a16:creationId xmlns:a16="http://schemas.microsoft.com/office/drawing/2014/main" id="{8A4E6625-BDC2-4A10-96A5-1F2157FB5D61}"/>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7" name="Rechteck 6">
            <a:extLst>
              <a:ext uri="{FF2B5EF4-FFF2-40B4-BE49-F238E27FC236}">
                <a16:creationId xmlns:a16="http://schemas.microsoft.com/office/drawing/2014/main" id="{73818E32-5394-4ADD-BD1B-DDA44161AC0B}"/>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D7D84C6C-BD1C-4403-9646-F61302873289}"/>
              </a:ext>
            </a:extLst>
          </p:cNvPr>
          <p:cNvPicPr>
            <a:picLocks/>
          </p:cNvPicPr>
          <p:nvPr/>
        </p:nvPicPr>
        <p:blipFill>
          <a:blip r:embed="rId2"/>
          <a:stretch>
            <a:fillRect/>
          </a:stretch>
        </p:blipFill>
        <p:spPr>
          <a:xfrm>
            <a:off x="568350" y="1320405"/>
            <a:ext cx="693865" cy="672481"/>
          </a:xfrm>
          <a:prstGeom prst="rect">
            <a:avLst/>
          </a:prstGeom>
        </p:spPr>
      </p:pic>
    </p:spTree>
    <p:extLst>
      <p:ext uri="{BB962C8B-B14F-4D97-AF65-F5344CB8AC3E}">
        <p14:creationId xmlns:p14="http://schemas.microsoft.com/office/powerpoint/2010/main" val="38119209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chnische Features">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01AE871-4B6E-4852-BBD0-FCD6EFEDBF2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238784C-78F4-4B42-A5C5-F972EE4DCCB4}"/>
              </a:ext>
            </a:extLst>
          </p:cNvPr>
          <p:cNvPicPr preferRelativeResize="0">
            <a:picLocks/>
          </p:cNvPicPr>
          <p:nvPr/>
        </p:nvPicPr>
        <p:blipFill>
          <a:blip r:embed="rId2"/>
          <a:stretch>
            <a:fillRect/>
          </a:stretch>
        </p:blipFill>
        <p:spPr>
          <a:xfrm>
            <a:off x="6814934" y="1306660"/>
            <a:ext cx="725366" cy="725366"/>
          </a:xfrm>
          <a:prstGeom prst="rect">
            <a:avLst/>
          </a:prstGeom>
        </p:spPr>
      </p:pic>
      <p:sp>
        <p:nvSpPr>
          <p:cNvPr id="19" name="Textplatzhalter 20">
            <a:extLst>
              <a:ext uri="{FF2B5EF4-FFF2-40B4-BE49-F238E27FC236}">
                <a16:creationId xmlns:a16="http://schemas.microsoft.com/office/drawing/2014/main" id="{76F40E41-379C-43E1-A18B-A8DCAEE35A3E}"/>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8" name="Textfeld 7">
            <a:extLst>
              <a:ext uri="{FF2B5EF4-FFF2-40B4-BE49-F238E27FC236}">
                <a16:creationId xmlns:a16="http://schemas.microsoft.com/office/drawing/2014/main" id="{CE9901EA-D8EE-488E-9A10-15F03138D25A}"/>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0000"/>
                </a:solidFill>
                <a:effectLst/>
                <a:uLnTx/>
                <a:uFillTx/>
                <a:latin typeface="+mn-lt"/>
                <a:ea typeface="+mn-ea"/>
                <a:cs typeface="+mn-cs"/>
              </a:rPr>
              <a:t>technical features</a:t>
            </a:r>
            <a:endParaRPr lang="de-DE" sz="1800" cap="all" baseline="0" dirty="0">
              <a:latin typeface="+mn-lt"/>
            </a:endParaRPr>
          </a:p>
        </p:txBody>
      </p:sp>
      <p:sp>
        <p:nvSpPr>
          <p:cNvPr id="9" name="Bildplatzhalter 4">
            <a:extLst>
              <a:ext uri="{FF2B5EF4-FFF2-40B4-BE49-F238E27FC236}">
                <a16:creationId xmlns:a16="http://schemas.microsoft.com/office/drawing/2014/main" id="{AF69C66F-8CF1-4A23-8DD6-01D5E7B68A45}"/>
              </a:ext>
            </a:extLst>
          </p:cNvPr>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0" name="Bildplatzhalter 5">
            <a:extLst>
              <a:ext uri="{FF2B5EF4-FFF2-40B4-BE49-F238E27FC236}">
                <a16:creationId xmlns:a16="http://schemas.microsoft.com/office/drawing/2014/main" id="{809B3101-9A49-4460-A9F6-B30C24C32967}"/>
              </a:ext>
            </a:extLst>
          </p:cNvPr>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6267AD40-81F1-4947-BCD2-050369FA3128}"/>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extLst>
      <p:ext uri="{BB962C8B-B14F-4D97-AF65-F5344CB8AC3E}">
        <p14:creationId xmlns:p14="http://schemas.microsoft.com/office/powerpoint/2010/main" val="176354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515938" y="1257299"/>
            <a:ext cx="4847837" cy="2320787"/>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Textplatzhalter 20"/>
          <p:cNvSpPr>
            <a:spLocks noGrp="1"/>
          </p:cNvSpPr>
          <p:nvPr>
            <p:ph type="body" sz="quarter" idx="21"/>
          </p:nvPr>
        </p:nvSpPr>
        <p:spPr>
          <a:xfrm>
            <a:off x="530130"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3" name="Textplatzhalter 2"/>
          <p:cNvSpPr>
            <a:spLocks noGrp="1"/>
          </p:cNvSpPr>
          <p:nvPr>
            <p:ph type="body" sz="quarter" idx="22" hasCustomPrompt="1"/>
          </p:nvPr>
        </p:nvSpPr>
        <p:spPr>
          <a:xfrm>
            <a:off x="534409" y="3754440"/>
            <a:ext cx="4839279" cy="415925"/>
          </a:xfrm>
          <a:prstGeom prst="rect">
            <a:avLst/>
          </a:prstGeom>
        </p:spPr>
        <p:txBody>
          <a:bodyPr/>
          <a:lstStyle>
            <a:lvl1pPr>
              <a:defRPr lang="de-DE" dirty="0"/>
            </a:lvl1pPr>
          </a:lstStyle>
          <a:p>
            <a:pPr lvl="0"/>
            <a:r>
              <a:rPr lang="de-DE"/>
              <a:t>HEADLINE EINFÜGEN</a:t>
            </a:r>
          </a:p>
        </p:txBody>
      </p:sp>
      <p:sp>
        <p:nvSpPr>
          <p:cNvPr id="17" name="Textplatzhalter 20"/>
          <p:cNvSpPr>
            <a:spLocks noGrp="1"/>
          </p:cNvSpPr>
          <p:nvPr>
            <p:ph type="body" sz="quarter" idx="23"/>
          </p:nvPr>
        </p:nvSpPr>
        <p:spPr>
          <a:xfrm>
            <a:off x="6798126"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8" name="Textplatzhalter 2"/>
          <p:cNvSpPr>
            <a:spLocks noGrp="1"/>
          </p:cNvSpPr>
          <p:nvPr>
            <p:ph type="body" sz="quarter" idx="24" hasCustomPrompt="1"/>
          </p:nvPr>
        </p:nvSpPr>
        <p:spPr>
          <a:xfrm>
            <a:off x="6806683" y="3754440"/>
            <a:ext cx="4839279" cy="415925"/>
          </a:xfrm>
          <a:prstGeom prst="rect">
            <a:avLst/>
          </a:prstGeom>
        </p:spPr>
        <p:txBody>
          <a:bodyPr/>
          <a:lstStyle/>
          <a:p>
            <a:pPr lvl="0"/>
            <a:r>
              <a:rPr lang="de-DE"/>
              <a:t>HEADLINE EINFÜGEN</a:t>
            </a:r>
          </a:p>
        </p:txBody>
      </p:sp>
      <p:sp>
        <p:nvSpPr>
          <p:cNvPr id="9" name="Bildplatzhalter 5">
            <a:extLst>
              <a:ext uri="{FF2B5EF4-FFF2-40B4-BE49-F238E27FC236}">
                <a16:creationId xmlns:a16="http://schemas.microsoft.com/office/drawing/2014/main" id="{8B205BFB-39CF-4C43-ADED-503965CA5CC7}"/>
              </a:ext>
            </a:extLst>
          </p:cNvPr>
          <p:cNvSpPr>
            <a:spLocks noGrp="1"/>
          </p:cNvSpPr>
          <p:nvPr>
            <p:ph type="pic" sz="quarter" idx="25"/>
          </p:nvPr>
        </p:nvSpPr>
        <p:spPr>
          <a:xfrm>
            <a:off x="6781800" y="1257300"/>
            <a:ext cx="4847837" cy="2320786"/>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25467" y="1269023"/>
            <a:ext cx="11187108" cy="415925"/>
          </a:xfrm>
          <a:prstGeom prst="rect">
            <a:avLst/>
          </a:prstGeom>
        </p:spPr>
        <p:txBody>
          <a:bodyPr/>
          <a:lstStyle>
            <a:lvl1pPr>
              <a:defRPr lang="de-DE" sz="1800">
                <a:latin typeface="+mj-lt"/>
              </a:defRPr>
            </a:lvl1pPr>
          </a:lstStyle>
          <a:p>
            <a:pPr lvl="0"/>
            <a:r>
              <a:rPr lang="de-DE"/>
              <a:t>HEADLINE EINFÜGEN</a:t>
            </a:r>
          </a:p>
        </p:txBody>
      </p:sp>
      <p:sp>
        <p:nvSpPr>
          <p:cNvPr id="4" name="Tabellenplatzhalter 3"/>
          <p:cNvSpPr>
            <a:spLocks noGrp="1"/>
          </p:cNvSpPr>
          <p:nvPr>
            <p:ph type="tbl" sz="quarter" idx="23"/>
          </p:nvPr>
        </p:nvSpPr>
        <p:spPr>
          <a:xfrm>
            <a:off x="515937" y="2168525"/>
            <a:ext cx="11196637" cy="4232275"/>
          </a:xfrm>
          <a:prstGeom prst="rect">
            <a:avLst/>
          </a:prstGeom>
          <a:solidFill>
            <a:schemeClr val="bg1">
              <a:lumMod val="95000"/>
            </a:schemeClr>
          </a:solidFill>
        </p:spPr>
        <p:txBody>
          <a:bodyPr/>
          <a:lstStyle/>
          <a:p>
            <a:r>
              <a:rPr lang="de-DE"/>
              <a:t>Tabelle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The Challenge</a:t>
            </a:r>
            <a:endParaRPr lang="de-DE" dirty="0"/>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sp>
        <p:nvSpPr>
          <p:cNvPr id="16" name="Rechteck 15">
            <a:extLst>
              <a:ext uri="{FF2B5EF4-FFF2-40B4-BE49-F238E27FC236}">
                <a16:creationId xmlns:a16="http://schemas.microsoft.com/office/drawing/2014/main" id="{5795C38E-9CFB-4569-8CBB-2081273E82AE}"/>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descr="Berge mit einfarbiger Füllung">
            <a:extLst>
              <a:ext uri="{FF2B5EF4-FFF2-40B4-BE49-F238E27FC236}">
                <a16:creationId xmlns:a16="http://schemas.microsoft.com/office/drawing/2014/main" id="{AE1E7BE3-1225-413E-8CC6-C62DE2B8CA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1648" y="1406222"/>
            <a:ext cx="514940" cy="51494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dirty="0">
                <a:latin typeface="+mj-lt"/>
              </a:rPr>
              <a:t>ARCHITECTS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dirty="0">
                <a:latin typeface="+mj-lt"/>
              </a:rPr>
              <a:t>DESIGN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defRPr>
            </a:lvl1pPr>
          </a:lstStyle>
          <a:p>
            <a:pPr lvl="0"/>
            <a:r>
              <a:rPr lang="en-US" sz="1800" noProof="0" dirty="0">
                <a:latin typeface="+mj-lt"/>
              </a:rPr>
              <a:t>INSTALLATION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dirty="0"/>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dirty="0">
                <a:latin typeface="+mj-lt"/>
              </a:rPr>
              <a:t>OPERATION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alerie ">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6258575" y="2970000"/>
            <a:ext cx="5454000"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9" name="Bildplatzhalter 5"/>
          <p:cNvSpPr>
            <a:spLocks noGrp="1"/>
          </p:cNvSpPr>
          <p:nvPr>
            <p:ph type="pic" sz="quarter" idx="16"/>
          </p:nvPr>
        </p:nvSpPr>
        <p:spPr>
          <a:xfrm>
            <a:off x="527278"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21" name="Bildplatzhalter 5"/>
          <p:cNvSpPr>
            <a:spLocks noGrp="1"/>
          </p:cNvSpPr>
          <p:nvPr>
            <p:ph type="pic" sz="quarter" idx="18"/>
          </p:nvPr>
        </p:nvSpPr>
        <p:spPr>
          <a:xfrm>
            <a:off x="527278" y="1257299"/>
            <a:ext cx="5452366"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9" name="Bildplatzhalter 5">
            <a:extLst>
              <a:ext uri="{FF2B5EF4-FFF2-40B4-BE49-F238E27FC236}">
                <a16:creationId xmlns:a16="http://schemas.microsoft.com/office/drawing/2014/main" id="{7E84B21D-21D9-47CD-86DE-7B06C2C044B9}"/>
              </a:ext>
            </a:extLst>
          </p:cNvPr>
          <p:cNvSpPr>
            <a:spLocks noGrp="1"/>
          </p:cNvSpPr>
          <p:nvPr>
            <p:ph type="pic" sz="quarter" idx="19"/>
          </p:nvPr>
        </p:nvSpPr>
        <p:spPr>
          <a:xfrm>
            <a:off x="6248052"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0" name="Bildplatzhalter 5">
            <a:extLst>
              <a:ext uri="{FF2B5EF4-FFF2-40B4-BE49-F238E27FC236}">
                <a16:creationId xmlns:a16="http://schemas.microsoft.com/office/drawing/2014/main" id="{BA0C0BE1-7869-4CA1-A903-D5909F71710B}"/>
              </a:ext>
            </a:extLst>
          </p:cNvPr>
          <p:cNvSpPr>
            <a:spLocks noGrp="1"/>
          </p:cNvSpPr>
          <p:nvPr>
            <p:ph type="pic" sz="quarter" idx="20"/>
          </p:nvPr>
        </p:nvSpPr>
        <p:spPr>
          <a:xfrm>
            <a:off x="3387257"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04F98529-3E11-4CC9-8274-DF2315294339}"/>
              </a:ext>
            </a:extLst>
          </p:cNvPr>
          <p:cNvSpPr>
            <a:spLocks noGrp="1"/>
          </p:cNvSpPr>
          <p:nvPr>
            <p:ph type="pic" sz="quarter" idx="21"/>
          </p:nvPr>
        </p:nvSpPr>
        <p:spPr>
          <a:xfrm>
            <a:off x="9120188"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9"/>
                                        </p:tgtEl>
                                        <p:attrNameLst>
                                          <p:attrName>style.color</p:attrName>
                                        </p:attrNameLst>
                                      </p:cBhvr>
                                      <p:to>
                                        <a:schemeClr val="bg1"/>
                                      </p:to>
                                    </p:animClr>
                                    <p:animClr clrSpc="rgb" dir="cw">
                                      <p:cBhvr>
                                        <p:cTn id="12" dur="250" autoRev="1" fill="remove"/>
                                        <p:tgtEl>
                                          <p:spTgt spid="19"/>
                                        </p:tgtEl>
                                        <p:attrNameLst>
                                          <p:attrName>fillcolor</p:attrName>
                                        </p:attrNameLst>
                                      </p:cBhvr>
                                      <p:to>
                                        <a:schemeClr val="bg1"/>
                                      </p:to>
                                    </p:animClr>
                                    <p:set>
                                      <p:cBhvr>
                                        <p:cTn id="13" dur="250" autoRev="1" fill="remove"/>
                                        <p:tgtEl>
                                          <p:spTgt spid="19"/>
                                        </p:tgtEl>
                                        <p:attrNameLst>
                                          <p:attrName>fill.type</p:attrName>
                                        </p:attrNameLst>
                                      </p:cBhvr>
                                      <p:to>
                                        <p:strVal val="solid"/>
                                      </p:to>
                                    </p:set>
                                    <p:set>
                                      <p:cBhvr>
                                        <p:cTn id="14" dur="250" autoRev="1" fill="remove"/>
                                        <p:tgtEl>
                                          <p:spTgt spid="19"/>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21"/>
                                        </p:tgtEl>
                                        <p:attrNameLst>
                                          <p:attrName>style.color</p:attrName>
                                        </p:attrNameLst>
                                      </p:cBhvr>
                                      <p:to>
                                        <a:schemeClr val="bg1"/>
                                      </p:to>
                                    </p:animClr>
                                    <p:animClr clrSpc="rgb" dir="cw">
                                      <p:cBhvr>
                                        <p:cTn id="17" dur="250" autoRev="1" fill="remove"/>
                                        <p:tgtEl>
                                          <p:spTgt spid="21"/>
                                        </p:tgtEl>
                                        <p:attrNameLst>
                                          <p:attrName>fillcolor</p:attrName>
                                        </p:attrNameLst>
                                      </p:cBhvr>
                                      <p:to>
                                        <a:schemeClr val="bg1"/>
                                      </p:to>
                                    </p:animClr>
                                    <p:set>
                                      <p:cBhvr>
                                        <p:cTn id="18" dur="250" autoRev="1" fill="remove"/>
                                        <p:tgtEl>
                                          <p:spTgt spid="21"/>
                                        </p:tgtEl>
                                        <p:attrNameLst>
                                          <p:attrName>fill.type</p:attrName>
                                        </p:attrNameLst>
                                      </p:cBhvr>
                                      <p:to>
                                        <p:strVal val="solid"/>
                                      </p:to>
                                    </p:set>
                                    <p:set>
                                      <p:cBhvr>
                                        <p:cTn id="19" dur="250" autoRev="1" fill="remove"/>
                                        <p:tgtEl>
                                          <p:spTgt spid="21"/>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9"/>
                                        </p:tgtEl>
                                        <p:attrNameLst>
                                          <p:attrName>style.color</p:attrName>
                                        </p:attrNameLst>
                                      </p:cBhvr>
                                      <p:to>
                                        <a:schemeClr val="bg1"/>
                                      </p:to>
                                    </p:animClr>
                                    <p:animClr clrSpc="rgb" dir="cw">
                                      <p:cBhvr>
                                        <p:cTn id="22" dur="250" autoRev="1" fill="remove"/>
                                        <p:tgtEl>
                                          <p:spTgt spid="9"/>
                                        </p:tgtEl>
                                        <p:attrNameLst>
                                          <p:attrName>fillcolor</p:attrName>
                                        </p:attrNameLst>
                                      </p:cBhvr>
                                      <p:to>
                                        <a:schemeClr val="bg1"/>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10"/>
                                        </p:tgtEl>
                                        <p:attrNameLst>
                                          <p:attrName>style.color</p:attrName>
                                        </p:attrNameLst>
                                      </p:cBhvr>
                                      <p:to>
                                        <a:schemeClr val="bg1"/>
                                      </p:to>
                                    </p:animClr>
                                    <p:animClr clrSpc="rgb" dir="cw">
                                      <p:cBhvr>
                                        <p:cTn id="27" dur="250" autoRev="1" fill="remove"/>
                                        <p:tgtEl>
                                          <p:spTgt spid="10"/>
                                        </p:tgtEl>
                                        <p:attrNameLst>
                                          <p:attrName>fillcolor</p:attrName>
                                        </p:attrNameLst>
                                      </p:cBhvr>
                                      <p:to>
                                        <a:schemeClr val="bg1"/>
                                      </p:to>
                                    </p:animClr>
                                    <p:set>
                                      <p:cBhvr>
                                        <p:cTn id="28" dur="250" autoRev="1" fill="remove"/>
                                        <p:tgtEl>
                                          <p:spTgt spid="10"/>
                                        </p:tgtEl>
                                        <p:attrNameLst>
                                          <p:attrName>fill.type</p:attrName>
                                        </p:attrNameLst>
                                      </p:cBhvr>
                                      <p:to>
                                        <p:strVal val="solid"/>
                                      </p:to>
                                    </p:set>
                                    <p:set>
                                      <p:cBhvr>
                                        <p:cTn id="29" dur="250" autoRev="1" fill="remove"/>
                                        <p:tgtEl>
                                          <p:spTgt spid="1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11"/>
                                        </p:tgtEl>
                                        <p:attrNameLst>
                                          <p:attrName>style.color</p:attrName>
                                        </p:attrNameLst>
                                      </p:cBhvr>
                                      <p:to>
                                        <a:schemeClr val="bg1"/>
                                      </p:to>
                                    </p:animClr>
                                    <p:animClr clrSpc="rgb" dir="cw">
                                      <p:cBhvr>
                                        <p:cTn id="32" dur="250" autoRev="1" fill="remove"/>
                                        <p:tgtEl>
                                          <p:spTgt spid="11"/>
                                        </p:tgtEl>
                                        <p:attrNameLst>
                                          <p:attrName>fillcolor</p:attrName>
                                        </p:attrNameLst>
                                      </p:cBhvr>
                                      <p:to>
                                        <a:schemeClr val="bg1"/>
                                      </p:to>
                                    </p:animClr>
                                    <p:set>
                                      <p:cBhvr>
                                        <p:cTn id="33" dur="250" autoRev="1" fill="remove"/>
                                        <p:tgtEl>
                                          <p:spTgt spid="11"/>
                                        </p:tgtEl>
                                        <p:attrNameLst>
                                          <p:attrName>fill.type</p:attrName>
                                        </p:attrNameLst>
                                      </p:cBhvr>
                                      <p:to>
                                        <p:strVal val="solid"/>
                                      </p:to>
                                    </p:set>
                                    <p:set>
                                      <p:cBhvr>
                                        <p:cTn id="34"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9" grpId="0" animBg="1"/>
      <p:bldP spid="10" grpId="0" animBg="1"/>
      <p:bldP spid="11"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bschluss">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6" name="Rechteck 5">
            <a:extLst>
              <a:ext uri="{FF2B5EF4-FFF2-40B4-BE49-F238E27FC236}">
                <a16:creationId xmlns:a16="http://schemas.microsoft.com/office/drawing/2014/main" id="{40EB9542-B449-4613-8F44-B2A21648158E}"/>
              </a:ext>
            </a:extLst>
          </p:cNvPr>
          <p:cNvSpPr/>
          <p:nvPr/>
        </p:nvSpPr>
        <p:spPr>
          <a:xfrm>
            <a:off x="632534" y="3295835"/>
            <a:ext cx="6096000" cy="2862322"/>
          </a:xfrm>
          <a:prstGeom prst="rect">
            <a:avLst/>
          </a:prstGeom>
        </p:spPr>
        <p:txBody>
          <a:bodyPr>
            <a:spAutoFit/>
          </a:bodyPr>
          <a:lstStyle/>
          <a:p>
            <a:r>
              <a:rPr lang="de-DE" dirty="0">
                <a:solidFill>
                  <a:schemeClr val="bg1"/>
                </a:solidFill>
              </a:rPr>
              <a:t>TRILUX GmbH &amp; Co. KG</a:t>
            </a:r>
          </a:p>
          <a:p>
            <a:endParaRPr lang="de-DE" dirty="0">
              <a:solidFill>
                <a:schemeClr val="bg1"/>
              </a:solidFill>
            </a:endParaRPr>
          </a:p>
          <a:p>
            <a:r>
              <a:rPr lang="de-DE" dirty="0">
                <a:solidFill>
                  <a:schemeClr val="bg1"/>
                </a:solidFill>
              </a:rPr>
              <a:t>Heidestraße </a:t>
            </a:r>
          </a:p>
          <a:p>
            <a:r>
              <a:rPr lang="de-DE" dirty="0">
                <a:solidFill>
                  <a:schemeClr val="bg1"/>
                </a:solidFill>
              </a:rPr>
              <a:t>59759 Arnsberg</a:t>
            </a:r>
          </a:p>
          <a:p>
            <a:r>
              <a:rPr lang="de-DE" dirty="0">
                <a:solidFill>
                  <a:schemeClr val="bg1"/>
                </a:solidFill>
              </a:rPr>
              <a:t>Germany</a:t>
            </a:r>
            <a:br>
              <a:rPr lang="de-DE" dirty="0">
                <a:solidFill>
                  <a:schemeClr val="bg1"/>
                </a:solidFill>
              </a:rPr>
            </a:br>
            <a:endParaRPr lang="de-DE" dirty="0">
              <a:solidFill>
                <a:schemeClr val="bg1"/>
              </a:solidFill>
            </a:endParaRPr>
          </a:p>
          <a:p>
            <a:endParaRPr lang="de-DE" dirty="0">
              <a:solidFill>
                <a:schemeClr val="bg1"/>
              </a:solidFill>
            </a:endParaRPr>
          </a:p>
          <a:p>
            <a:r>
              <a:rPr lang="de-DE" dirty="0">
                <a:solidFill>
                  <a:schemeClr val="bg1"/>
                </a:solidFill>
              </a:rPr>
              <a:t>Phone +49 29 32 301 0</a:t>
            </a:r>
          </a:p>
          <a:p>
            <a:r>
              <a:rPr lang="de-DE" dirty="0">
                <a:solidFill>
                  <a:schemeClr val="bg1"/>
                </a:solidFill>
              </a:rPr>
              <a:t>Fax +49 29 32 301 375</a:t>
            </a:r>
          </a:p>
          <a:p>
            <a:r>
              <a:rPr lang="de-DE" dirty="0">
                <a:solidFill>
                  <a:schemeClr val="bg1"/>
                </a:solidFill>
              </a:rPr>
              <a:t>Mail info@trilux.de</a:t>
            </a:r>
          </a:p>
        </p:txBody>
      </p:sp>
    </p:spTree>
    <p:extLst>
      <p:ext uri="{BB962C8B-B14F-4D97-AF65-F5344CB8AC3E}">
        <p14:creationId xmlns:p14="http://schemas.microsoft.com/office/powerpoint/2010/main" val="3968674545"/>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The</a:t>
            </a:r>
            <a:r>
              <a:rPr lang="en-US" baseline="0" noProof="0" dirty="0"/>
              <a:t> Solution</a:t>
            </a:r>
            <a:endParaRPr lang="en-US" noProof="0" dirty="0"/>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a:stretch>
            <a:fillRect/>
          </a:stretch>
        </p:blipFill>
        <p:spPr>
          <a:xfrm>
            <a:off x="7023232" y="1541156"/>
            <a:ext cx="320468" cy="256374"/>
          </a:xfrm>
          <a:prstGeom prst="rect">
            <a:avLst/>
          </a:prstGeom>
        </p:spPr>
      </p:pic>
    </p:spTree>
    <p:extLst>
      <p:ext uri="{BB962C8B-B14F-4D97-AF65-F5344CB8AC3E}">
        <p14:creationId xmlns:p14="http://schemas.microsoft.com/office/powerpoint/2010/main" val="643697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rgebnis">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A884E4D-0862-487E-9E2F-7AFA83B5D575}"/>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 name="Bild 1"/>
          <p:cNvPicPr>
            <a:picLocks noChangeAspect="1"/>
          </p:cNvPicPr>
          <p:nvPr/>
        </p:nvPicPr>
        <p:blipFill>
          <a:blip r:embed="rId2"/>
          <a:stretch>
            <a:fillRect/>
          </a:stretch>
        </p:blipFill>
        <p:spPr>
          <a:xfrm>
            <a:off x="7040905" y="1472349"/>
            <a:ext cx="285121" cy="393987"/>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6FF1B4CF-5081-4524-960C-676BB1DB7093}"/>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A478E7C1-382D-4C39-A7AF-F64747F8F230}"/>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das </a:t>
            </a:r>
            <a:r>
              <a:rPr kumimoji="0" lang="en-US" sz="1800" b="0" i="0" u="none" strike="noStrike" kern="1200" cap="all" spc="0" normalizeH="0" baseline="0" noProof="0" err="1">
                <a:ln>
                  <a:noFill/>
                </a:ln>
                <a:solidFill>
                  <a:srgbClr val="000000"/>
                </a:solidFill>
                <a:effectLst/>
                <a:uLnTx/>
                <a:uFillTx/>
                <a:latin typeface="+mn-lt"/>
                <a:ea typeface="+mn-ea"/>
                <a:cs typeface="+mn-cs"/>
              </a:rPr>
              <a:t>Ergebnis</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nwendung Industr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B12A811-B7FB-4AE3-942B-E001DCED75EC}"/>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9" name="Bildplatzhalter 4"/>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12" name="Bild 36">
            <a:extLst>
              <a:ext uri="{FF2B5EF4-FFF2-40B4-BE49-F238E27FC236}">
                <a16:creationId xmlns:a16="http://schemas.microsoft.com/office/drawing/2014/main" id="{1E50D6EB-398A-4727-9593-9F0903B4CBFB}"/>
              </a:ext>
            </a:extLst>
          </p:cNvPr>
          <p:cNvPicPr>
            <a:picLocks noChangeAspect="1"/>
          </p:cNvPicPr>
          <p:nvPr/>
        </p:nvPicPr>
        <p:blipFill>
          <a:blip r:embed="rId2"/>
          <a:stretch>
            <a:fillRect/>
          </a:stretch>
        </p:blipFill>
        <p:spPr>
          <a:xfrm>
            <a:off x="7013320" y="1513376"/>
            <a:ext cx="340292" cy="311934"/>
          </a:xfrm>
          <a:prstGeom prst="rect">
            <a:avLst/>
          </a:prstGeom>
        </p:spPr>
      </p:pic>
      <p:sp>
        <p:nvSpPr>
          <p:cNvPr id="13" name="Textfeld 12">
            <a:extLst>
              <a:ext uri="{FF2B5EF4-FFF2-40B4-BE49-F238E27FC236}">
                <a16:creationId xmlns:a16="http://schemas.microsoft.com/office/drawing/2014/main" id="{3B3553CF-63C5-47BC-B8CC-2870006DD497}"/>
              </a:ext>
            </a:extLst>
          </p:cNvPr>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application industry</a:t>
            </a:r>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nwendung Offic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8E883EE-4EDF-4BC9-B6C9-9D6B9BA3B84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5" name="Bild 34"/>
          <p:cNvPicPr>
            <a:picLocks noChangeAspect="1"/>
          </p:cNvPicPr>
          <p:nvPr/>
        </p:nvPicPr>
        <p:blipFill>
          <a:blip r:embed="rId2"/>
          <a:stretch>
            <a:fillRect/>
          </a:stretch>
        </p:blipFill>
        <p:spPr>
          <a:xfrm>
            <a:off x="7029369" y="1508444"/>
            <a:ext cx="308193" cy="321798"/>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dirty="0"/>
              <a:t>Mastertextformat bearbeiten</a:t>
            </a:r>
          </a:p>
        </p:txBody>
      </p:sp>
      <p:sp>
        <p:nvSpPr>
          <p:cNvPr id="12" name="Textfeld 11">
            <a:extLst>
              <a:ext uri="{FF2B5EF4-FFF2-40B4-BE49-F238E27FC236}">
                <a16:creationId xmlns:a16="http://schemas.microsoft.com/office/drawing/2014/main" id="{15D27E38-2806-4CC4-8FF5-5D1E85C60EF9}"/>
              </a:ext>
            </a:extLst>
          </p:cNvPr>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application Office</a:t>
            </a:r>
            <a:endParaRPr lang="de-DE" dirty="0"/>
          </a:p>
        </p:txBody>
      </p:sp>
      <p:sp>
        <p:nvSpPr>
          <p:cNvPr id="13" name="Bildplatzhalter 4">
            <a:extLst>
              <a:ext uri="{FF2B5EF4-FFF2-40B4-BE49-F238E27FC236}">
                <a16:creationId xmlns:a16="http://schemas.microsoft.com/office/drawing/2014/main" id="{DBEC7789-59BD-4D51-9AE2-3F9254F20B96}"/>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nwendung Outdoo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30673CA-DE97-4EC6-A28F-2AF6B0C6E4F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0" name="Bild 29"/>
          <p:cNvPicPr>
            <a:picLocks noChangeAspect="1"/>
          </p:cNvPicPr>
          <p:nvPr/>
        </p:nvPicPr>
        <p:blipFill>
          <a:blip r:embed="rId2"/>
          <a:stretch>
            <a:fillRect/>
          </a:stretch>
        </p:blipFill>
        <p:spPr>
          <a:xfrm>
            <a:off x="6958591" y="1416918"/>
            <a:ext cx="437972" cy="41660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1" name="Bildplatzhalter 4">
            <a:extLst>
              <a:ext uri="{FF2B5EF4-FFF2-40B4-BE49-F238E27FC236}">
                <a16:creationId xmlns:a16="http://schemas.microsoft.com/office/drawing/2014/main" id="{03B184EF-4736-4210-8A8E-2DAD674CAFE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Textfeld 11">
            <a:extLst>
              <a:ext uri="{FF2B5EF4-FFF2-40B4-BE49-F238E27FC236}">
                <a16:creationId xmlns:a16="http://schemas.microsoft.com/office/drawing/2014/main" id="{146BC7E9-8180-462A-8917-587547B3AC60}"/>
              </a:ext>
            </a:extLst>
          </p:cNvPr>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application Outdoor</a:t>
            </a:r>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1" grpId="0" animBg="1"/>
      <p:bldP spid="1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wendung Retai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E0803E-DA55-4666-A134-A2E9FBA3E4D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9" name="Bild 38"/>
          <p:cNvPicPr>
            <a:picLocks noChangeAspect="1"/>
          </p:cNvPicPr>
          <p:nvPr/>
        </p:nvPicPr>
        <p:blipFill>
          <a:blip r:embed="rId2"/>
          <a:stretch>
            <a:fillRect/>
          </a:stretch>
        </p:blipFill>
        <p:spPr>
          <a:xfrm>
            <a:off x="6991297" y="1502310"/>
            <a:ext cx="372560" cy="334066"/>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CFEBC07C-DED1-4C77-818A-A361417EE4EE}"/>
              </a:ext>
            </a:extLst>
          </p:cNvPr>
          <p:cNvSpPr txBox="1"/>
          <p:nvPr/>
        </p:nvSpPr>
        <p:spPr>
          <a:xfrm>
            <a:off x="7816282" y="1255890"/>
            <a:ext cx="3896294" cy="323165"/>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dirty="0"/>
              <a:t>application Retail</a:t>
            </a:r>
            <a:endParaRPr lang="de-DE" dirty="0"/>
          </a:p>
        </p:txBody>
      </p:sp>
      <p:sp>
        <p:nvSpPr>
          <p:cNvPr id="13" name="Bildplatzhalter 4">
            <a:extLst>
              <a:ext uri="{FF2B5EF4-FFF2-40B4-BE49-F238E27FC236}">
                <a16:creationId xmlns:a16="http://schemas.microsoft.com/office/drawing/2014/main" id="{4357A3D9-018F-42A8-AE67-01067660891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767915" y="6356351"/>
            <a:ext cx="106561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5" name="Textfeld 4"/>
          <p:cNvSpPr txBox="1"/>
          <p:nvPr/>
        </p:nvSpPr>
        <p:spPr>
          <a:xfrm>
            <a:off x="11165668" y="6557473"/>
            <a:ext cx="861017"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a:t>
            </a:fld>
            <a:endParaRPr lang="de-DE" sz="1800">
              <a:latin typeface="+mj-lt"/>
            </a:endParaRPr>
          </a:p>
        </p:txBody>
      </p:sp>
      <p:pic>
        <p:nvPicPr>
          <p:cNvPr id="6" name="Picture 4" descr="Q:\Marketing_Intern\Nina\neue Logos\12_TRILUX_Logo_Sonne_mit_claim_neg_RGB.jpg">
            <a:extLst>
              <a:ext uri="{FF2B5EF4-FFF2-40B4-BE49-F238E27FC236}">
                <a16:creationId xmlns:a16="http://schemas.microsoft.com/office/drawing/2014/main" id="{0D626A95-D9FE-488C-8AFC-5A2246F4E9F4}"/>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525151" y="0"/>
            <a:ext cx="2588292" cy="8445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51" r:id="rId1"/>
    <p:sldLayoutId id="2147484046" r:id="rId2"/>
    <p:sldLayoutId id="2147484012" r:id="rId3"/>
    <p:sldLayoutId id="2147484047" r:id="rId4"/>
    <p:sldLayoutId id="2147484030" r:id="rId5"/>
    <p:sldLayoutId id="2147484016" r:id="rId6"/>
    <p:sldLayoutId id="2147484018" r:id="rId7"/>
    <p:sldLayoutId id="2147484019" r:id="rId8"/>
    <p:sldLayoutId id="2147484020" r:id="rId9"/>
    <p:sldLayoutId id="2147484021" r:id="rId10"/>
    <p:sldLayoutId id="2147484022" r:id="rId11"/>
    <p:sldLayoutId id="2147484034" r:id="rId12"/>
    <p:sldLayoutId id="2147484005" r:id="rId13"/>
    <p:sldLayoutId id="2147484054" r:id="rId14"/>
    <p:sldLayoutId id="2147484053" r:id="rId15"/>
    <p:sldLayoutId id="2147484052" r:id="rId16"/>
    <p:sldLayoutId id="2147484033" r:id="rId17"/>
    <p:sldLayoutId id="2147484043" r:id="rId18"/>
    <p:sldLayoutId id="2147484009" r:id="rId19"/>
    <p:sldLayoutId id="2147484014" r:id="rId20"/>
    <p:sldLayoutId id="2147484048" r:id="rId21"/>
    <p:sldLayoutId id="2147484015" r:id="rId22"/>
    <p:sldLayoutId id="2147484049" r:id="rId23"/>
    <p:sldLayoutId id="2147484029" r:id="rId24"/>
    <p:sldLayoutId id="2147484036" r:id="rId25"/>
    <p:sldLayoutId id="2147484037" r:id="rId26"/>
    <p:sldLayoutId id="2147484039" r:id="rId27"/>
    <p:sldLayoutId id="2147484031" r:id="rId28"/>
    <p:sldLayoutId id="2147484032" r:id="rId29"/>
    <p:sldLayoutId id="2147484024" r:id="rId30"/>
    <p:sldLayoutId id="2147484023" r:id="rId31"/>
    <p:sldLayoutId id="2147484025" r:id="rId32"/>
    <p:sldLayoutId id="2147484026" r:id="rId33"/>
    <p:sldLayoutId id="2147484010" r:id="rId34"/>
    <p:sldLayoutId id="2147484006" r:id="rId35"/>
    <p:sldLayoutId id="2147484050" r:id="rId36"/>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366">
          <p15:clr>
            <a:srgbClr val="F26B43"/>
          </p15:clr>
        </p15:guide>
        <p15:guide id="14" orient="horz" pos="527">
          <p15:clr>
            <a:srgbClr val="F26B43"/>
          </p15:clr>
        </p15:guide>
        <p15:guide id="27" orient="horz" pos="4032">
          <p15:clr>
            <a:srgbClr val="F26B43"/>
          </p15:clr>
        </p15:guide>
        <p15:guide id="29" pos="7378">
          <p15:clr>
            <a:srgbClr val="F26B43"/>
          </p15:clr>
        </p15:guide>
        <p15:guide id="39" pos="3385">
          <p15:clr>
            <a:srgbClr val="F26B43"/>
          </p15:clr>
        </p15:guide>
        <p15:guide id="40" pos="4272">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958">
          <p15:clr>
            <a:srgbClr val="F26B43"/>
          </p15:clr>
        </p15:guide>
        <p15:guide id="49" pos="6600">
          <p15:clr>
            <a:srgbClr val="F26B43"/>
          </p15:clr>
        </p15:guide>
        <p15:guide id="50" orient="horz" pos="3528">
          <p15:clr>
            <a:srgbClr val="F26B43"/>
          </p15:clr>
        </p15:guide>
        <p15:guide id="51" orient="horz" pos="792">
          <p15:clr>
            <a:srgbClr val="F26B43"/>
          </p15:clr>
        </p15:guide>
        <p15:guide id="52" pos="3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3.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52.png"/><Relationship Id="rId5" Type="http://schemas.openxmlformats.org/officeDocument/2006/relationships/image" Target="../media/image48.jp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1.glb"/><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91191-0DB3-49BE-95EE-8D8E77B6E89C}"/>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opendo</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08315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id="{0DED9940-2371-4AA0-9500-D6EA32028D1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5" r="25"/>
          <a:stretch>
            <a:fillRect/>
          </a:stretch>
        </p:blipFill>
        <p:spPr/>
      </p:pic>
      <p:sp>
        <p:nvSpPr>
          <p:cNvPr id="2" name="Textplatzhalter 1">
            <a:extLst>
              <a:ext uri="{FF2B5EF4-FFF2-40B4-BE49-F238E27FC236}">
                <a16:creationId xmlns:a16="http://schemas.microsoft.com/office/drawing/2014/main" id="{25058E0B-DF3E-4649-AE46-DD5635F1D1AF}"/>
              </a:ext>
            </a:extLst>
          </p:cNvPr>
          <p:cNvSpPr>
            <a:spLocks noGrp="1"/>
          </p:cNvSpPr>
          <p:nvPr>
            <p:ph type="body" sz="quarter" idx="18"/>
          </p:nvPr>
        </p:nvSpPr>
        <p:spPr/>
        <p:txBody>
          <a:bodyPr lIns="91440" tIns="45720" rIns="91440" bIns="45720" anchor="t">
            <a:normAutofit/>
          </a:bodyPr>
          <a:lstStyle/>
          <a:p>
            <a:r>
              <a:rPr lang="en-GB" b="1" dirty="0"/>
              <a:t>Emergency light system with integrated battery </a:t>
            </a:r>
            <a:endParaRPr lang="de-DE" dirty="0"/>
          </a:p>
          <a:p>
            <a:pPr>
              <a:lnSpc>
                <a:spcPct val="100000"/>
              </a:lnSpc>
            </a:pPr>
            <a:r>
              <a:rPr lang="en-GB" dirty="0"/>
              <a:t>All inclusive: </a:t>
            </a:r>
            <a:r>
              <a:rPr lang="en-GB" dirty="0" err="1"/>
              <a:t>Opendo</a:t>
            </a:r>
            <a:r>
              <a:rPr lang="en-GB" dirty="0"/>
              <a:t> is available with emergency light function and integrated battery.</a:t>
            </a:r>
            <a:endParaRPr lang="de-DE" dirty="0"/>
          </a:p>
          <a:p>
            <a:pPr>
              <a:lnSpc>
                <a:spcPct val="100000"/>
              </a:lnSpc>
              <a:spcBef>
                <a:spcPts val="1000"/>
              </a:spcBef>
            </a:pPr>
            <a:endParaRPr lang="de-DE" dirty="0">
              <a:ea typeface="+mn-lt"/>
              <a:cs typeface="+mn-lt"/>
            </a:endParaRPr>
          </a:p>
          <a:p>
            <a:r>
              <a:rPr lang="en-GB" b="1" dirty="0"/>
              <a:t>Custom-fit installation options</a:t>
            </a:r>
            <a:endParaRPr lang="de-DE" dirty="0"/>
          </a:p>
          <a:p>
            <a:pPr>
              <a:lnSpc>
                <a:spcPct val="100000"/>
              </a:lnSpc>
            </a:pPr>
            <a:r>
              <a:rPr lang="en-GB" dirty="0"/>
              <a:t>Installation options as suspended or surface-mounted luminaire, as individual luminaire or continuous line.</a:t>
            </a:r>
            <a:endParaRPr lang="de-DE" dirty="0"/>
          </a:p>
        </p:txBody>
      </p:sp>
      <mc:AlternateContent xmlns:mc="http://schemas.openxmlformats.org/markup-compatibility/2006">
        <mc:Choice xmlns:am3d="http://schemas.microsoft.com/office/drawing/2017/model3d" Requires="am3d">
          <p:graphicFrame>
            <p:nvGraphicFramePr>
              <p:cNvPr id="6" name="3D-Modell 5">
                <a:extLst>
                  <a:ext uri="{FF2B5EF4-FFF2-40B4-BE49-F238E27FC236}">
                    <a16:creationId xmlns:a16="http://schemas.microsoft.com/office/drawing/2014/main" id="{0238145F-6BE0-4708-8ED9-F86D97CBF7A5}"/>
                  </a:ext>
                </a:extLst>
              </p:cNvPr>
              <p:cNvGraphicFramePr>
                <a:graphicFrameLocks/>
              </p:cNvGraphicFramePr>
              <p:nvPr>
                <p:extLst>
                  <p:ext uri="{D42A27DB-BD31-4B8C-83A1-F6EECF244321}">
                    <p14:modId xmlns:p14="http://schemas.microsoft.com/office/powerpoint/2010/main" val="3828878402"/>
                  </p:ext>
                </p:extLst>
              </p:nvPr>
            </p:nvGraphicFramePr>
            <p:xfrm>
              <a:off x="6096000" y="1257300"/>
              <a:ext cx="5616576" cy="5141319"/>
            </p:xfrm>
            <a:graphic>
              <a:graphicData uri="http://schemas.microsoft.com/office/drawing/2017/model3d">
                <am3d:model3d r:embed="rId3">
                  <am3d:spPr>
                    <a:xfrm>
                      <a:off x="0" y="0"/>
                      <a:ext cx="5616576" cy="5141319"/>
                    </a:xfrm>
                    <a:prstGeom prst="rect">
                      <a:avLst/>
                    </a:prstGeom>
                  </am3d:spPr>
                  <am3d:camera>
                    <am3d:pos x="3322991" y="13958374" z="47543060"/>
                    <am3d:up dx="0" dy="36000000" dz="0"/>
                    <am3d:lookAt x="3322991" y="13958374" z="0"/>
                    <am3d:perspective fov="515999"/>
                  </am3d:camera>
                  <am3d:trans>
                    <am3d:meterPerModelUnit n="881057" d="1000000"/>
                    <am3d:preTrans dx="-15745341" dy="-4956499" dz="501307"/>
                    <am3d:scale>
                      <am3d:sx n="1000000" d="1000000"/>
                      <am3d:sy n="1000000" d="1000000"/>
                      <am3d:sz n="1000000" d="1000000"/>
                    </am3d:scale>
                    <am3d:rot ax="16200000" az="5400000"/>
                    <am3d:postTrans dx="3800633" dy="1416264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Modell 5">
                <a:extLst>
                  <a:ext uri="{FF2B5EF4-FFF2-40B4-BE49-F238E27FC236}">
                    <a16:creationId xmlns:a16="http://schemas.microsoft.com/office/drawing/2014/main" id="{0238145F-6BE0-4708-8ED9-F86D97CBF7A5}"/>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1257300"/>
                <a:ext cx="5616576" cy="5141319"/>
              </a:xfrm>
              <a:prstGeom prst="rect">
                <a:avLst/>
              </a:prstGeom>
            </p:spPr>
          </p:pic>
        </mc:Fallback>
      </mc:AlternateContent>
    </p:spTree>
    <p:extLst>
      <p:ext uri="{BB962C8B-B14F-4D97-AF65-F5344CB8AC3E}">
        <p14:creationId xmlns:p14="http://schemas.microsoft.com/office/powerpoint/2010/main" val="424061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9BB175C3-AF77-4802-A754-A9C8F31D5869}"/>
              </a:ext>
            </a:extLst>
          </p:cNvPr>
          <p:cNvSpPr/>
          <p:nvPr/>
        </p:nvSpPr>
        <p:spPr>
          <a:xfrm>
            <a:off x="7454096" y="2168525"/>
            <a:ext cx="4258478" cy="4258479"/>
          </a:xfrm>
          <a:prstGeom prst="rect">
            <a:avLst/>
          </a:prstGeom>
          <a:gradFill flip="none" rotWithShape="1">
            <a:gsLst>
              <a:gs pos="24000">
                <a:srgbClr val="F7F7F9"/>
              </a:gs>
              <a:gs pos="100000">
                <a:schemeClr val="bg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platzhalter 1">
            <a:extLst>
              <a:ext uri="{FF2B5EF4-FFF2-40B4-BE49-F238E27FC236}">
                <a16:creationId xmlns:a16="http://schemas.microsoft.com/office/drawing/2014/main" id="{A0CA366D-6D55-49D4-AA01-2B071CED7C12}"/>
              </a:ext>
            </a:extLst>
          </p:cNvPr>
          <p:cNvSpPr>
            <a:spLocks noGrp="1"/>
          </p:cNvSpPr>
          <p:nvPr>
            <p:ph type="body" sz="quarter" idx="22"/>
          </p:nvPr>
        </p:nvSpPr>
        <p:spPr/>
        <p:txBody>
          <a:bodyPr/>
          <a:lstStyle/>
          <a:p>
            <a:r>
              <a:rPr lang="de-DE" dirty="0"/>
              <a:t>INSTALLATION</a:t>
            </a:r>
          </a:p>
        </p:txBody>
      </p:sp>
      <p:pic>
        <p:nvPicPr>
          <p:cNvPr id="8" name="Grafik 7" descr="Ein Bild, das Text, Waage, Gerät enthält.&#10;&#10;Automatisch generierte Beschreibung">
            <a:extLst>
              <a:ext uri="{FF2B5EF4-FFF2-40B4-BE49-F238E27FC236}">
                <a16:creationId xmlns:a16="http://schemas.microsoft.com/office/drawing/2014/main" id="{EE4FFE6F-3FA9-4E31-A45C-D79B11535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68" y="2168526"/>
            <a:ext cx="3988659" cy="4258478"/>
          </a:xfrm>
          <a:prstGeom prst="rect">
            <a:avLst/>
          </a:prstGeom>
        </p:spPr>
      </p:pic>
      <p:sp>
        <p:nvSpPr>
          <p:cNvPr id="9" name="Textplatzhalter 1">
            <a:extLst>
              <a:ext uri="{FF2B5EF4-FFF2-40B4-BE49-F238E27FC236}">
                <a16:creationId xmlns:a16="http://schemas.microsoft.com/office/drawing/2014/main" id="{C1FF30E7-FBA4-4469-9AAF-DB7CAC58F072}"/>
              </a:ext>
            </a:extLst>
          </p:cNvPr>
          <p:cNvSpPr txBox="1">
            <a:spLocks/>
          </p:cNvSpPr>
          <p:nvPr/>
        </p:nvSpPr>
        <p:spPr>
          <a:xfrm>
            <a:off x="4514127" y="2168525"/>
            <a:ext cx="2581154" cy="1141205"/>
          </a:xfrm>
          <a:prstGeom prst="rect">
            <a:avLst/>
          </a:prstGeom>
        </p:spPr>
        <p:txBody>
          <a:bodyPr lIns="91440" tIns="45720" rIns="91440" bIns="45720" anchor="t">
            <a:norm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a:spcBef>
                <a:spcPts val="1000"/>
              </a:spcBef>
            </a:pPr>
            <a:r>
              <a:rPr lang="en-US" sz="1400" dirty="0">
                <a:latin typeface="+mj-lt"/>
                <a:ea typeface="+mn-lt"/>
                <a:cs typeface="+mn-lt"/>
              </a:rPr>
              <a:t>In case of the pendant luminaire, the feed is located on the side of the rope suspension.</a:t>
            </a:r>
          </a:p>
        </p:txBody>
      </p:sp>
      <p:sp>
        <p:nvSpPr>
          <p:cNvPr id="14" name="Textplatzhalter 1">
            <a:extLst>
              <a:ext uri="{FF2B5EF4-FFF2-40B4-BE49-F238E27FC236}">
                <a16:creationId xmlns:a16="http://schemas.microsoft.com/office/drawing/2014/main" id="{E58F207B-23C6-4849-BE70-0EEFA191867F}"/>
              </a:ext>
            </a:extLst>
          </p:cNvPr>
          <p:cNvSpPr txBox="1">
            <a:spLocks/>
          </p:cNvSpPr>
          <p:nvPr/>
        </p:nvSpPr>
        <p:spPr>
          <a:xfrm>
            <a:off x="4872942" y="5397910"/>
            <a:ext cx="2581154" cy="1000709"/>
          </a:xfrm>
          <a:prstGeom prst="rect">
            <a:avLst/>
          </a:prstGeom>
        </p:spPr>
        <p:txBody>
          <a:bodyPr lIns="91440" tIns="45720" rIns="91440" bIns="45720" anchor="t">
            <a:norm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algn="r">
              <a:spcBef>
                <a:spcPts val="1000"/>
              </a:spcBef>
            </a:pPr>
            <a:r>
              <a:rPr lang="en-US" sz="1400" dirty="0">
                <a:latin typeface="+mj-lt"/>
                <a:ea typeface="+mn-lt"/>
                <a:cs typeface="+mn-lt"/>
              </a:rPr>
              <a:t>In case of the surface-mounted luminaire, the feed is located both centrally and laterally at the drill points.</a:t>
            </a:r>
          </a:p>
        </p:txBody>
      </p:sp>
      <mc:AlternateContent xmlns:mc="http://schemas.openxmlformats.org/markup-compatibility/2006">
        <mc:Choice xmlns:am3d="http://schemas.microsoft.com/office/drawing/2017/model3d" Requires="am3d">
          <p:graphicFrame>
            <p:nvGraphicFramePr>
              <p:cNvPr id="11" name="3D-Modell 10">
                <a:extLst>
                  <a:ext uri="{FF2B5EF4-FFF2-40B4-BE49-F238E27FC236}">
                    <a16:creationId xmlns:a16="http://schemas.microsoft.com/office/drawing/2014/main" id="{A556879E-6F4D-4721-BF6F-E493D2A91957}"/>
                  </a:ext>
                </a:extLst>
              </p:cNvPr>
              <p:cNvGraphicFramePr>
                <a:graphicFrameLocks/>
              </p:cNvGraphicFramePr>
              <p:nvPr>
                <p:extLst>
                  <p:ext uri="{D42A27DB-BD31-4B8C-83A1-F6EECF244321}">
                    <p14:modId xmlns:p14="http://schemas.microsoft.com/office/powerpoint/2010/main" val="3631125182"/>
                  </p:ext>
                </p:extLst>
              </p:nvPr>
            </p:nvGraphicFramePr>
            <p:xfrm>
              <a:off x="7454096" y="2168525"/>
              <a:ext cx="4258480" cy="4258478"/>
            </p:xfrm>
            <a:graphic>
              <a:graphicData uri="http://schemas.microsoft.com/office/drawing/2017/model3d">
                <am3d:model3d r:embed="rId3">
                  <am3d:spPr>
                    <a:xfrm>
                      <a:off x="0" y="0"/>
                      <a:ext cx="4258480" cy="4258478"/>
                    </a:xfrm>
                    <a:prstGeom prst="rect">
                      <a:avLst/>
                    </a:prstGeom>
                  </am3d:spPr>
                  <am3d:camera>
                    <am3d:pos x="3038156" y="1946940" z="47543060"/>
                    <am3d:up dx="0" dy="36000000" dz="0"/>
                    <am3d:lookAt x="3038156" y="1946940" z="0"/>
                    <am3d:perspective fov="1462411"/>
                  </am3d:camera>
                  <am3d:trans>
                    <am3d:meterPerModelUnit n="881057" d="1000000"/>
                    <am3d:preTrans dx="-5671747" dy="-1495163" dz="217644"/>
                    <am3d:scale>
                      <am3d:sx n="1000000" d="1000000"/>
                      <am3d:sy n="1000000" d="1000000"/>
                      <am3d:sz n="1000000" d="1000000"/>
                    </am3d:scale>
                    <am3d:rot ax="3123392" ay="-3038517" az="-2685642"/>
                    <am3d:postTrans dx="3221386" dy="250471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l 10">
                <a:extLst>
                  <a:ext uri="{FF2B5EF4-FFF2-40B4-BE49-F238E27FC236}">
                    <a16:creationId xmlns:a16="http://schemas.microsoft.com/office/drawing/2014/main" id="{A556879E-6F4D-4721-BF6F-E493D2A91957}"/>
                  </a:ext>
                </a:extLst>
              </p:cNvPr>
              <p:cNvPicPr>
                <a:picLocks noGrp="1" noRot="1" noChangeAspect="1" noMove="1" noResize="1" noEditPoints="1" noAdjustHandles="1" noChangeArrowheads="1" noChangeShapeType="1" noCrop="1"/>
              </p:cNvPicPr>
              <p:nvPr/>
            </p:nvPicPr>
            <p:blipFill>
              <a:blip r:embed="rId4"/>
              <a:stretch>
                <a:fillRect/>
              </a:stretch>
            </p:blipFill>
            <p:spPr>
              <a:xfrm>
                <a:off x="7454096" y="2168525"/>
                <a:ext cx="4258480" cy="4258478"/>
              </a:xfrm>
              <a:prstGeom prst="rect">
                <a:avLst/>
              </a:prstGeom>
            </p:spPr>
          </p:pic>
        </mc:Fallback>
      </mc:AlternateContent>
    </p:spTree>
    <p:extLst>
      <p:ext uri="{BB962C8B-B14F-4D97-AF65-F5344CB8AC3E}">
        <p14:creationId xmlns:p14="http://schemas.microsoft.com/office/powerpoint/2010/main" val="310356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E49AEB4-99C3-42E5-8A06-88CC8FAB3527}"/>
              </a:ext>
            </a:extLst>
          </p:cNvPr>
          <p:cNvSpPr>
            <a:spLocks noGrp="1"/>
          </p:cNvSpPr>
          <p:nvPr>
            <p:ph type="body" sz="quarter" idx="13"/>
          </p:nvPr>
        </p:nvSpPr>
        <p:spPr/>
        <p:txBody>
          <a:bodyPr lIns="91440" tIns="45720" rIns="91440" bIns="45720" anchor="t">
            <a:normAutofit/>
          </a:bodyPr>
          <a:lstStyle/>
          <a:p>
            <a:r>
              <a:rPr lang="en-GB" dirty="0"/>
              <a:t>Modern schools and offices require lighting solutions that take into account not only business and functional requirements but also aesthetic needs. This is why we developed </a:t>
            </a:r>
            <a:r>
              <a:rPr lang="en-GB" dirty="0" err="1"/>
              <a:t>Opendo</a:t>
            </a:r>
            <a:r>
              <a:rPr lang="en-GB" dirty="0"/>
              <a:t>. It scores points equally with its light quality and its design. Its light emission surface over the entire width of the luminaire and the lateral light edge are unique features. Thanks to custom-fit photometrics for every application area, </a:t>
            </a:r>
            <a:r>
              <a:rPr lang="en-GB" dirty="0" err="1"/>
              <a:t>Opendo</a:t>
            </a:r>
            <a:r>
              <a:rPr lang="en-GB" dirty="0"/>
              <a:t> can be used to realise holistic solutions from a single cast. </a:t>
            </a:r>
            <a:endParaRPr lang="de-DE" dirty="0"/>
          </a:p>
          <a:p>
            <a:endParaRPr lang="de-DE" dirty="0">
              <a:cs typeface="Arial"/>
            </a:endParaRPr>
          </a:p>
        </p:txBody>
      </p:sp>
      <p:pic>
        <p:nvPicPr>
          <p:cNvPr id="13" name="Bildplatzhalter 12">
            <a:extLst>
              <a:ext uri="{FF2B5EF4-FFF2-40B4-BE49-F238E27FC236}">
                <a16:creationId xmlns:a16="http://schemas.microsoft.com/office/drawing/2014/main" id="{0A9A4BD9-BD4F-43E5-AE6F-4C43D04438E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026" r="16026"/>
          <a:stretch/>
        </p:blipFill>
        <p:spPr>
          <a:xfrm>
            <a:off x="515939" y="5337626"/>
            <a:ext cx="1284286" cy="1063173"/>
          </a:xfrm>
          <a:ln>
            <a:solidFill>
              <a:schemeClr val="bg1">
                <a:lumMod val="95000"/>
              </a:schemeClr>
            </a:solidFill>
          </a:ln>
        </p:spPr>
      </p:pic>
      <p:pic>
        <p:nvPicPr>
          <p:cNvPr id="8" name="Grafik 7">
            <a:extLst>
              <a:ext uri="{FF2B5EF4-FFF2-40B4-BE49-F238E27FC236}">
                <a16:creationId xmlns:a16="http://schemas.microsoft.com/office/drawing/2014/main" id="{C150D57A-FC4D-4DD5-B1D2-659080AD7973}"/>
              </a:ext>
            </a:extLst>
          </p:cNvPr>
          <p:cNvPicPr>
            <a:picLocks noChangeAspect="1"/>
          </p:cNvPicPr>
          <p:nvPr/>
        </p:nvPicPr>
        <p:blipFill rotWithShape="1">
          <a:blip r:embed="rId3">
            <a:extLst>
              <a:ext uri="{28A0092B-C50C-407E-A947-70E740481C1C}">
                <a14:useLocalDpi xmlns:a14="http://schemas.microsoft.com/office/drawing/2010/main" val="0"/>
              </a:ext>
            </a:extLst>
          </a:blip>
          <a:srcRect l="16737" t="17633" r="11665" b="24915"/>
          <a:stretch/>
        </p:blipFill>
        <p:spPr>
          <a:xfrm>
            <a:off x="515938" y="1257300"/>
            <a:ext cx="5580062" cy="2518639"/>
          </a:xfrm>
          <a:prstGeom prst="rect">
            <a:avLst/>
          </a:prstGeom>
          <a:ln>
            <a:solidFill>
              <a:schemeClr val="bg1">
                <a:lumMod val="95000"/>
              </a:schemeClr>
            </a:solidFill>
          </a:ln>
        </p:spPr>
      </p:pic>
      <p:pic>
        <p:nvPicPr>
          <p:cNvPr id="22" name="Grafik 21" descr="Ein Bild, das Text enthält.&#10;&#10;Automatisch generierte Beschreibung">
            <a:extLst>
              <a:ext uri="{FF2B5EF4-FFF2-40B4-BE49-F238E27FC236}">
                <a16:creationId xmlns:a16="http://schemas.microsoft.com/office/drawing/2014/main" id="{A1DB3DB8-D45B-423F-9860-AF19BEB583AC}"/>
              </a:ext>
            </a:extLst>
          </p:cNvPr>
          <p:cNvPicPr>
            <a:picLocks noChangeAspect="1"/>
          </p:cNvPicPr>
          <p:nvPr/>
        </p:nvPicPr>
        <p:blipFill rotWithShape="1">
          <a:blip r:embed="rId4">
            <a:extLst>
              <a:ext uri="{28A0092B-C50C-407E-A947-70E740481C1C}">
                <a14:useLocalDpi xmlns:a14="http://schemas.microsoft.com/office/drawing/2010/main" val="0"/>
              </a:ext>
            </a:extLst>
          </a:blip>
          <a:srcRect l="6139" t="20567" r="8000" b="49307"/>
          <a:stretch/>
        </p:blipFill>
        <p:spPr>
          <a:xfrm>
            <a:off x="515938" y="3913174"/>
            <a:ext cx="5580062" cy="1289246"/>
          </a:xfrm>
          <a:prstGeom prst="rect">
            <a:avLst/>
          </a:prstGeom>
          <a:ln>
            <a:solidFill>
              <a:schemeClr val="bg1">
                <a:lumMod val="95000"/>
              </a:schemeClr>
            </a:solidFill>
          </a:ln>
        </p:spPr>
      </p:pic>
      <p:pic>
        <p:nvPicPr>
          <p:cNvPr id="27" name="Bildplatzhalter 12">
            <a:extLst>
              <a:ext uri="{FF2B5EF4-FFF2-40B4-BE49-F238E27FC236}">
                <a16:creationId xmlns:a16="http://schemas.microsoft.com/office/drawing/2014/main" id="{704455A6-A541-484D-8360-20AB0B2A06B9}"/>
              </a:ext>
            </a:extLst>
          </p:cNvPr>
          <p:cNvPicPr>
            <a:picLocks noChangeAspect="1"/>
          </p:cNvPicPr>
          <p:nvPr/>
        </p:nvPicPr>
        <p:blipFill>
          <a:blip r:embed="rId5">
            <a:extLst>
              <a:ext uri="{28A0092B-C50C-407E-A947-70E740481C1C}">
                <a14:useLocalDpi xmlns:a14="http://schemas.microsoft.com/office/drawing/2010/main" val="0"/>
              </a:ext>
            </a:extLst>
          </a:blip>
          <a:srcRect l="16026" r="16026"/>
          <a:stretch/>
        </p:blipFill>
        <p:spPr>
          <a:xfrm>
            <a:off x="1949628" y="5337626"/>
            <a:ext cx="1284286" cy="1063173"/>
          </a:xfrm>
          <a:prstGeom prst="rect">
            <a:avLst/>
          </a:prstGeom>
          <a:solidFill>
            <a:schemeClr val="bg1">
              <a:lumMod val="95000"/>
            </a:schemeClr>
          </a:solidFill>
          <a:ln>
            <a:solidFill>
              <a:schemeClr val="bg1">
                <a:lumMod val="95000"/>
              </a:schemeClr>
            </a:solidFill>
          </a:ln>
        </p:spPr>
      </p:pic>
      <p:pic>
        <p:nvPicPr>
          <p:cNvPr id="28" name="Bildplatzhalter 12">
            <a:extLst>
              <a:ext uri="{FF2B5EF4-FFF2-40B4-BE49-F238E27FC236}">
                <a16:creationId xmlns:a16="http://schemas.microsoft.com/office/drawing/2014/main" id="{5B14703B-EACF-4F2C-9C4C-CAAFC14B670C}"/>
              </a:ext>
            </a:extLst>
          </p:cNvPr>
          <p:cNvPicPr>
            <a:picLocks noChangeAspect="1"/>
          </p:cNvPicPr>
          <p:nvPr/>
        </p:nvPicPr>
        <p:blipFill>
          <a:blip r:embed="rId6">
            <a:extLst>
              <a:ext uri="{28A0092B-C50C-407E-A947-70E740481C1C}">
                <a14:useLocalDpi xmlns:a14="http://schemas.microsoft.com/office/drawing/2010/main" val="0"/>
              </a:ext>
            </a:extLst>
          </a:blip>
          <a:srcRect l="16026" r="16026"/>
          <a:stretch/>
        </p:blipFill>
        <p:spPr>
          <a:xfrm>
            <a:off x="3383317" y="5337626"/>
            <a:ext cx="1284286" cy="1063173"/>
          </a:xfrm>
          <a:prstGeom prst="rect">
            <a:avLst/>
          </a:prstGeom>
          <a:solidFill>
            <a:schemeClr val="bg1">
              <a:lumMod val="95000"/>
            </a:schemeClr>
          </a:solidFill>
          <a:ln>
            <a:solidFill>
              <a:schemeClr val="bg1">
                <a:lumMod val="95000"/>
              </a:schemeClr>
            </a:solidFill>
          </a:ln>
        </p:spPr>
      </p:pic>
      <p:pic>
        <p:nvPicPr>
          <p:cNvPr id="29" name="Bildplatzhalter 12">
            <a:extLst>
              <a:ext uri="{FF2B5EF4-FFF2-40B4-BE49-F238E27FC236}">
                <a16:creationId xmlns:a16="http://schemas.microsoft.com/office/drawing/2014/main" id="{3CB588BD-C1A8-4748-8D8A-8F5F036841CF}"/>
              </a:ext>
            </a:extLst>
          </p:cNvPr>
          <p:cNvPicPr>
            <a:picLocks noChangeAspect="1"/>
          </p:cNvPicPr>
          <p:nvPr/>
        </p:nvPicPr>
        <p:blipFill>
          <a:blip r:embed="rId7">
            <a:extLst>
              <a:ext uri="{28A0092B-C50C-407E-A947-70E740481C1C}">
                <a14:useLocalDpi xmlns:a14="http://schemas.microsoft.com/office/drawing/2010/main" val="0"/>
              </a:ext>
            </a:extLst>
          </a:blip>
          <a:srcRect l="16026" r="16026"/>
          <a:stretch/>
        </p:blipFill>
        <p:spPr>
          <a:xfrm>
            <a:off x="4811714" y="5337626"/>
            <a:ext cx="1284286" cy="1063173"/>
          </a:xfrm>
          <a:prstGeom prst="rect">
            <a:avLst/>
          </a:prstGeom>
          <a:solidFill>
            <a:schemeClr val="bg1">
              <a:lumMod val="95000"/>
            </a:schemeClr>
          </a:solidFill>
          <a:ln>
            <a:solidFill>
              <a:schemeClr val="bg1">
                <a:lumMod val="95000"/>
              </a:schemeClr>
            </a:solidFill>
          </a:ln>
        </p:spPr>
      </p:pic>
    </p:spTree>
    <p:extLst>
      <p:ext uri="{BB962C8B-B14F-4D97-AF65-F5344CB8AC3E}">
        <p14:creationId xmlns:p14="http://schemas.microsoft.com/office/powerpoint/2010/main" val="286338929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platzhalter 27">
            <a:extLst>
              <a:ext uri="{FF2B5EF4-FFF2-40B4-BE49-F238E27FC236}">
                <a16:creationId xmlns:a16="http://schemas.microsoft.com/office/drawing/2014/main" id="{D8EE7E14-77CC-478D-8361-D7E62912C2EF}"/>
              </a:ext>
            </a:extLst>
          </p:cNvPr>
          <p:cNvSpPr>
            <a:spLocks noGrp="1"/>
          </p:cNvSpPr>
          <p:nvPr>
            <p:ph type="body" sz="quarter" idx="22"/>
          </p:nvPr>
        </p:nvSpPr>
        <p:spPr/>
        <p:txBody>
          <a:bodyPr/>
          <a:lstStyle/>
          <a:p>
            <a:r>
              <a:rPr lang="de-DE" dirty="0"/>
              <a:t>VARIANTS</a:t>
            </a:r>
          </a:p>
        </p:txBody>
      </p:sp>
      <p:grpSp>
        <p:nvGrpSpPr>
          <p:cNvPr id="13" name="Gruppieren 12">
            <a:extLst>
              <a:ext uri="{FF2B5EF4-FFF2-40B4-BE49-F238E27FC236}">
                <a16:creationId xmlns:a16="http://schemas.microsoft.com/office/drawing/2014/main" id="{D051ED2F-122B-472D-8014-D4A82B7DC697}"/>
              </a:ext>
            </a:extLst>
          </p:cNvPr>
          <p:cNvGrpSpPr/>
          <p:nvPr/>
        </p:nvGrpSpPr>
        <p:grpSpPr>
          <a:xfrm>
            <a:off x="525467" y="1896591"/>
            <a:ext cx="11273782" cy="1731071"/>
            <a:chOff x="535299" y="2152671"/>
            <a:chExt cx="11273782" cy="1731071"/>
          </a:xfrm>
        </p:grpSpPr>
        <p:pic>
          <p:nvPicPr>
            <p:cNvPr id="14" name="Grafik 13">
              <a:extLst>
                <a:ext uri="{FF2B5EF4-FFF2-40B4-BE49-F238E27FC236}">
                  <a16:creationId xmlns:a16="http://schemas.microsoft.com/office/drawing/2014/main" id="{C3268B16-393C-4BA2-8C3E-80D26BBA18FB}"/>
                </a:ext>
              </a:extLst>
            </p:cNvPr>
            <p:cNvPicPr>
              <a:picLocks noChangeAspect="1"/>
            </p:cNvPicPr>
            <p:nvPr/>
          </p:nvPicPr>
          <p:blipFill>
            <a:blip r:embed="rId3"/>
            <a:stretch>
              <a:fillRect/>
            </a:stretch>
          </p:blipFill>
          <p:spPr>
            <a:xfrm>
              <a:off x="535299" y="2152671"/>
              <a:ext cx="8611345" cy="1731071"/>
            </a:xfrm>
            <a:prstGeom prst="rect">
              <a:avLst/>
            </a:prstGeom>
          </p:spPr>
        </p:pic>
        <p:pic>
          <p:nvPicPr>
            <p:cNvPr id="15" name="Grafik 14">
              <a:extLst>
                <a:ext uri="{FF2B5EF4-FFF2-40B4-BE49-F238E27FC236}">
                  <a16:creationId xmlns:a16="http://schemas.microsoft.com/office/drawing/2014/main" id="{D14FA1FA-DFB9-40AF-AB0A-2E2EB58AA4FF}"/>
                </a:ext>
              </a:extLst>
            </p:cNvPr>
            <p:cNvPicPr>
              <a:picLocks noChangeAspect="1"/>
            </p:cNvPicPr>
            <p:nvPr/>
          </p:nvPicPr>
          <p:blipFill>
            <a:blip r:embed="rId4"/>
            <a:stretch>
              <a:fillRect/>
            </a:stretch>
          </p:blipFill>
          <p:spPr>
            <a:xfrm>
              <a:off x="9146644" y="2152671"/>
              <a:ext cx="2662437" cy="1731071"/>
            </a:xfrm>
            <a:prstGeom prst="rect">
              <a:avLst/>
            </a:prstGeom>
          </p:spPr>
        </p:pic>
      </p:grpSp>
      <p:pic>
        <p:nvPicPr>
          <p:cNvPr id="16" name="Grafik 15">
            <a:extLst>
              <a:ext uri="{FF2B5EF4-FFF2-40B4-BE49-F238E27FC236}">
                <a16:creationId xmlns:a16="http://schemas.microsoft.com/office/drawing/2014/main" id="{648B7D5A-5AAD-41E3-A294-AFBCCCDD18C4}"/>
              </a:ext>
            </a:extLst>
          </p:cNvPr>
          <p:cNvPicPr>
            <a:picLocks noChangeAspect="1"/>
          </p:cNvPicPr>
          <p:nvPr/>
        </p:nvPicPr>
        <p:blipFill>
          <a:blip r:embed="rId5"/>
          <a:stretch>
            <a:fillRect/>
          </a:stretch>
        </p:blipFill>
        <p:spPr>
          <a:xfrm>
            <a:off x="525467" y="3782115"/>
            <a:ext cx="6258791" cy="1119422"/>
          </a:xfrm>
          <a:prstGeom prst="rect">
            <a:avLst/>
          </a:prstGeom>
        </p:spPr>
      </p:pic>
    </p:spTree>
    <p:extLst>
      <p:ext uri="{BB962C8B-B14F-4D97-AF65-F5344CB8AC3E}">
        <p14:creationId xmlns:p14="http://schemas.microsoft.com/office/powerpoint/2010/main" val="305625728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41AC66-1D68-4A5F-A351-BD3D440C7DE0}"/>
              </a:ext>
            </a:extLst>
          </p:cNvPr>
          <p:cNvSpPr>
            <a:spLocks noGrp="1"/>
          </p:cNvSpPr>
          <p:nvPr>
            <p:ph type="body" sz="quarter" idx="13"/>
          </p:nvPr>
        </p:nvSpPr>
        <p:spPr/>
        <p:txBody>
          <a:bodyPr/>
          <a:lstStyle/>
          <a:p>
            <a:r>
              <a:rPr lang="en-GB" dirty="0"/>
              <a:t>High material quality, sophisticated installation features and a clever refurbishment concept make installation particularly simple. Continuous lines require only a single infeed thanks to optional through-wiring. This makes installation particularly effortless. </a:t>
            </a:r>
            <a:endParaRPr lang="de-DE" dirty="0"/>
          </a:p>
        </p:txBody>
      </p:sp>
      <p:pic>
        <p:nvPicPr>
          <p:cNvPr id="4" name="Bildplatzhalter 1">
            <a:extLst>
              <a:ext uri="{FF2B5EF4-FFF2-40B4-BE49-F238E27FC236}">
                <a16:creationId xmlns:a16="http://schemas.microsoft.com/office/drawing/2014/main" id="{A9CA86FC-8B9A-4D65-9E6D-B31BAACD9DA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23748266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F9B67F-6743-4653-A627-C9350B78FE05}"/>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lang="en-US" b="1" dirty="0">
                <a:ea typeface="+mn-lt"/>
                <a:cs typeface="+mn-lt"/>
              </a:rPr>
              <a:t>High-quality materials and simple structure</a:t>
            </a:r>
          </a:p>
          <a:p>
            <a:pPr>
              <a:lnSpc>
                <a:spcPct val="100000"/>
              </a:lnSpc>
              <a:spcBef>
                <a:spcPts val="1000"/>
              </a:spcBef>
            </a:pPr>
            <a:r>
              <a:rPr lang="en-US" dirty="0">
                <a:ea typeface="+mn-lt"/>
                <a:cs typeface="+mn-lt"/>
              </a:rPr>
              <a:t>Sheet steel body and installer friendly design make installation easy and efficient. </a:t>
            </a:r>
          </a:p>
          <a:p>
            <a:pPr>
              <a:lnSpc>
                <a:spcPct val="100000"/>
              </a:lnSpc>
              <a:spcBef>
                <a:spcPts val="1000"/>
              </a:spcBef>
            </a:pPr>
            <a:endParaRPr lang="de-DE" dirty="0">
              <a:ea typeface="+mn-lt"/>
              <a:cs typeface="+mn-lt"/>
            </a:endParaRPr>
          </a:p>
          <a:p>
            <a:pPr>
              <a:lnSpc>
                <a:spcPct val="100000"/>
              </a:lnSpc>
              <a:spcBef>
                <a:spcPts val="1000"/>
              </a:spcBef>
            </a:pPr>
            <a:r>
              <a:rPr lang="en-GB" b="1" dirty="0"/>
              <a:t>Continuous line with through-wiring </a:t>
            </a:r>
          </a:p>
          <a:p>
            <a:pPr>
              <a:lnSpc>
                <a:spcPct val="100000"/>
              </a:lnSpc>
              <a:spcBef>
                <a:spcPts val="1000"/>
              </a:spcBef>
            </a:pPr>
            <a:r>
              <a:rPr lang="en-GB" dirty="0"/>
              <a:t>Rapid continuous line installation thanks to through-wiring with only one infeed.</a:t>
            </a:r>
            <a:endParaRPr lang="de-DE" dirty="0">
              <a:ea typeface="+mn-lt"/>
              <a:cs typeface="+mn-lt"/>
            </a:endParaRPr>
          </a:p>
        </p:txBody>
      </p:sp>
      <p:sp>
        <p:nvSpPr>
          <p:cNvPr id="5" name="Bildplatzhalter 4">
            <a:extLst>
              <a:ext uri="{FF2B5EF4-FFF2-40B4-BE49-F238E27FC236}">
                <a16:creationId xmlns:a16="http://schemas.microsoft.com/office/drawing/2014/main" id="{8EC630DE-4796-4573-AF8F-90A3AA14D32B}"/>
              </a:ext>
            </a:extLst>
          </p:cNvPr>
          <p:cNvSpPr>
            <a:spLocks noGrp="1"/>
          </p:cNvSpPr>
          <p:nvPr>
            <p:ph type="pic" sz="quarter" idx="19"/>
          </p:nvPr>
        </p:nvSpPr>
        <p:spPr/>
      </p:sp>
      <p:pic>
        <p:nvPicPr>
          <p:cNvPr id="7" name="04_OPENDO_Lichtband">
            <a:hlinkClick r:id="" action="ppaction://media"/>
            <a:extLst>
              <a:ext uri="{FF2B5EF4-FFF2-40B4-BE49-F238E27FC236}">
                <a16:creationId xmlns:a16="http://schemas.microsoft.com/office/drawing/2014/main" id="{B9DB5AAC-BFCD-460B-8CAD-E307550B74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7598" t="133" r="21034" b="-133"/>
          <a:stretch/>
        </p:blipFill>
        <p:spPr>
          <a:xfrm>
            <a:off x="6096000" y="1257301"/>
            <a:ext cx="5616575" cy="5148144"/>
          </a:xfrm>
          <a:prstGeom prst="rect">
            <a:avLst/>
          </a:prstGeom>
        </p:spPr>
      </p:pic>
    </p:spTree>
    <p:extLst>
      <p:ext uri="{BB962C8B-B14F-4D97-AF65-F5344CB8AC3E}">
        <p14:creationId xmlns:p14="http://schemas.microsoft.com/office/powerpoint/2010/main" val="5144275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F9B67F-6743-4653-A627-C9350B78FE05}"/>
              </a:ext>
            </a:extLst>
          </p:cNvPr>
          <p:cNvSpPr>
            <a:spLocks noGrp="1"/>
          </p:cNvSpPr>
          <p:nvPr>
            <p:ph type="body" sz="quarter" idx="18"/>
          </p:nvPr>
        </p:nvSpPr>
        <p:spPr/>
        <p:txBody>
          <a:bodyPr lIns="91440" tIns="45720" rIns="91440" bIns="45720" anchor="t">
            <a:normAutofit/>
          </a:bodyPr>
          <a:lstStyle/>
          <a:p>
            <a:r>
              <a:rPr lang="en-GB" b="1" dirty="0"/>
              <a:t>Networking and light management</a:t>
            </a:r>
            <a:endParaRPr lang="de-DE" dirty="0"/>
          </a:p>
          <a:p>
            <a:pPr>
              <a:lnSpc>
                <a:spcPct val="100000"/>
              </a:lnSpc>
            </a:pPr>
            <a:r>
              <a:rPr lang="en-GB" dirty="0"/>
              <a:t>Simple networking, option via radio (wireless) if no DALI control lines are available.</a:t>
            </a:r>
            <a:endParaRPr lang="de-DE" dirty="0"/>
          </a:p>
        </p:txBody>
      </p:sp>
      <p:pic>
        <p:nvPicPr>
          <p:cNvPr id="1026" name="Picture 2">
            <a:extLst>
              <a:ext uri="{FF2B5EF4-FFF2-40B4-BE49-F238E27FC236}">
                <a16:creationId xmlns:a16="http://schemas.microsoft.com/office/drawing/2014/main" id="{899A2571-CDC4-4ECF-9ED9-8A1C6D6A29CF}"/>
              </a:ext>
            </a:extLst>
          </p:cNvPr>
          <p:cNvPicPr>
            <a:picLocks noGrp="1" noChangeAspect="1" noChangeArrowheads="1"/>
          </p:cNvPicPr>
          <p:nvPr>
            <p:ph type="pic" sz="quarter" idx="19"/>
          </p:nvPr>
        </p:nvPicPr>
        <p:blipFill>
          <a:blip r:embed="rId2">
            <a:extLst>
              <a:ext uri="{28A0092B-C50C-407E-A947-70E740481C1C}">
                <a14:useLocalDpi xmlns:a14="http://schemas.microsoft.com/office/drawing/2010/main" val="0"/>
              </a:ext>
            </a:extLst>
          </a:blip>
          <a:srcRect l="25601" r="256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81175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F5BD5A-A2B4-4B12-9EC3-640D8DC27162}"/>
              </a:ext>
            </a:extLst>
          </p:cNvPr>
          <p:cNvSpPr>
            <a:spLocks noGrp="1"/>
          </p:cNvSpPr>
          <p:nvPr>
            <p:ph type="body" sz="quarter" idx="22"/>
          </p:nvPr>
        </p:nvSpPr>
        <p:spPr/>
        <p:txBody>
          <a:bodyPr lIns="91440" tIns="45720" rIns="91440" bIns="45720" anchor="t">
            <a:normAutofit/>
          </a:bodyPr>
          <a:lstStyle/>
          <a:p>
            <a:r>
              <a:rPr lang="de-DE" dirty="0">
                <a:cs typeface="Arial"/>
              </a:rPr>
              <a:t>PORTFOLIO SYSTEMATICS</a:t>
            </a:r>
            <a:endParaRPr lang="de-DE" dirty="0"/>
          </a:p>
        </p:txBody>
      </p:sp>
      <p:grpSp>
        <p:nvGrpSpPr>
          <p:cNvPr id="81" name="Gruppieren 80">
            <a:extLst>
              <a:ext uri="{FF2B5EF4-FFF2-40B4-BE49-F238E27FC236}">
                <a16:creationId xmlns:a16="http://schemas.microsoft.com/office/drawing/2014/main" id="{D58FA919-1B82-43C2-B418-162FF211869E}"/>
              </a:ext>
            </a:extLst>
          </p:cNvPr>
          <p:cNvGrpSpPr/>
          <p:nvPr/>
        </p:nvGrpSpPr>
        <p:grpSpPr>
          <a:xfrm>
            <a:off x="525467" y="2168525"/>
            <a:ext cx="11187108" cy="4232275"/>
            <a:chOff x="525467" y="2168525"/>
            <a:chExt cx="11187108" cy="4232275"/>
          </a:xfrm>
        </p:grpSpPr>
        <p:pic>
          <p:nvPicPr>
            <p:cNvPr id="13" name="Picture 5">
              <a:extLst>
                <a:ext uri="{FF2B5EF4-FFF2-40B4-BE49-F238E27FC236}">
                  <a16:creationId xmlns:a16="http://schemas.microsoft.com/office/drawing/2014/main" id="{47A3CD1B-2C2B-4535-98A0-ED64791CB522}"/>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525467" y="2168525"/>
              <a:ext cx="11187108" cy="4232275"/>
            </a:xfrm>
            <a:prstGeom prst="rect">
              <a:avLst/>
            </a:prstGeom>
          </p:spPr>
        </p:pic>
        <p:sp>
          <p:nvSpPr>
            <p:cNvPr id="15" name="Rechteck 14">
              <a:extLst>
                <a:ext uri="{FF2B5EF4-FFF2-40B4-BE49-F238E27FC236}">
                  <a16:creationId xmlns:a16="http://schemas.microsoft.com/office/drawing/2014/main" id="{47357364-3731-4A7A-8AA0-411AC3662EEE}"/>
                </a:ext>
              </a:extLst>
            </p:cNvPr>
            <p:cNvSpPr/>
            <p:nvPr/>
          </p:nvSpPr>
          <p:spPr>
            <a:xfrm>
              <a:off x="6058213" y="2740023"/>
              <a:ext cx="5355550" cy="308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83F620DB-2C13-451C-8A38-ABD326E5FE18}"/>
                </a:ext>
              </a:extLst>
            </p:cNvPr>
            <p:cNvPicPr>
              <a:picLocks noChangeAspect="1"/>
            </p:cNvPicPr>
            <p:nvPr/>
          </p:nvPicPr>
          <p:blipFill rotWithShape="1">
            <a:blip r:embed="rId3">
              <a:extLst>
                <a:ext uri="{28A0092B-C50C-407E-A947-70E740481C1C}">
                  <a14:useLocalDpi xmlns:a14="http://schemas.microsoft.com/office/drawing/2010/main" val="0"/>
                </a:ext>
              </a:extLst>
            </a:blip>
            <a:srcRect l="50375" t="23181" r="46623" b="72736"/>
            <a:stretch/>
          </p:blipFill>
          <p:spPr>
            <a:xfrm>
              <a:off x="6173419" y="2951389"/>
              <a:ext cx="323672" cy="286132"/>
            </a:xfrm>
            <a:prstGeom prst="rect">
              <a:avLst/>
            </a:prstGeom>
          </p:spPr>
        </p:pic>
        <p:sp>
          <p:nvSpPr>
            <p:cNvPr id="17" name="Rechteck 16">
              <a:extLst>
                <a:ext uri="{FF2B5EF4-FFF2-40B4-BE49-F238E27FC236}">
                  <a16:creationId xmlns:a16="http://schemas.microsoft.com/office/drawing/2014/main" id="{602C7B39-2984-4067-ABF5-8D4B991CE938}"/>
                </a:ext>
              </a:extLst>
            </p:cNvPr>
            <p:cNvSpPr/>
            <p:nvPr/>
          </p:nvSpPr>
          <p:spPr>
            <a:xfrm>
              <a:off x="6774180" y="3129915"/>
              <a:ext cx="182880" cy="107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DF82221A-C0A2-450A-B28D-78517964CC6A}"/>
                </a:ext>
              </a:extLst>
            </p:cNvPr>
            <p:cNvPicPr>
              <a:picLocks noChangeAspect="1"/>
            </p:cNvPicPr>
            <p:nvPr/>
          </p:nvPicPr>
          <p:blipFill rotWithShape="1">
            <a:blip r:embed="rId3">
              <a:extLst>
                <a:ext uri="{28A0092B-C50C-407E-A947-70E740481C1C}">
                  <a14:useLocalDpi xmlns:a14="http://schemas.microsoft.com/office/drawing/2010/main" val="0"/>
                </a:ext>
              </a:extLst>
            </a:blip>
            <a:srcRect l="72121" t="23567" r="24877" b="72965"/>
            <a:stretch/>
          </p:blipFill>
          <p:spPr>
            <a:xfrm>
              <a:off x="8645206" y="2980615"/>
              <a:ext cx="323672" cy="243052"/>
            </a:xfrm>
            <a:prstGeom prst="rect">
              <a:avLst/>
            </a:prstGeom>
          </p:spPr>
        </p:pic>
        <p:sp>
          <p:nvSpPr>
            <p:cNvPr id="19" name="Rechteck 18">
              <a:extLst>
                <a:ext uri="{FF2B5EF4-FFF2-40B4-BE49-F238E27FC236}">
                  <a16:creationId xmlns:a16="http://schemas.microsoft.com/office/drawing/2014/main" id="{B1C3273F-D426-400B-9DC7-6724DF4D64FC}"/>
                </a:ext>
              </a:extLst>
            </p:cNvPr>
            <p:cNvSpPr/>
            <p:nvPr/>
          </p:nvSpPr>
          <p:spPr>
            <a:xfrm>
              <a:off x="6466613" y="3521669"/>
              <a:ext cx="36000" cy="14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188E2983-34F0-4CAF-96A7-1D50A01773B6}"/>
                </a:ext>
              </a:extLst>
            </p:cNvPr>
            <p:cNvPicPr>
              <a:picLocks noChangeAspect="1"/>
            </p:cNvPicPr>
            <p:nvPr/>
          </p:nvPicPr>
          <p:blipFill rotWithShape="1">
            <a:blip r:embed="rId3">
              <a:extLst>
                <a:ext uri="{28A0092B-C50C-407E-A947-70E740481C1C}">
                  <a14:useLocalDpi xmlns:a14="http://schemas.microsoft.com/office/drawing/2010/main" val="0"/>
                </a:ext>
              </a:extLst>
            </a:blip>
            <a:srcRect l="50530" t="55442" r="46908" b="40504"/>
            <a:stretch/>
          </p:blipFill>
          <p:spPr>
            <a:xfrm>
              <a:off x="6187273" y="4671624"/>
              <a:ext cx="276225" cy="284086"/>
            </a:xfrm>
            <a:prstGeom prst="rect">
              <a:avLst/>
            </a:prstGeom>
          </p:spPr>
        </p:pic>
        <p:pic>
          <p:nvPicPr>
            <p:cNvPr id="6" name="Grafik 5">
              <a:extLst>
                <a:ext uri="{FF2B5EF4-FFF2-40B4-BE49-F238E27FC236}">
                  <a16:creationId xmlns:a16="http://schemas.microsoft.com/office/drawing/2014/main" id="{D54A0887-0CD0-44E8-B885-876C13B7278B}"/>
                </a:ext>
              </a:extLst>
            </p:cNvPr>
            <p:cNvPicPr>
              <a:picLocks noChangeAspect="1"/>
            </p:cNvPicPr>
            <p:nvPr/>
          </p:nvPicPr>
          <p:blipFill rotWithShape="1">
            <a:blip r:embed="rId3">
              <a:extLst>
                <a:ext uri="{28A0092B-C50C-407E-A947-70E740481C1C}">
                  <a14:useLocalDpi xmlns:a14="http://schemas.microsoft.com/office/drawing/2010/main" val="0"/>
                </a:ext>
              </a:extLst>
            </a:blip>
            <a:srcRect l="72261" t="55857" r="25354" b="40337"/>
            <a:stretch/>
          </p:blipFill>
          <p:spPr>
            <a:xfrm>
              <a:off x="8657673" y="4705009"/>
              <a:ext cx="257175" cy="266700"/>
            </a:xfrm>
            <a:prstGeom prst="rect">
              <a:avLst/>
            </a:prstGeom>
          </p:spPr>
        </p:pic>
        <p:sp>
          <p:nvSpPr>
            <p:cNvPr id="25" name="Textfeld 24">
              <a:extLst>
                <a:ext uri="{FF2B5EF4-FFF2-40B4-BE49-F238E27FC236}">
                  <a16:creationId xmlns:a16="http://schemas.microsoft.com/office/drawing/2014/main" id="{E59F647B-F634-43B7-8E21-C64F3951F369}"/>
                </a:ext>
              </a:extLst>
            </p:cNvPr>
            <p:cNvSpPr txBox="1"/>
            <p:nvPr/>
          </p:nvSpPr>
          <p:spPr>
            <a:xfrm>
              <a:off x="6370641" y="2865664"/>
              <a:ext cx="1787929" cy="461665"/>
            </a:xfrm>
            <a:prstGeom prst="rect">
              <a:avLst/>
            </a:prstGeom>
            <a:noFill/>
          </p:spPr>
          <p:txBody>
            <a:bodyPr wrap="square" rtlCol="0">
              <a:spAutoFit/>
            </a:bodyPr>
            <a:lstStyle/>
            <a:p>
              <a:r>
                <a:rPr lang="de-DE" sz="1200" dirty="0">
                  <a:latin typeface="Din-Bold"/>
                </a:rPr>
                <a:t>Available head pieces </a:t>
              </a:r>
            </a:p>
            <a:p>
              <a:r>
                <a:rPr lang="de-DE" sz="1200" dirty="0">
                  <a:latin typeface="Din-Bold"/>
                </a:rPr>
                <a:t>and leads</a:t>
              </a:r>
            </a:p>
          </p:txBody>
        </p:sp>
        <p:sp>
          <p:nvSpPr>
            <p:cNvPr id="26" name="Textfeld 25">
              <a:extLst>
                <a:ext uri="{FF2B5EF4-FFF2-40B4-BE49-F238E27FC236}">
                  <a16:creationId xmlns:a16="http://schemas.microsoft.com/office/drawing/2014/main" id="{6D3EF144-E204-4E41-B44F-D2E2FC9FF311}"/>
                </a:ext>
              </a:extLst>
            </p:cNvPr>
            <p:cNvSpPr txBox="1"/>
            <p:nvPr/>
          </p:nvSpPr>
          <p:spPr>
            <a:xfrm>
              <a:off x="8841677" y="2868265"/>
              <a:ext cx="2131122" cy="461665"/>
            </a:xfrm>
            <a:prstGeom prst="rect">
              <a:avLst/>
            </a:prstGeom>
            <a:noFill/>
          </p:spPr>
          <p:txBody>
            <a:bodyPr wrap="square" rtlCol="0">
              <a:spAutoFit/>
            </a:bodyPr>
            <a:lstStyle/>
            <a:p>
              <a:r>
                <a:rPr lang="en-US" sz="1200" dirty="0">
                  <a:latin typeface="Din-Bold"/>
                </a:rPr>
                <a:t>Available connectors and through wiring</a:t>
              </a:r>
              <a:endParaRPr lang="de-DE" sz="1200" dirty="0">
                <a:latin typeface="Din-Bold"/>
              </a:endParaRPr>
            </a:p>
          </p:txBody>
        </p:sp>
        <p:sp>
          <p:nvSpPr>
            <p:cNvPr id="27" name="Textfeld 26">
              <a:extLst>
                <a:ext uri="{FF2B5EF4-FFF2-40B4-BE49-F238E27FC236}">
                  <a16:creationId xmlns:a16="http://schemas.microsoft.com/office/drawing/2014/main" id="{C4410AC1-A7EC-4E74-9531-B5BD5795DE4F}"/>
                </a:ext>
              </a:extLst>
            </p:cNvPr>
            <p:cNvSpPr txBox="1"/>
            <p:nvPr/>
          </p:nvSpPr>
          <p:spPr>
            <a:xfrm>
              <a:off x="6373207" y="4697389"/>
              <a:ext cx="1877177" cy="276999"/>
            </a:xfrm>
            <a:prstGeom prst="rect">
              <a:avLst/>
            </a:prstGeom>
            <a:noFill/>
          </p:spPr>
          <p:txBody>
            <a:bodyPr wrap="square" rtlCol="0">
              <a:spAutoFit/>
            </a:bodyPr>
            <a:lstStyle/>
            <a:p>
              <a:r>
                <a:rPr lang="de-DE" sz="1200" dirty="0">
                  <a:latin typeface="Din-Bold"/>
                </a:rPr>
                <a:t>Available rope suspension</a:t>
              </a:r>
            </a:p>
          </p:txBody>
        </p:sp>
        <p:sp>
          <p:nvSpPr>
            <p:cNvPr id="28" name="Textfeld 27">
              <a:extLst>
                <a:ext uri="{FF2B5EF4-FFF2-40B4-BE49-F238E27FC236}">
                  <a16:creationId xmlns:a16="http://schemas.microsoft.com/office/drawing/2014/main" id="{CD14CAEA-70C0-4C41-82C5-A68FB29BB768}"/>
                </a:ext>
              </a:extLst>
            </p:cNvPr>
            <p:cNvSpPr txBox="1"/>
            <p:nvPr/>
          </p:nvSpPr>
          <p:spPr>
            <a:xfrm>
              <a:off x="8846184" y="4704592"/>
              <a:ext cx="1877177" cy="276999"/>
            </a:xfrm>
            <a:prstGeom prst="rect">
              <a:avLst/>
            </a:prstGeom>
            <a:noFill/>
          </p:spPr>
          <p:txBody>
            <a:bodyPr wrap="square" rtlCol="0">
              <a:spAutoFit/>
            </a:bodyPr>
            <a:lstStyle/>
            <a:p>
              <a:r>
                <a:rPr lang="de-DE" sz="1200" dirty="0">
                  <a:latin typeface="Din-Bold"/>
                </a:rPr>
                <a:t>Available ceiling boxes</a:t>
              </a:r>
            </a:p>
          </p:txBody>
        </p:sp>
        <p:sp>
          <p:nvSpPr>
            <p:cNvPr id="29" name="Textfeld 28">
              <a:extLst>
                <a:ext uri="{FF2B5EF4-FFF2-40B4-BE49-F238E27FC236}">
                  <a16:creationId xmlns:a16="http://schemas.microsoft.com/office/drawing/2014/main" id="{58ABDDDF-F894-4BC5-A0E1-17A561C0C861}"/>
                </a:ext>
              </a:extLst>
            </p:cNvPr>
            <p:cNvSpPr txBox="1"/>
            <p:nvPr/>
          </p:nvSpPr>
          <p:spPr>
            <a:xfrm>
              <a:off x="6536513" y="3405723"/>
              <a:ext cx="1787929" cy="400110"/>
            </a:xfrm>
            <a:prstGeom prst="rect">
              <a:avLst/>
            </a:prstGeom>
            <a:noFill/>
          </p:spPr>
          <p:txBody>
            <a:bodyPr wrap="square" rtlCol="0">
              <a:spAutoFit/>
            </a:bodyPr>
            <a:lstStyle/>
            <a:p>
              <a:r>
                <a:rPr lang="en-US" sz="1000" dirty="0"/>
                <a:t>Head piece blank </a:t>
              </a:r>
            </a:p>
            <a:p>
              <a:r>
                <a:rPr lang="en-US" sz="1000" dirty="0"/>
                <a:t>in white or silver</a:t>
              </a:r>
              <a:endParaRPr lang="de-DE" sz="1000" dirty="0"/>
            </a:p>
          </p:txBody>
        </p:sp>
        <p:pic>
          <p:nvPicPr>
            <p:cNvPr id="31" name="Grafik 30">
              <a:extLst>
                <a:ext uri="{FF2B5EF4-FFF2-40B4-BE49-F238E27FC236}">
                  <a16:creationId xmlns:a16="http://schemas.microsoft.com/office/drawing/2014/main" id="{336F1B83-D4F4-445E-9DCB-B441F0A1586E}"/>
                </a:ext>
              </a:extLst>
            </p:cNvPr>
            <p:cNvPicPr>
              <a:picLocks noChangeAspect="1"/>
            </p:cNvPicPr>
            <p:nvPr/>
          </p:nvPicPr>
          <p:blipFill rotWithShape="1">
            <a:blip r:embed="rId4">
              <a:extLst>
                <a:ext uri="{28A0092B-C50C-407E-A947-70E740481C1C}">
                  <a14:useLocalDpi xmlns:a14="http://schemas.microsoft.com/office/drawing/2010/main" val="0"/>
                </a:ext>
              </a:extLst>
            </a:blip>
            <a:srcRect l="54665" t="59458" r="41024" b="27301"/>
            <a:stretch/>
          </p:blipFill>
          <p:spPr>
            <a:xfrm>
              <a:off x="6380710" y="5047820"/>
              <a:ext cx="268061" cy="535121"/>
            </a:xfrm>
            <a:prstGeom prst="rect">
              <a:avLst/>
            </a:prstGeom>
          </p:spPr>
        </p:pic>
        <p:pic>
          <p:nvPicPr>
            <p:cNvPr id="33" name="Grafik 32">
              <a:extLst>
                <a:ext uri="{FF2B5EF4-FFF2-40B4-BE49-F238E27FC236}">
                  <a16:creationId xmlns:a16="http://schemas.microsoft.com/office/drawing/2014/main" id="{62735CB1-C719-439D-8F16-77E1EACCF189}"/>
                </a:ext>
              </a:extLst>
            </p:cNvPr>
            <p:cNvPicPr>
              <a:picLocks noChangeAspect="1"/>
            </p:cNvPicPr>
            <p:nvPr/>
          </p:nvPicPr>
          <p:blipFill rotWithShape="1">
            <a:blip r:embed="rId3">
              <a:extLst>
                <a:ext uri="{28A0092B-C50C-407E-A947-70E740481C1C}">
                  <a14:useLocalDpi xmlns:a14="http://schemas.microsoft.com/office/drawing/2010/main" val="0"/>
                </a:ext>
              </a:extLst>
            </a:blip>
            <a:srcRect l="81560" t="62993" r="10241" b="32855"/>
            <a:stretch/>
          </p:blipFill>
          <p:spPr>
            <a:xfrm>
              <a:off x="8873489" y="5409938"/>
              <a:ext cx="864934" cy="284740"/>
            </a:xfrm>
            <a:prstGeom prst="rect">
              <a:avLst/>
            </a:prstGeom>
          </p:spPr>
        </p:pic>
        <p:pic>
          <p:nvPicPr>
            <p:cNvPr id="34" name="Grafik 33">
              <a:extLst>
                <a:ext uri="{FF2B5EF4-FFF2-40B4-BE49-F238E27FC236}">
                  <a16:creationId xmlns:a16="http://schemas.microsoft.com/office/drawing/2014/main" id="{66A20A80-C7AD-4DE9-950F-EC5794708560}"/>
                </a:ext>
              </a:extLst>
            </p:cNvPr>
            <p:cNvPicPr>
              <a:picLocks noChangeAspect="1"/>
            </p:cNvPicPr>
            <p:nvPr/>
          </p:nvPicPr>
          <p:blipFill rotWithShape="1">
            <a:blip r:embed="rId3">
              <a:extLst>
                <a:ext uri="{28A0092B-C50C-407E-A947-70E740481C1C}">
                  <a14:useLocalDpi xmlns:a14="http://schemas.microsoft.com/office/drawing/2010/main" val="0"/>
                </a:ext>
              </a:extLst>
            </a:blip>
            <a:srcRect l="75493" t="62882" r="19488" b="33230"/>
            <a:stretch/>
          </p:blipFill>
          <p:spPr>
            <a:xfrm>
              <a:off x="8896505" y="5063468"/>
              <a:ext cx="529434" cy="266700"/>
            </a:xfrm>
            <a:prstGeom prst="rect">
              <a:avLst/>
            </a:prstGeom>
          </p:spPr>
        </p:pic>
        <p:sp>
          <p:nvSpPr>
            <p:cNvPr id="39" name="Textfeld 38">
              <a:extLst>
                <a:ext uri="{FF2B5EF4-FFF2-40B4-BE49-F238E27FC236}">
                  <a16:creationId xmlns:a16="http://schemas.microsoft.com/office/drawing/2014/main" id="{082C7B6F-26C0-40B8-90FF-AC322813F818}"/>
                </a:ext>
              </a:extLst>
            </p:cNvPr>
            <p:cNvSpPr txBox="1"/>
            <p:nvPr/>
          </p:nvSpPr>
          <p:spPr>
            <a:xfrm>
              <a:off x="6541261" y="3929224"/>
              <a:ext cx="2200408" cy="400110"/>
            </a:xfrm>
            <a:prstGeom prst="rect">
              <a:avLst/>
            </a:prstGeom>
            <a:noFill/>
          </p:spPr>
          <p:txBody>
            <a:bodyPr wrap="square" rtlCol="0">
              <a:spAutoFit/>
            </a:bodyPr>
            <a:lstStyle/>
            <a:p>
              <a:r>
                <a:rPr lang="de-DE" sz="1000" dirty="0"/>
                <a:t>1000 mm in 3pole / 5pole / 7pole</a:t>
              </a:r>
            </a:p>
            <a:p>
              <a:r>
                <a:rPr lang="de-DE" sz="1000" dirty="0"/>
                <a:t>2000 mm in 3pole / 5pole / 7pole</a:t>
              </a:r>
            </a:p>
          </p:txBody>
        </p:sp>
        <p:sp>
          <p:nvSpPr>
            <p:cNvPr id="40" name="Freihandform: Form 39">
              <a:extLst>
                <a:ext uri="{FF2B5EF4-FFF2-40B4-BE49-F238E27FC236}">
                  <a16:creationId xmlns:a16="http://schemas.microsoft.com/office/drawing/2014/main" id="{847B87B1-0F3B-4595-AC24-F09ABCCD95EB}"/>
                </a:ext>
              </a:extLst>
            </p:cNvPr>
            <p:cNvSpPr/>
            <p:nvPr/>
          </p:nvSpPr>
          <p:spPr>
            <a:xfrm>
              <a:off x="6466439" y="3895806"/>
              <a:ext cx="30652" cy="466344"/>
            </a:xfrm>
            <a:custGeom>
              <a:avLst/>
              <a:gdLst>
                <a:gd name="connsiteX0" fmla="*/ 24384 w 43525"/>
                <a:gd name="connsiteY0" fmla="*/ 0 h 466344"/>
                <a:gd name="connsiteX1" fmla="*/ 42672 w 43525"/>
                <a:gd name="connsiteY1" fmla="*/ 164592 h 466344"/>
                <a:gd name="connsiteX2" fmla="*/ 0 w 43525"/>
                <a:gd name="connsiteY2" fmla="*/ 234696 h 466344"/>
                <a:gd name="connsiteX3" fmla="*/ 42672 w 43525"/>
                <a:gd name="connsiteY3" fmla="*/ 384048 h 466344"/>
                <a:gd name="connsiteX4" fmla="*/ 12192 w 43525"/>
                <a:gd name="connsiteY4" fmla="*/ 466344 h 466344"/>
                <a:gd name="connsiteX0" fmla="*/ 18288 w 37123"/>
                <a:gd name="connsiteY0" fmla="*/ 0 h 466344"/>
                <a:gd name="connsiteX1" fmla="*/ 36576 w 37123"/>
                <a:gd name="connsiteY1" fmla="*/ 164592 h 466344"/>
                <a:gd name="connsiteX2" fmla="*/ 0 w 37123"/>
                <a:gd name="connsiteY2" fmla="*/ 268224 h 466344"/>
                <a:gd name="connsiteX3" fmla="*/ 36576 w 37123"/>
                <a:gd name="connsiteY3" fmla="*/ 384048 h 466344"/>
                <a:gd name="connsiteX4" fmla="*/ 6096 w 37123"/>
                <a:gd name="connsiteY4" fmla="*/ 466344 h 466344"/>
                <a:gd name="connsiteX0" fmla="*/ 18288 w 37123"/>
                <a:gd name="connsiteY0" fmla="*/ 0 h 466344"/>
                <a:gd name="connsiteX1" fmla="*/ 36576 w 37123"/>
                <a:gd name="connsiteY1" fmla="*/ 140208 h 466344"/>
                <a:gd name="connsiteX2" fmla="*/ 0 w 37123"/>
                <a:gd name="connsiteY2" fmla="*/ 268224 h 466344"/>
                <a:gd name="connsiteX3" fmla="*/ 36576 w 37123"/>
                <a:gd name="connsiteY3" fmla="*/ 384048 h 466344"/>
                <a:gd name="connsiteX4" fmla="*/ 6096 w 37123"/>
                <a:gd name="connsiteY4" fmla="*/ 466344 h 466344"/>
                <a:gd name="connsiteX0" fmla="*/ 12192 w 30652"/>
                <a:gd name="connsiteY0" fmla="*/ 0 h 466344"/>
                <a:gd name="connsiteX1" fmla="*/ 30480 w 30652"/>
                <a:gd name="connsiteY1" fmla="*/ 140208 h 466344"/>
                <a:gd name="connsiteX2" fmla="*/ 6096 w 30652"/>
                <a:gd name="connsiteY2" fmla="*/ 271272 h 466344"/>
                <a:gd name="connsiteX3" fmla="*/ 30480 w 30652"/>
                <a:gd name="connsiteY3" fmla="*/ 384048 h 466344"/>
                <a:gd name="connsiteX4" fmla="*/ 0 w 30652"/>
                <a:gd name="connsiteY4" fmla="*/ 466344 h 46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2" h="466344">
                  <a:moveTo>
                    <a:pt x="12192" y="0"/>
                  </a:moveTo>
                  <a:cubicBezTo>
                    <a:pt x="23368" y="62738"/>
                    <a:pt x="31496" y="94996"/>
                    <a:pt x="30480" y="140208"/>
                  </a:cubicBezTo>
                  <a:cubicBezTo>
                    <a:pt x="29464" y="185420"/>
                    <a:pt x="6096" y="230632"/>
                    <a:pt x="6096" y="271272"/>
                  </a:cubicBezTo>
                  <a:cubicBezTo>
                    <a:pt x="6096" y="311912"/>
                    <a:pt x="28448" y="345440"/>
                    <a:pt x="30480" y="384048"/>
                  </a:cubicBezTo>
                  <a:cubicBezTo>
                    <a:pt x="32512" y="422656"/>
                    <a:pt x="16256" y="444500"/>
                    <a:pt x="0" y="466344"/>
                  </a:cubicBez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AE0F7596-5F2C-4232-914A-9F3A842EBD35}"/>
                </a:ext>
              </a:extLst>
            </p:cNvPr>
            <p:cNvSpPr txBox="1"/>
            <p:nvPr/>
          </p:nvSpPr>
          <p:spPr>
            <a:xfrm>
              <a:off x="9379462" y="5068704"/>
              <a:ext cx="1787929" cy="246221"/>
            </a:xfrm>
            <a:prstGeom prst="rect">
              <a:avLst/>
            </a:prstGeom>
            <a:noFill/>
          </p:spPr>
          <p:txBody>
            <a:bodyPr wrap="square" rtlCol="0">
              <a:spAutoFit/>
            </a:bodyPr>
            <a:lstStyle/>
            <a:p>
              <a:r>
                <a:rPr lang="en-US" sz="1000" dirty="0"/>
                <a:t>blank in white or silver</a:t>
              </a:r>
              <a:endParaRPr lang="de-DE" sz="1000" dirty="0"/>
            </a:p>
          </p:txBody>
        </p:sp>
        <p:sp>
          <p:nvSpPr>
            <p:cNvPr id="42" name="Textfeld 41">
              <a:extLst>
                <a:ext uri="{FF2B5EF4-FFF2-40B4-BE49-F238E27FC236}">
                  <a16:creationId xmlns:a16="http://schemas.microsoft.com/office/drawing/2014/main" id="{522DED8A-DC7F-40D1-A8B1-4EC3D738649F}"/>
                </a:ext>
              </a:extLst>
            </p:cNvPr>
            <p:cNvSpPr txBox="1"/>
            <p:nvPr/>
          </p:nvSpPr>
          <p:spPr>
            <a:xfrm>
              <a:off x="9718500" y="5332456"/>
              <a:ext cx="1448892" cy="400110"/>
            </a:xfrm>
            <a:prstGeom prst="rect">
              <a:avLst/>
            </a:prstGeom>
            <a:noFill/>
          </p:spPr>
          <p:txBody>
            <a:bodyPr wrap="square" rtlCol="0">
              <a:spAutoFit/>
            </a:bodyPr>
            <a:lstStyle/>
            <a:p>
              <a:r>
                <a:rPr lang="en-US" sz="1000" dirty="0"/>
                <a:t>with LiveLink </a:t>
              </a:r>
            </a:p>
            <a:p>
              <a:r>
                <a:rPr lang="en-US" sz="1000" dirty="0"/>
                <a:t>in white or silver</a:t>
              </a:r>
              <a:endParaRPr lang="de-DE" sz="1000" dirty="0"/>
            </a:p>
          </p:txBody>
        </p:sp>
        <p:sp>
          <p:nvSpPr>
            <p:cNvPr id="43" name="Textfeld 42">
              <a:extLst>
                <a:ext uri="{FF2B5EF4-FFF2-40B4-BE49-F238E27FC236}">
                  <a16:creationId xmlns:a16="http://schemas.microsoft.com/office/drawing/2014/main" id="{6BEC1A96-CED9-43B6-9918-6679102AF908}"/>
                </a:ext>
              </a:extLst>
            </p:cNvPr>
            <p:cNvSpPr txBox="1"/>
            <p:nvPr/>
          </p:nvSpPr>
          <p:spPr>
            <a:xfrm>
              <a:off x="6541013" y="5079083"/>
              <a:ext cx="1787929" cy="400110"/>
            </a:xfrm>
            <a:prstGeom prst="rect">
              <a:avLst/>
            </a:prstGeom>
            <a:noFill/>
          </p:spPr>
          <p:txBody>
            <a:bodyPr wrap="square" rtlCol="0">
              <a:spAutoFit/>
            </a:bodyPr>
            <a:lstStyle/>
            <a:p>
              <a:r>
                <a:rPr lang="de-DE" sz="1000" dirty="0"/>
                <a:t>Triangle rope suspension in 2000 mm</a:t>
              </a:r>
            </a:p>
          </p:txBody>
        </p:sp>
        <p:sp>
          <p:nvSpPr>
            <p:cNvPr id="44" name="Textfeld 43">
              <a:extLst>
                <a:ext uri="{FF2B5EF4-FFF2-40B4-BE49-F238E27FC236}">
                  <a16:creationId xmlns:a16="http://schemas.microsoft.com/office/drawing/2014/main" id="{D815C21F-B43E-465D-96F5-6C3B4E7F761A}"/>
                </a:ext>
              </a:extLst>
            </p:cNvPr>
            <p:cNvSpPr txBox="1"/>
            <p:nvPr/>
          </p:nvSpPr>
          <p:spPr>
            <a:xfrm>
              <a:off x="9233988" y="3436692"/>
              <a:ext cx="1787929" cy="400110"/>
            </a:xfrm>
            <a:prstGeom prst="rect">
              <a:avLst/>
            </a:prstGeom>
            <a:noFill/>
          </p:spPr>
          <p:txBody>
            <a:bodyPr wrap="square" rtlCol="0">
              <a:spAutoFit/>
            </a:bodyPr>
            <a:lstStyle/>
            <a:p>
              <a:r>
                <a:rPr lang="en-US" sz="1000" dirty="0"/>
                <a:t>Continuous line connector </a:t>
              </a:r>
            </a:p>
            <a:p>
              <a:r>
                <a:rPr lang="en-US" sz="1000" dirty="0"/>
                <a:t>in white or silver</a:t>
              </a:r>
              <a:endParaRPr lang="de-DE" sz="1000" dirty="0"/>
            </a:p>
          </p:txBody>
        </p:sp>
        <p:sp>
          <p:nvSpPr>
            <p:cNvPr id="45" name="Textfeld 44">
              <a:extLst>
                <a:ext uri="{FF2B5EF4-FFF2-40B4-BE49-F238E27FC236}">
                  <a16:creationId xmlns:a16="http://schemas.microsoft.com/office/drawing/2014/main" id="{FACE91B3-B186-4F86-B328-356A2348C769}"/>
                </a:ext>
              </a:extLst>
            </p:cNvPr>
            <p:cNvSpPr txBox="1"/>
            <p:nvPr/>
          </p:nvSpPr>
          <p:spPr>
            <a:xfrm>
              <a:off x="9213356" y="3935105"/>
              <a:ext cx="2271065" cy="553998"/>
            </a:xfrm>
            <a:prstGeom prst="rect">
              <a:avLst/>
            </a:prstGeom>
            <a:noFill/>
          </p:spPr>
          <p:txBody>
            <a:bodyPr wrap="square" rtlCol="0">
              <a:spAutoFit/>
            </a:bodyPr>
            <a:lstStyle/>
            <a:p>
              <a:r>
                <a:rPr lang="de-DE" sz="1000" dirty="0"/>
                <a:t>Through wiring in </a:t>
              </a:r>
            </a:p>
            <a:p>
              <a:r>
                <a:rPr lang="de-DE" sz="1000" dirty="0"/>
                <a:t>1200 mm in 3pole / 5pole / 7pole</a:t>
              </a:r>
            </a:p>
            <a:p>
              <a:r>
                <a:rPr lang="de-DE" sz="1000" dirty="0"/>
                <a:t>1500 mm in 3pole / 5pole / 7pole</a:t>
              </a:r>
            </a:p>
          </p:txBody>
        </p:sp>
        <p:cxnSp>
          <p:nvCxnSpPr>
            <p:cNvPr id="49" name="Gerader Verbinder 48">
              <a:extLst>
                <a:ext uri="{FF2B5EF4-FFF2-40B4-BE49-F238E27FC236}">
                  <a16:creationId xmlns:a16="http://schemas.microsoft.com/office/drawing/2014/main" id="{E5A721E3-54C1-497B-80D6-7ED1304DC624}"/>
                </a:ext>
              </a:extLst>
            </p:cNvPr>
            <p:cNvCxnSpPr/>
            <p:nvPr/>
          </p:nvCxnSpPr>
          <p:spPr>
            <a:xfrm>
              <a:off x="8952513" y="3592690"/>
              <a:ext cx="28147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Rechteck 50">
              <a:extLst>
                <a:ext uri="{FF2B5EF4-FFF2-40B4-BE49-F238E27FC236}">
                  <a16:creationId xmlns:a16="http://schemas.microsoft.com/office/drawing/2014/main" id="{2EC3AD5E-BFBD-4F2A-9B76-5209689705CE}"/>
                </a:ext>
              </a:extLst>
            </p:cNvPr>
            <p:cNvSpPr/>
            <p:nvPr/>
          </p:nvSpPr>
          <p:spPr>
            <a:xfrm>
              <a:off x="9075250" y="3591858"/>
              <a:ext cx="36000" cy="72000"/>
            </a:xfrm>
            <a:prstGeom prst="rect">
              <a:avLst/>
            </a:prstGeom>
            <a:solidFill>
              <a:schemeClr val="tx1">
                <a:lumMod val="50000"/>
                <a:lumOff val="5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5" name="Gruppieren 54">
              <a:extLst>
                <a:ext uri="{FF2B5EF4-FFF2-40B4-BE49-F238E27FC236}">
                  <a16:creationId xmlns:a16="http://schemas.microsoft.com/office/drawing/2014/main" id="{F8216304-9EAE-410C-8259-625232D72269}"/>
                </a:ext>
              </a:extLst>
            </p:cNvPr>
            <p:cNvGrpSpPr/>
            <p:nvPr/>
          </p:nvGrpSpPr>
          <p:grpSpPr>
            <a:xfrm>
              <a:off x="8952513" y="4181194"/>
              <a:ext cx="281475" cy="55418"/>
              <a:chOff x="8952513" y="4087124"/>
              <a:chExt cx="281475" cy="55418"/>
            </a:xfrm>
          </p:grpSpPr>
          <p:cxnSp>
            <p:nvCxnSpPr>
              <p:cNvPr id="52" name="Gerader Verbinder 51">
                <a:extLst>
                  <a:ext uri="{FF2B5EF4-FFF2-40B4-BE49-F238E27FC236}">
                    <a16:creationId xmlns:a16="http://schemas.microsoft.com/office/drawing/2014/main" id="{47E90CC7-537F-49CC-9F37-9C21868EEB6F}"/>
                  </a:ext>
                </a:extLst>
              </p:cNvPr>
              <p:cNvCxnSpPr/>
              <p:nvPr/>
            </p:nvCxnSpPr>
            <p:spPr>
              <a:xfrm>
                <a:off x="8952513" y="4114833"/>
                <a:ext cx="28147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03F556DE-3419-4E9D-9AD5-ED037A533007}"/>
                  </a:ext>
                </a:extLst>
              </p:cNvPr>
              <p:cNvCxnSpPr/>
              <p:nvPr/>
            </p:nvCxnSpPr>
            <p:spPr>
              <a:xfrm>
                <a:off x="8952513" y="4087124"/>
                <a:ext cx="28147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93B68773-40C0-4AA4-9DC7-2FC921556241}"/>
                  </a:ext>
                </a:extLst>
              </p:cNvPr>
              <p:cNvCxnSpPr/>
              <p:nvPr/>
            </p:nvCxnSpPr>
            <p:spPr>
              <a:xfrm>
                <a:off x="8952513" y="4142542"/>
                <a:ext cx="28147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7" name="Rechteck 56">
              <a:extLst>
                <a:ext uri="{FF2B5EF4-FFF2-40B4-BE49-F238E27FC236}">
                  <a16:creationId xmlns:a16="http://schemas.microsoft.com/office/drawing/2014/main" id="{A15DA9A3-272B-4720-84B5-D6B54B359877}"/>
                </a:ext>
              </a:extLst>
            </p:cNvPr>
            <p:cNvSpPr/>
            <p:nvPr/>
          </p:nvSpPr>
          <p:spPr>
            <a:xfrm>
              <a:off x="771259" y="2740022"/>
              <a:ext cx="5009865" cy="308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Additionszeichen 58">
              <a:extLst>
                <a:ext uri="{FF2B5EF4-FFF2-40B4-BE49-F238E27FC236}">
                  <a16:creationId xmlns:a16="http://schemas.microsoft.com/office/drawing/2014/main" id="{9E275C3D-00DB-491B-9B86-552D6F4572A2}"/>
                </a:ext>
              </a:extLst>
            </p:cNvPr>
            <p:cNvSpPr/>
            <p:nvPr/>
          </p:nvSpPr>
          <p:spPr>
            <a:xfrm>
              <a:off x="5570479" y="3904970"/>
              <a:ext cx="702694" cy="702694"/>
            </a:xfrm>
            <a:prstGeom prst="mathPlus">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0" name="Grafik 59">
              <a:extLst>
                <a:ext uri="{FF2B5EF4-FFF2-40B4-BE49-F238E27FC236}">
                  <a16:creationId xmlns:a16="http://schemas.microsoft.com/office/drawing/2014/main" id="{095F5680-E413-49EB-B464-042A15D9E250}"/>
                </a:ext>
              </a:extLst>
            </p:cNvPr>
            <p:cNvPicPr>
              <a:picLocks noChangeAspect="1"/>
            </p:cNvPicPr>
            <p:nvPr/>
          </p:nvPicPr>
          <p:blipFill rotWithShape="1">
            <a:blip r:embed="rId3">
              <a:extLst>
                <a:ext uri="{28A0092B-C50C-407E-A947-70E740481C1C}">
                  <a14:useLocalDpi xmlns:a14="http://schemas.microsoft.com/office/drawing/2010/main" val="0"/>
                </a:ext>
              </a:extLst>
            </a:blip>
            <a:srcRect l="50375" t="23181" r="46623" b="72736"/>
            <a:stretch/>
          </p:blipFill>
          <p:spPr>
            <a:xfrm>
              <a:off x="882712" y="2950167"/>
              <a:ext cx="323672" cy="286132"/>
            </a:xfrm>
            <a:prstGeom prst="rect">
              <a:avLst/>
            </a:prstGeom>
          </p:spPr>
        </p:pic>
        <p:sp>
          <p:nvSpPr>
            <p:cNvPr id="58" name="Textfeld 57">
              <a:extLst>
                <a:ext uri="{FF2B5EF4-FFF2-40B4-BE49-F238E27FC236}">
                  <a16:creationId xmlns:a16="http://schemas.microsoft.com/office/drawing/2014/main" id="{D1AF22E6-5ADB-416F-855B-D726D3D5FC7F}"/>
                </a:ext>
              </a:extLst>
            </p:cNvPr>
            <p:cNvSpPr txBox="1"/>
            <p:nvPr/>
          </p:nvSpPr>
          <p:spPr>
            <a:xfrm>
              <a:off x="1080545" y="2949316"/>
              <a:ext cx="2034903" cy="276999"/>
            </a:xfrm>
            <a:prstGeom prst="rect">
              <a:avLst/>
            </a:prstGeom>
            <a:noFill/>
          </p:spPr>
          <p:txBody>
            <a:bodyPr wrap="square" rtlCol="0">
              <a:spAutoFit/>
            </a:bodyPr>
            <a:lstStyle/>
            <a:p>
              <a:r>
                <a:rPr lang="de-DE" sz="1200" dirty="0">
                  <a:latin typeface="Din-Bold"/>
                </a:rPr>
                <a:t>Available light modules</a:t>
              </a:r>
            </a:p>
          </p:txBody>
        </p:sp>
        <p:sp>
          <p:nvSpPr>
            <p:cNvPr id="62" name="Ellipse 61">
              <a:extLst>
                <a:ext uri="{FF2B5EF4-FFF2-40B4-BE49-F238E27FC236}">
                  <a16:creationId xmlns:a16="http://schemas.microsoft.com/office/drawing/2014/main" id="{040544D7-C18A-4861-8FE3-8B8FF6B99B2F}"/>
                </a:ext>
              </a:extLst>
            </p:cNvPr>
            <p:cNvSpPr/>
            <p:nvPr/>
          </p:nvSpPr>
          <p:spPr>
            <a:xfrm>
              <a:off x="983226" y="3044067"/>
              <a:ext cx="76691" cy="85848"/>
            </a:xfrm>
            <a:prstGeom prst="ellipse">
              <a:avLst/>
            </a:prstGeom>
            <a:solidFill>
              <a:srgbClr val="1C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extLst>
                <a:ext uri="{FF2B5EF4-FFF2-40B4-BE49-F238E27FC236}">
                  <a16:creationId xmlns:a16="http://schemas.microsoft.com/office/drawing/2014/main" id="{DB916349-492A-4444-A607-D0583A268A68}"/>
                </a:ext>
              </a:extLst>
            </p:cNvPr>
            <p:cNvSpPr txBox="1"/>
            <p:nvPr/>
          </p:nvSpPr>
          <p:spPr>
            <a:xfrm>
              <a:off x="922780" y="2974199"/>
              <a:ext cx="153383" cy="230832"/>
            </a:xfrm>
            <a:prstGeom prst="rect">
              <a:avLst/>
            </a:prstGeom>
            <a:noFill/>
          </p:spPr>
          <p:txBody>
            <a:bodyPr wrap="square" rtlCol="0">
              <a:spAutoFit/>
            </a:bodyPr>
            <a:lstStyle/>
            <a:p>
              <a:r>
                <a:rPr lang="de-DE" sz="900" dirty="0">
                  <a:solidFill>
                    <a:schemeClr val="bg1"/>
                  </a:solidFill>
                  <a:latin typeface="Din-Bold"/>
                </a:rPr>
                <a:t>0</a:t>
              </a:r>
            </a:p>
          </p:txBody>
        </p:sp>
        <p:sp>
          <p:nvSpPr>
            <p:cNvPr id="64" name="Rechteck 63">
              <a:extLst>
                <a:ext uri="{FF2B5EF4-FFF2-40B4-BE49-F238E27FC236}">
                  <a16:creationId xmlns:a16="http://schemas.microsoft.com/office/drawing/2014/main" id="{6632C87A-9E8D-47D2-92FA-59A67AC04248}"/>
                </a:ext>
              </a:extLst>
            </p:cNvPr>
            <p:cNvSpPr/>
            <p:nvPr/>
          </p:nvSpPr>
          <p:spPr>
            <a:xfrm>
              <a:off x="1158759" y="3515378"/>
              <a:ext cx="1440000" cy="14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extLst>
                <a:ext uri="{FF2B5EF4-FFF2-40B4-BE49-F238E27FC236}">
                  <a16:creationId xmlns:a16="http://schemas.microsoft.com/office/drawing/2014/main" id="{C4942A75-070B-4463-839B-F6A733D00B7D}"/>
                </a:ext>
              </a:extLst>
            </p:cNvPr>
            <p:cNvSpPr txBox="1"/>
            <p:nvPr/>
          </p:nvSpPr>
          <p:spPr>
            <a:xfrm>
              <a:off x="2663173" y="3403312"/>
              <a:ext cx="1787929" cy="400110"/>
            </a:xfrm>
            <a:prstGeom prst="rect">
              <a:avLst/>
            </a:prstGeom>
            <a:noFill/>
          </p:spPr>
          <p:txBody>
            <a:bodyPr wrap="square" rtlCol="0">
              <a:spAutoFit/>
            </a:bodyPr>
            <a:lstStyle/>
            <a:p>
              <a:r>
                <a:rPr lang="en-US" sz="1000" dirty="0"/>
                <a:t>Light module blank </a:t>
              </a:r>
            </a:p>
            <a:p>
              <a:r>
                <a:rPr lang="en-US" sz="1000" dirty="0"/>
                <a:t>in white or silver</a:t>
              </a:r>
              <a:endParaRPr lang="de-DE" sz="1000" dirty="0"/>
            </a:p>
          </p:txBody>
        </p:sp>
        <p:sp>
          <p:nvSpPr>
            <p:cNvPr id="66" name="Rechteck 65">
              <a:extLst>
                <a:ext uri="{FF2B5EF4-FFF2-40B4-BE49-F238E27FC236}">
                  <a16:creationId xmlns:a16="http://schemas.microsoft.com/office/drawing/2014/main" id="{30A4767A-04F9-41AF-85C7-6B7F1AAE2309}"/>
                </a:ext>
              </a:extLst>
            </p:cNvPr>
            <p:cNvSpPr/>
            <p:nvPr/>
          </p:nvSpPr>
          <p:spPr>
            <a:xfrm>
              <a:off x="1158759" y="3975260"/>
              <a:ext cx="1440000" cy="14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extLst>
                <a:ext uri="{FF2B5EF4-FFF2-40B4-BE49-F238E27FC236}">
                  <a16:creationId xmlns:a16="http://schemas.microsoft.com/office/drawing/2014/main" id="{A55E938E-D4BD-4C71-A996-5D61CEDD57B5}"/>
                </a:ext>
              </a:extLst>
            </p:cNvPr>
            <p:cNvSpPr txBox="1"/>
            <p:nvPr/>
          </p:nvSpPr>
          <p:spPr>
            <a:xfrm>
              <a:off x="2663173" y="3858628"/>
              <a:ext cx="2872755" cy="400110"/>
            </a:xfrm>
            <a:prstGeom prst="rect">
              <a:avLst/>
            </a:prstGeom>
            <a:noFill/>
          </p:spPr>
          <p:txBody>
            <a:bodyPr wrap="square" rtlCol="0">
              <a:spAutoFit/>
            </a:bodyPr>
            <a:lstStyle/>
            <a:p>
              <a:r>
                <a:rPr lang="en-US" sz="1000" dirty="0"/>
                <a:t>Light module with daylight and presence sensor in white or silver</a:t>
              </a:r>
              <a:endParaRPr lang="de-DE" sz="1000" dirty="0"/>
            </a:p>
          </p:txBody>
        </p:sp>
        <p:sp>
          <p:nvSpPr>
            <p:cNvPr id="68" name="Textfeld 67">
              <a:extLst>
                <a:ext uri="{FF2B5EF4-FFF2-40B4-BE49-F238E27FC236}">
                  <a16:creationId xmlns:a16="http://schemas.microsoft.com/office/drawing/2014/main" id="{17000B96-65FA-449D-B285-4722D81A2C82}"/>
                </a:ext>
              </a:extLst>
            </p:cNvPr>
            <p:cNvSpPr txBox="1"/>
            <p:nvPr/>
          </p:nvSpPr>
          <p:spPr>
            <a:xfrm>
              <a:off x="2659393" y="4310818"/>
              <a:ext cx="2872755" cy="400110"/>
            </a:xfrm>
            <a:prstGeom prst="rect">
              <a:avLst/>
            </a:prstGeom>
            <a:noFill/>
          </p:spPr>
          <p:txBody>
            <a:bodyPr wrap="square" rtlCol="0">
              <a:spAutoFit/>
            </a:bodyPr>
            <a:lstStyle/>
            <a:p>
              <a:r>
                <a:rPr lang="en-US" sz="1000" dirty="0"/>
                <a:t>Light module with CO2 sensor</a:t>
              </a:r>
            </a:p>
            <a:p>
              <a:r>
                <a:rPr lang="en-US" sz="1000" dirty="0"/>
                <a:t>in white or silver</a:t>
              </a:r>
              <a:endParaRPr lang="de-DE" sz="1000" dirty="0"/>
            </a:p>
          </p:txBody>
        </p:sp>
        <p:sp>
          <p:nvSpPr>
            <p:cNvPr id="69" name="Textfeld 68">
              <a:extLst>
                <a:ext uri="{FF2B5EF4-FFF2-40B4-BE49-F238E27FC236}">
                  <a16:creationId xmlns:a16="http://schemas.microsoft.com/office/drawing/2014/main" id="{E485E0B0-C847-4647-9782-BB1C3C56E07C}"/>
                </a:ext>
              </a:extLst>
            </p:cNvPr>
            <p:cNvSpPr txBox="1"/>
            <p:nvPr/>
          </p:nvSpPr>
          <p:spPr>
            <a:xfrm>
              <a:off x="2659901" y="4780174"/>
              <a:ext cx="3030407" cy="400110"/>
            </a:xfrm>
            <a:prstGeom prst="rect">
              <a:avLst/>
            </a:prstGeom>
            <a:noFill/>
          </p:spPr>
          <p:txBody>
            <a:bodyPr wrap="square" rtlCol="0">
              <a:spAutoFit/>
            </a:bodyPr>
            <a:lstStyle/>
            <a:p>
              <a:r>
                <a:rPr lang="en-US" sz="1000" dirty="0"/>
                <a:t>Light module with EB 3H emergency light battery in white or silver</a:t>
              </a:r>
              <a:endParaRPr lang="de-DE" sz="1000" dirty="0"/>
            </a:p>
          </p:txBody>
        </p:sp>
        <p:sp>
          <p:nvSpPr>
            <p:cNvPr id="70" name="Rechteck 69">
              <a:extLst>
                <a:ext uri="{FF2B5EF4-FFF2-40B4-BE49-F238E27FC236}">
                  <a16:creationId xmlns:a16="http://schemas.microsoft.com/office/drawing/2014/main" id="{33DFA07A-60FA-4CA7-BB48-28983BC4D19D}"/>
                </a:ext>
              </a:extLst>
            </p:cNvPr>
            <p:cNvSpPr/>
            <p:nvPr/>
          </p:nvSpPr>
          <p:spPr>
            <a:xfrm>
              <a:off x="2550137" y="4028425"/>
              <a:ext cx="18000" cy="36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C8972027-2676-448E-8A11-7FA60B55DBD9}"/>
                </a:ext>
              </a:extLst>
            </p:cNvPr>
            <p:cNvSpPr/>
            <p:nvPr/>
          </p:nvSpPr>
          <p:spPr>
            <a:xfrm>
              <a:off x="1157155" y="4435142"/>
              <a:ext cx="1440000" cy="14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2DBFD889-36DA-40C9-9B26-0B19F5499BB2}"/>
                </a:ext>
              </a:extLst>
            </p:cNvPr>
            <p:cNvSpPr/>
            <p:nvPr/>
          </p:nvSpPr>
          <p:spPr>
            <a:xfrm>
              <a:off x="2548533" y="4488307"/>
              <a:ext cx="18000" cy="36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43F920FD-3A4F-4166-ABEB-B9100746A781}"/>
                </a:ext>
              </a:extLst>
            </p:cNvPr>
            <p:cNvSpPr/>
            <p:nvPr/>
          </p:nvSpPr>
          <p:spPr>
            <a:xfrm>
              <a:off x="1157155" y="4895024"/>
              <a:ext cx="1440000" cy="144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755C0DE6-079F-4BC9-9D9E-6EFD079660BE}"/>
                </a:ext>
              </a:extLst>
            </p:cNvPr>
            <p:cNvSpPr/>
            <p:nvPr/>
          </p:nvSpPr>
          <p:spPr>
            <a:xfrm>
              <a:off x="2548533" y="4948189"/>
              <a:ext cx="18000" cy="36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87354492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779E5EB-8DF4-4AA7-A76E-721144C9FD38}"/>
              </a:ext>
            </a:extLst>
          </p:cNvPr>
          <p:cNvSpPr>
            <a:spLocks noGrp="1"/>
          </p:cNvSpPr>
          <p:nvPr>
            <p:ph type="body" sz="quarter" idx="13"/>
          </p:nvPr>
        </p:nvSpPr>
        <p:spPr/>
        <p:txBody>
          <a:bodyPr/>
          <a:lstStyle/>
          <a:p>
            <a:r>
              <a:rPr lang="en-GB" dirty="0"/>
              <a:t>High efficiency, low operating costs and excellent quality of light are just some of </a:t>
            </a:r>
            <a:r>
              <a:rPr lang="en-GB" dirty="0" err="1"/>
              <a:t>Opendo’s</a:t>
            </a:r>
            <a:r>
              <a:rPr lang="en-GB" dirty="0"/>
              <a:t> strengths. The luminaire can be flexibly equipped with sensors, in particular a CO</a:t>
            </a:r>
            <a:r>
              <a:rPr lang="en-GB" baseline="-25000" dirty="0"/>
              <a:t>2</a:t>
            </a:r>
            <a:r>
              <a:rPr lang="en-GB" dirty="0"/>
              <a:t> sensor for measuring air quality. Especially sustainable: The control gear can be replaced without effort in the event of maintenance. </a:t>
            </a:r>
            <a:endParaRPr lang="de-DE" dirty="0"/>
          </a:p>
        </p:txBody>
      </p:sp>
      <p:pic>
        <p:nvPicPr>
          <p:cNvPr id="4" name="Bildplatzhalter 1">
            <a:extLst>
              <a:ext uri="{FF2B5EF4-FFF2-40B4-BE49-F238E27FC236}">
                <a16:creationId xmlns:a16="http://schemas.microsoft.com/office/drawing/2014/main" id="{A2B32598-0DA1-4A54-AA70-C138BC4F43A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5248223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C53D09F-EF5E-4DF7-AF9F-FC75E8809307}"/>
              </a:ext>
            </a:extLst>
          </p:cNvPr>
          <p:cNvSpPr>
            <a:spLocks noGrp="1"/>
          </p:cNvSpPr>
          <p:nvPr>
            <p:ph type="body" sz="quarter" idx="18"/>
          </p:nvPr>
        </p:nvSpPr>
        <p:spPr/>
        <p:txBody>
          <a:bodyPr/>
          <a:lstStyle/>
          <a:p>
            <a:r>
              <a:rPr lang="en-GB" b="1" dirty="0"/>
              <a:t>Revisable control gear</a:t>
            </a:r>
            <a:endParaRPr lang="de-DE" dirty="0"/>
          </a:p>
          <a:p>
            <a:pPr>
              <a:lnSpc>
                <a:spcPct val="100000"/>
              </a:lnSpc>
              <a:spcBef>
                <a:spcPts val="1000"/>
              </a:spcBef>
            </a:pPr>
            <a:r>
              <a:rPr lang="en-GB" dirty="0"/>
              <a:t>Simple replacement of the control gear unit for simple maintenance and improved sustainability.</a:t>
            </a:r>
          </a:p>
          <a:p>
            <a:pPr>
              <a:lnSpc>
                <a:spcPct val="100000"/>
              </a:lnSpc>
              <a:spcBef>
                <a:spcPts val="1000"/>
              </a:spcBef>
            </a:pPr>
            <a:endParaRPr lang="de-DE" dirty="0">
              <a:ea typeface="+mn-lt"/>
              <a:cs typeface="+mn-lt"/>
            </a:endParaRPr>
          </a:p>
          <a:p>
            <a:r>
              <a:rPr lang="en-GB" b="1" dirty="0"/>
              <a:t>HCL – dynamic sunlight quality </a:t>
            </a:r>
            <a:endParaRPr lang="de-DE" dirty="0"/>
          </a:p>
          <a:p>
            <a:pPr>
              <a:lnSpc>
                <a:spcPct val="100000"/>
              </a:lnSpc>
            </a:pPr>
            <a:r>
              <a:rPr lang="en-GB" dirty="0"/>
              <a:t>Human Centric Lighting strengthens the biorhythm and increases well-being.</a:t>
            </a:r>
            <a:endParaRPr lang="de-DE" dirty="0"/>
          </a:p>
        </p:txBody>
      </p:sp>
      <p:pic>
        <p:nvPicPr>
          <p:cNvPr id="3" name="Bildplatzhalter 2" descr="Ein Bild, das Text, Briefpapier, Visitenkarte, Umschlag enthält.&#10;&#10;Automatisch generierte Beschreibung">
            <a:extLst>
              <a:ext uri="{FF2B5EF4-FFF2-40B4-BE49-F238E27FC236}">
                <a16:creationId xmlns:a16="http://schemas.microsoft.com/office/drawing/2014/main" id="{D7513715-4FCA-46E5-A8F7-905C5C074012}"/>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4211" b="4211"/>
          <a:stretch>
            <a:fillRect/>
          </a:stretch>
        </p:blipFill>
        <p:spPr/>
      </p:pic>
    </p:spTree>
    <p:extLst>
      <p:ext uri="{BB962C8B-B14F-4D97-AF65-F5344CB8AC3E}">
        <p14:creationId xmlns:p14="http://schemas.microsoft.com/office/powerpoint/2010/main" val="182209958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A7B885C-09D9-46A6-B905-38283DCC0685}"/>
              </a:ext>
            </a:extLst>
          </p:cNvPr>
          <p:cNvSpPr>
            <a:spLocks noGrp="1"/>
          </p:cNvSpPr>
          <p:nvPr>
            <p:ph type="body" sz="quarter" idx="13"/>
          </p:nvPr>
        </p:nvSpPr>
        <p:spPr/>
        <p:txBody>
          <a:bodyPr/>
          <a:lstStyle/>
          <a:p>
            <a:r>
              <a:rPr lang="de-DE" dirty="0" err="1"/>
              <a:t>Opendo</a:t>
            </a:r>
            <a:endParaRPr lang="de-DE" dirty="0"/>
          </a:p>
        </p:txBody>
      </p:sp>
      <p:sp>
        <p:nvSpPr>
          <p:cNvPr id="4" name="Textplatzhalter 3">
            <a:extLst>
              <a:ext uri="{FF2B5EF4-FFF2-40B4-BE49-F238E27FC236}">
                <a16:creationId xmlns:a16="http://schemas.microsoft.com/office/drawing/2014/main" id="{419D8692-DE34-45BC-8D88-05494E914B66}"/>
              </a:ext>
            </a:extLst>
          </p:cNvPr>
          <p:cNvSpPr>
            <a:spLocks noGrp="1"/>
          </p:cNvSpPr>
          <p:nvPr>
            <p:ph type="body" sz="quarter" idx="14"/>
          </p:nvPr>
        </p:nvSpPr>
        <p:spPr/>
        <p:txBody>
          <a:bodyPr/>
          <a:lstStyle/>
          <a:p>
            <a:r>
              <a:rPr lang="de-DE"/>
              <a:t>Licht auf Leistungskurs</a:t>
            </a:r>
          </a:p>
          <a:p>
            <a:endParaRPr lang="de-DE"/>
          </a:p>
        </p:txBody>
      </p:sp>
      <p:pic>
        <p:nvPicPr>
          <p:cNvPr id="9" name="01_OPENDO_Header_1">
            <a:hlinkClick r:id="" action="ppaction://media"/>
            <a:extLst>
              <a:ext uri="{FF2B5EF4-FFF2-40B4-BE49-F238E27FC236}">
                <a16:creationId xmlns:a16="http://schemas.microsoft.com/office/drawing/2014/main" id="{96DF7365-C365-4864-BA89-AD589B397C1A}"/>
              </a:ext>
            </a:extLst>
          </p:cNvPr>
          <p:cNvPicPr>
            <a:picLocks noGrp="1" noChangeAspect="1"/>
          </p:cNvPicPr>
          <p:nvPr>
            <p:ph type="pic" sz="quarter" idx="15"/>
            <a:videoFile r:link="rId2"/>
            <p:extLst>
              <p:ext uri="{DAA4B4D4-6D71-4841-9C94-3DE7FCFB9230}">
                <p14:media xmlns:p14="http://schemas.microsoft.com/office/powerpoint/2010/main" r:embed="rId1"/>
              </p:ext>
            </p:extLst>
          </p:nvPr>
        </p:nvPicPr>
        <p:blipFill>
          <a:blip r:embed="rId4"/>
          <a:srcRect t="9166" b="9166"/>
          <a:stretch>
            <a:fillRect/>
          </a:stretch>
        </p:blipFill>
        <p:spPr>
          <a:xfrm>
            <a:off x="515938" y="1257300"/>
            <a:ext cx="11196637" cy="5143500"/>
          </a:xfrm>
          <a:prstGeom prst="rect">
            <a:avLst/>
          </a:prstGeom>
        </p:spPr>
      </p:pic>
      <p:grpSp>
        <p:nvGrpSpPr>
          <p:cNvPr id="7" name="Gruppieren 6">
            <a:extLst>
              <a:ext uri="{FF2B5EF4-FFF2-40B4-BE49-F238E27FC236}">
                <a16:creationId xmlns:a16="http://schemas.microsoft.com/office/drawing/2014/main" id="{0913F919-5348-4748-91F9-34FB91CD3EC9}"/>
              </a:ext>
            </a:extLst>
          </p:cNvPr>
          <p:cNvGrpSpPr/>
          <p:nvPr/>
        </p:nvGrpSpPr>
        <p:grpSpPr>
          <a:xfrm>
            <a:off x="668337" y="2320925"/>
            <a:ext cx="2536870" cy="1179359"/>
            <a:chOff x="668337" y="2320925"/>
            <a:chExt cx="2536870" cy="1179359"/>
          </a:xfrm>
        </p:grpSpPr>
        <p:sp>
          <p:nvSpPr>
            <p:cNvPr id="10" name="Textplatzhalter 2">
              <a:extLst>
                <a:ext uri="{FF2B5EF4-FFF2-40B4-BE49-F238E27FC236}">
                  <a16:creationId xmlns:a16="http://schemas.microsoft.com/office/drawing/2014/main" id="{D03EC9FE-A393-43B7-8E2D-2F7B9AF0C4A1}"/>
                </a:ext>
              </a:extLst>
            </p:cNvPr>
            <p:cNvSpPr txBox="1">
              <a:spLocks/>
            </p:cNvSpPr>
            <p:nvPr/>
          </p:nvSpPr>
          <p:spPr>
            <a:xfrm>
              <a:off x="668338" y="2320925"/>
              <a:ext cx="2536869" cy="407987"/>
            </a:xfrm>
            <a:prstGeom prst="rect">
              <a:avLst/>
            </a:prstGeom>
          </p:spPr>
          <p:txBody>
            <a:bodyPr/>
            <a:lstStyle>
              <a:lvl1pPr marL="0" indent="0" algn="l" defTabSz="685739" rtl="0" eaLnBrk="1" latinLnBrk="0" hangingPunct="1">
                <a:lnSpc>
                  <a:spcPct val="100000"/>
                </a:lnSpc>
                <a:spcBef>
                  <a:spcPts val="750"/>
                </a:spcBef>
                <a:buFont typeface="Arial" panose="020B0604020202020204" pitchFamily="34" charset="0"/>
                <a:buNone/>
                <a:defRPr sz="2200" kern="1200" cap="all"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de-DE">
                  <a:solidFill>
                    <a:schemeClr val="bg1"/>
                  </a:solidFill>
                </a:rPr>
                <a:t>Opendo</a:t>
              </a:r>
              <a:endParaRPr lang="de-DE" dirty="0">
                <a:solidFill>
                  <a:schemeClr val="bg1"/>
                </a:solidFill>
              </a:endParaRPr>
            </a:p>
          </p:txBody>
        </p:sp>
        <p:sp>
          <p:nvSpPr>
            <p:cNvPr id="11" name="Textplatzhalter 3">
              <a:extLst>
                <a:ext uri="{FF2B5EF4-FFF2-40B4-BE49-F238E27FC236}">
                  <a16:creationId xmlns:a16="http://schemas.microsoft.com/office/drawing/2014/main" id="{FDEC13C1-A441-46C2-9EEB-834F0650CA6E}"/>
                </a:ext>
              </a:extLst>
            </p:cNvPr>
            <p:cNvSpPr txBox="1">
              <a:spLocks/>
            </p:cNvSpPr>
            <p:nvPr/>
          </p:nvSpPr>
          <p:spPr>
            <a:xfrm>
              <a:off x="668337" y="2760982"/>
              <a:ext cx="2536869" cy="739302"/>
            </a:xfrm>
            <a:prstGeom prst="rect">
              <a:avLst/>
            </a:prstGeom>
          </p:spPr>
          <p:txBody>
            <a:bodyPr>
              <a:normAutofit/>
            </a:bodyPr>
            <a:lstStyle>
              <a:lvl1pPr marL="0" indent="0" algn="l" defTabSz="685739" rtl="0" eaLnBrk="1" latinLnBrk="0" hangingPunct="1">
                <a:lnSpc>
                  <a:spcPct val="100000"/>
                </a:lnSpc>
                <a:spcBef>
                  <a:spcPts val="750"/>
                </a:spcBef>
                <a:buFont typeface="Arial" panose="020B0604020202020204" pitchFamily="34" charset="0"/>
                <a:buNone/>
                <a:defRPr sz="1600" kern="1200" cap="none"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de-DE">
                  <a:solidFill>
                    <a:schemeClr val="bg1"/>
                  </a:solidFill>
                </a:rPr>
                <a:t>Licht auf Leistungskurs</a:t>
              </a:r>
            </a:p>
            <a:p>
              <a:endParaRPr lang="de-DE">
                <a:solidFill>
                  <a:schemeClr val="bg1"/>
                </a:solidFill>
              </a:endParaRPr>
            </a:p>
          </p:txBody>
        </p:sp>
      </p:grpSp>
    </p:spTree>
    <p:extLst>
      <p:ext uri="{BB962C8B-B14F-4D97-AF65-F5344CB8AC3E}">
        <p14:creationId xmlns:p14="http://schemas.microsoft.com/office/powerpoint/2010/main" val="13401867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9"/>
                                        </p:tgtEl>
                                      </p:cBhvr>
                                    </p:cmd>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FDA26-056C-4402-AB44-B29AD0B3F5B9}"/>
              </a:ext>
            </a:extLst>
          </p:cNvPr>
          <p:cNvSpPr>
            <a:spLocks noGrp="1"/>
          </p:cNvSpPr>
          <p:nvPr>
            <p:ph type="body" sz="quarter" idx="18"/>
          </p:nvPr>
        </p:nvSpPr>
        <p:spPr/>
        <p:txBody>
          <a:bodyPr lIns="91440" tIns="45720" rIns="91440" bIns="45720" anchor="t">
            <a:normAutofit/>
          </a:bodyPr>
          <a:lstStyle/>
          <a:p>
            <a:r>
              <a:rPr lang="en-GB" b="1" dirty="0"/>
              <a:t>CO</a:t>
            </a:r>
            <a:r>
              <a:rPr lang="en-GB" b="1" baseline="-25000" dirty="0"/>
              <a:t>2</a:t>
            </a:r>
            <a:r>
              <a:rPr lang="en-GB" b="1" dirty="0"/>
              <a:t> sensors and IoT components</a:t>
            </a:r>
            <a:endParaRPr lang="de-DE" dirty="0"/>
          </a:p>
          <a:p>
            <a:pPr>
              <a:lnSpc>
                <a:spcPct val="100000"/>
              </a:lnSpc>
            </a:pPr>
            <a:r>
              <a:rPr lang="en-GB" dirty="0"/>
              <a:t>“Turnkey” versions with integrated IoT components, e.g. CO</a:t>
            </a:r>
            <a:r>
              <a:rPr lang="en-GB" baseline="-25000" dirty="0"/>
              <a:t>2</a:t>
            </a:r>
            <a:r>
              <a:rPr lang="en-GB" dirty="0"/>
              <a:t> sensor systems for measuring air quality. </a:t>
            </a:r>
            <a:endParaRPr lang="de-DE" dirty="0"/>
          </a:p>
          <a:p>
            <a:pPr>
              <a:lnSpc>
                <a:spcPct val="100000"/>
              </a:lnSpc>
              <a:spcBef>
                <a:spcPts val="1000"/>
              </a:spcBef>
            </a:pPr>
            <a:endParaRPr lang="de-DE" dirty="0">
              <a:ea typeface="+mn-lt"/>
              <a:cs typeface="+mn-lt"/>
            </a:endParaRPr>
          </a:p>
          <a:p>
            <a:r>
              <a:rPr lang="en-GB" b="1" dirty="0"/>
              <a:t>Control via classic sensors </a:t>
            </a:r>
            <a:endParaRPr lang="de-DE" dirty="0"/>
          </a:p>
          <a:p>
            <a:pPr>
              <a:lnSpc>
                <a:spcPct val="100000"/>
              </a:lnSpc>
            </a:pPr>
            <a:r>
              <a:rPr lang="en-GB" dirty="0"/>
              <a:t>Modules with integrated daylight and presence sensors increase efficiency.</a:t>
            </a:r>
            <a:endParaRPr lang="de-DE" dirty="0"/>
          </a:p>
          <a:p>
            <a:pPr>
              <a:lnSpc>
                <a:spcPct val="100000"/>
              </a:lnSpc>
              <a:spcBef>
                <a:spcPts val="1000"/>
              </a:spcBef>
            </a:pPr>
            <a:endParaRPr lang="en-US" dirty="0">
              <a:ea typeface="+mn-lt"/>
              <a:cs typeface="+mn-lt"/>
            </a:endParaRPr>
          </a:p>
          <a:p>
            <a:endParaRPr lang="de-DE" dirty="0">
              <a:cs typeface="Arial"/>
            </a:endParaRPr>
          </a:p>
        </p:txBody>
      </p:sp>
      <p:pic>
        <p:nvPicPr>
          <p:cNvPr id="22" name="Picture 5">
            <a:extLst>
              <a:ext uri="{FF2B5EF4-FFF2-40B4-BE49-F238E27FC236}">
                <a16:creationId xmlns:a16="http://schemas.microsoft.com/office/drawing/2014/main" id="{F8E20B02-568B-452F-BC53-2370BDCED124}"/>
              </a:ext>
            </a:extLst>
          </p:cNvPr>
          <p:cNvPicPr>
            <a:picLocks noGrp="1"/>
          </p:cNvPicPr>
          <p:nvPr>
            <p:ph type="pic" sz="quarter" idx="19"/>
          </p:nvPr>
        </p:nvPicPr>
        <p:blipFill>
          <a:blip r:embed="rId5">
            <a:extLst>
              <a:ext uri="{28A0092B-C50C-407E-A947-70E740481C1C}">
                <a14:useLocalDpi xmlns:a14="http://schemas.microsoft.com/office/drawing/2010/main"/>
              </a:ext>
            </a:extLst>
          </a:blip>
          <a:srcRect l="21259" r="21259"/>
          <a:stretch>
            <a:fillRect/>
          </a:stretch>
        </p:blipFill>
        <p:spPr>
          <a:xfrm>
            <a:off x="6096000" y="1257300"/>
            <a:ext cx="5616575" cy="5143500"/>
          </a:xfrm>
          <a:prstGeom prst="rect">
            <a:avLst/>
          </a:prstGeom>
        </p:spPr>
      </p:pic>
      <p:pic>
        <p:nvPicPr>
          <p:cNvPr id="23" name="Bildplatzhalter 16" descr="Ein Bild, das Text enthält.&#10;&#10;Automatisch generierte Beschreibung">
            <a:extLst>
              <a:ext uri="{FF2B5EF4-FFF2-40B4-BE49-F238E27FC236}">
                <a16:creationId xmlns:a16="http://schemas.microsoft.com/office/drawing/2014/main" id="{5FDC9D8A-4A12-4F7B-8D81-C2CE7DD4371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5642" t="42" r="12934" b="-42"/>
          <a:stretch/>
        </p:blipFill>
        <p:spPr>
          <a:xfrm>
            <a:off x="6096000" y="1257301"/>
            <a:ext cx="5616575" cy="5143500"/>
          </a:xfrm>
          <a:prstGeom prst="rect">
            <a:avLst/>
          </a:prstGeom>
        </p:spPr>
      </p:pic>
      <p:pic>
        <p:nvPicPr>
          <p:cNvPr id="3" name="03_OPENDO_Sensor">
            <a:hlinkClick r:id="" action="ppaction://media"/>
            <a:extLst>
              <a:ext uri="{FF2B5EF4-FFF2-40B4-BE49-F238E27FC236}">
                <a16:creationId xmlns:a16="http://schemas.microsoft.com/office/drawing/2014/main" id="{B3236FB1-E1A5-449C-AE91-0D85EEA2AF0C}"/>
              </a:ext>
            </a:extLst>
          </p:cNvPr>
          <p:cNvPicPr>
            <a:picLocks noChangeAspect="1"/>
          </p:cNvPicPr>
          <p:nvPr>
            <a:videoFile r:link="rId1"/>
            <p:extLst>
              <p:ext uri="{DAA4B4D4-6D71-4841-9C94-3DE7FCFB9230}">
                <p14:media xmlns:p14="http://schemas.microsoft.com/office/powerpoint/2010/main" r:embed="rId2">
                  <p14:trim end="476"/>
                </p14:media>
              </p:ext>
            </p:extLst>
          </p:nvPr>
        </p:nvPicPr>
        <p:blipFill rotWithShape="1">
          <a:blip r:embed="rId7"/>
          <a:srcRect t="81" r="38600" b="-81"/>
          <a:stretch>
            <a:fillRect/>
          </a:stretch>
        </p:blipFill>
        <p:spPr>
          <a:xfrm>
            <a:off x="6096000" y="1257299"/>
            <a:ext cx="5616575" cy="5145472"/>
          </a:xfrm>
          <a:prstGeom prst="rect">
            <a:avLst/>
          </a:prstGeom>
        </p:spPr>
      </p:pic>
    </p:spTree>
    <p:extLst>
      <p:ext uri="{BB962C8B-B14F-4D97-AF65-F5344CB8AC3E}">
        <p14:creationId xmlns:p14="http://schemas.microsoft.com/office/powerpoint/2010/main" val="16991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ABB0C356-9501-4BBA-BB3E-215D3632FC89}"/>
              </a:ext>
            </a:extLst>
          </p:cNvPr>
          <p:cNvSpPr/>
          <p:nvPr/>
        </p:nvSpPr>
        <p:spPr>
          <a:xfrm>
            <a:off x="6096000" y="1257301"/>
            <a:ext cx="5616575" cy="5143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a:extLst>
              <a:ext uri="{FF2B5EF4-FFF2-40B4-BE49-F238E27FC236}">
                <a16:creationId xmlns:a16="http://schemas.microsoft.com/office/drawing/2014/main" id="{4AE12616-B24F-4315-989A-227425D7B0CB}"/>
              </a:ext>
            </a:extLst>
          </p:cNvPr>
          <p:cNvSpPr>
            <a:spLocks noGrp="1"/>
          </p:cNvSpPr>
          <p:nvPr>
            <p:ph type="body" sz="quarter" idx="14"/>
          </p:nvPr>
        </p:nvSpPr>
        <p:spPr/>
        <p:txBody>
          <a:bodyPr lIns="91440" tIns="45720" rIns="91440" bIns="45720" anchor="t">
            <a:normAutofit/>
          </a:bodyPr>
          <a:lstStyle/>
          <a:p>
            <a:r>
              <a:rPr lang="en-GB" dirty="0"/>
              <a:t>Energy consumption – Numerous national and regional aid programmes support the long overdue LED lighting refurbishment in schools, for instance the BMU funding measures. </a:t>
            </a:r>
            <a:r>
              <a:rPr lang="en-GB" dirty="0" err="1"/>
              <a:t>Opendo</a:t>
            </a:r>
            <a:r>
              <a:rPr lang="en-GB" dirty="0"/>
              <a:t> meets all the energy efficiency and sustainability requirements associated with funding. </a:t>
            </a:r>
            <a:endParaRPr lang="de-DE" dirty="0"/>
          </a:p>
          <a:p>
            <a:endParaRPr lang="de-DE" dirty="0">
              <a:solidFill>
                <a:srgbClr val="FF0000"/>
              </a:solidFill>
              <a:ea typeface="+mn-lt"/>
              <a:cs typeface="+mn-lt"/>
            </a:endParaRPr>
          </a:p>
          <a:p>
            <a:endParaRPr lang="de-DE" dirty="0">
              <a:cs typeface="Arial"/>
            </a:endParaRPr>
          </a:p>
        </p:txBody>
      </p:sp>
      <p:sp>
        <p:nvSpPr>
          <p:cNvPr id="11" name="Textfeld 10">
            <a:extLst>
              <a:ext uri="{FF2B5EF4-FFF2-40B4-BE49-F238E27FC236}">
                <a16:creationId xmlns:a16="http://schemas.microsoft.com/office/drawing/2014/main" id="{921034F3-7B58-44EC-98FD-24A1EF06B5A3}"/>
              </a:ext>
            </a:extLst>
          </p:cNvPr>
          <p:cNvSpPr txBox="1"/>
          <p:nvPr/>
        </p:nvSpPr>
        <p:spPr>
          <a:xfrm>
            <a:off x="6096000" y="1257301"/>
            <a:ext cx="5616575" cy="3838038"/>
          </a:xfrm>
          <a:prstGeom prst="rect">
            <a:avLst/>
          </a:prstGeom>
          <a:noFill/>
        </p:spPr>
        <p:txBody>
          <a:bodyPr wrap="square" rtlCol="0">
            <a:spAutoFit/>
          </a:bodyPr>
          <a:lstStyle/>
          <a:p>
            <a:pPr algn="l"/>
            <a:r>
              <a:rPr lang="de-DE" b="1" dirty="0">
                <a:solidFill>
                  <a:srgbClr val="000000"/>
                </a:solidFill>
                <a:latin typeface="Arial" panose="020B0604020202020204" pitchFamily="34" charset="0"/>
              </a:rPr>
              <a:t>FUNDING OBJECT</a:t>
            </a:r>
            <a:endParaRPr lang="de-DE" sz="1800" b="1" i="0" u="none" strike="noStrike" baseline="0" dirty="0">
              <a:solidFill>
                <a:srgbClr val="000000"/>
              </a:solidFill>
              <a:latin typeface="Arial" panose="020B0604020202020204" pitchFamily="34" charset="0"/>
            </a:endParaRPr>
          </a:p>
          <a:p>
            <a:pPr algn="l"/>
            <a:endParaRPr lang="de-DE" sz="1800" b="1" i="0" u="none" strike="noStrike" baseline="0" dirty="0">
              <a:solidFill>
                <a:srgbClr val="000000"/>
              </a:solidFill>
              <a:latin typeface="Arial" panose="020B0604020202020204" pitchFamily="34" charset="0"/>
            </a:endParaRPr>
          </a:p>
          <a:p>
            <a:pPr marL="285750" indent="-285750">
              <a:lnSpc>
                <a:spcPct val="150000"/>
              </a:lnSpc>
              <a:buFont typeface="Arial" panose="020B0604020202020204" pitchFamily="34" charset="0"/>
              <a:buChar char="•"/>
            </a:pPr>
            <a:r>
              <a:rPr lang="en-US" sz="1400" dirty="0">
                <a:solidFill>
                  <a:srgbClr val="000000"/>
                </a:solidFill>
                <a:latin typeface="Arial" panose="020B0604020202020204" pitchFamily="34" charset="0"/>
              </a:rPr>
              <a:t>Publication of municipal guidelines with details of the BMU funding program: 01.01.2020 (supplement)</a:t>
            </a:r>
          </a:p>
          <a:p>
            <a:pPr marL="285750" indent="-285750">
              <a:lnSpc>
                <a:spcPct val="150000"/>
              </a:lnSpc>
              <a:buFont typeface="Arial" panose="020B0604020202020204" pitchFamily="34" charset="0"/>
              <a:buChar char="•"/>
            </a:pPr>
            <a:r>
              <a:rPr lang="en-US" sz="1400" dirty="0">
                <a:solidFill>
                  <a:srgbClr val="000000"/>
                </a:solidFill>
                <a:latin typeface="Arial" panose="020B0604020202020204" pitchFamily="34" charset="0"/>
              </a:rPr>
              <a:t>Application window: Project applications can be submitted all year round since 01.01.2020</a:t>
            </a:r>
          </a:p>
          <a:p>
            <a:pPr marL="285750" indent="-285750">
              <a:lnSpc>
                <a:spcPct val="150000"/>
              </a:lnSpc>
              <a:buFont typeface="Arial" panose="020B0604020202020204" pitchFamily="34" charset="0"/>
              <a:buChar char="•"/>
            </a:pPr>
            <a:r>
              <a:rPr lang="en-US" sz="1400" dirty="0">
                <a:solidFill>
                  <a:srgbClr val="000000"/>
                </a:solidFill>
                <a:latin typeface="Arial" panose="020B0604020202020204" pitchFamily="34" charset="0"/>
              </a:rPr>
              <a:t>Promotion of interior lighting: 25% (35%) promotion for reduction of CO2 emissions by 50% with control and regulation technology</a:t>
            </a:r>
          </a:p>
          <a:p>
            <a:pPr marL="285750" indent="-285750">
              <a:lnSpc>
                <a:spcPct val="150000"/>
              </a:lnSpc>
              <a:buFont typeface="Arial" panose="020B0604020202020204" pitchFamily="34" charset="0"/>
              <a:buChar char="•"/>
            </a:pPr>
            <a:endParaRPr lang="de-DE" sz="1400" dirty="0">
              <a:solidFill>
                <a:srgbClr val="000000"/>
              </a:solidFill>
              <a:latin typeface="Arial" panose="020B0604020202020204" pitchFamily="34" charset="0"/>
            </a:endParaRPr>
          </a:p>
          <a:p>
            <a:pPr marL="285750" indent="-285750">
              <a:lnSpc>
                <a:spcPct val="150000"/>
              </a:lnSpc>
              <a:buFont typeface="Arial" panose="020B0604020202020204" pitchFamily="34" charset="0"/>
              <a:buChar char="•"/>
            </a:pPr>
            <a:r>
              <a:rPr lang="en-US" sz="1400" b="1" dirty="0">
                <a:solidFill>
                  <a:srgbClr val="000000"/>
                </a:solidFill>
                <a:latin typeface="Arial" panose="020B0604020202020204" pitchFamily="34" charset="0"/>
              </a:rPr>
              <a:t>It is worth to be quick: Applications submitted in the period from August 1, 2020 to December 31, 2021 will be subsidized by a further ten percentage points.</a:t>
            </a:r>
            <a:endParaRPr lang="de-DE"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748357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7308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7E39C70-59F2-4155-9802-A5C7526E0722}"/>
              </a:ext>
            </a:extLst>
          </p:cNvPr>
          <p:cNvSpPr>
            <a:spLocks noGrp="1"/>
          </p:cNvSpPr>
          <p:nvPr>
            <p:ph type="body" sz="quarter" idx="13"/>
          </p:nvPr>
        </p:nvSpPr>
        <p:spPr/>
        <p:txBody>
          <a:bodyPr/>
          <a:lstStyle/>
          <a:p>
            <a:pPr lvl="0"/>
            <a:r>
              <a:rPr lang="en-GB" dirty="0"/>
              <a:t>Tight cost framework with high demands on quality and efficiency</a:t>
            </a:r>
            <a:endParaRPr lang="de-DE" dirty="0"/>
          </a:p>
          <a:p>
            <a:pPr lvl="0"/>
            <a:r>
              <a:rPr lang="en-GB" dirty="0"/>
              <a:t>Efficient replacement of obsolete conventional luminaire systems </a:t>
            </a:r>
            <a:endParaRPr lang="de-DE" dirty="0"/>
          </a:p>
          <a:p>
            <a:pPr lvl="0"/>
            <a:r>
              <a:rPr lang="en-GB" dirty="0"/>
              <a:t>Specific structural and photometric requirements</a:t>
            </a:r>
            <a:endParaRPr lang="de-DE" dirty="0"/>
          </a:p>
          <a:p>
            <a:pPr lvl="0"/>
            <a:r>
              <a:rPr lang="en-GB" dirty="0"/>
              <a:t>New tasks, such as monitoring air quality </a:t>
            </a:r>
            <a:endParaRPr lang="de-DE" dirty="0"/>
          </a:p>
          <a:p>
            <a:endParaRPr lang="de-DE" dirty="0"/>
          </a:p>
        </p:txBody>
      </p:sp>
      <p:pic>
        <p:nvPicPr>
          <p:cNvPr id="4" name="Bildplatzhalter 3" descr="Ein Bild, das drinnen, Decke, Raum, Tisch enthält.&#10;&#10;Automatisch generierte Beschreibung">
            <a:extLst>
              <a:ext uri="{FF2B5EF4-FFF2-40B4-BE49-F238E27FC236}">
                <a16:creationId xmlns:a16="http://schemas.microsoft.com/office/drawing/2014/main" id="{F1813187-92B8-4D60-9E40-01C25C2382F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751" r="14928"/>
          <a:stretch/>
        </p:blipFill>
        <p:spPr>
          <a:xfrm>
            <a:off x="515938" y="1255713"/>
            <a:ext cx="5580062" cy="5145087"/>
          </a:xfrm>
          <a:prstGeom prst="rect">
            <a:avLst/>
          </a:prstGeom>
        </p:spPr>
      </p:pic>
    </p:spTree>
    <p:extLst>
      <p:ext uri="{BB962C8B-B14F-4D97-AF65-F5344CB8AC3E}">
        <p14:creationId xmlns:p14="http://schemas.microsoft.com/office/powerpoint/2010/main" val="185233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8D7F1C-5F5F-46BF-9E9B-9F7960CFBF31}"/>
              </a:ext>
            </a:extLst>
          </p:cNvPr>
          <p:cNvSpPr>
            <a:spLocks noGrp="1"/>
          </p:cNvSpPr>
          <p:nvPr>
            <p:ph type="body" sz="quarter" idx="13"/>
          </p:nvPr>
        </p:nvSpPr>
        <p:spPr/>
        <p:txBody>
          <a:bodyPr/>
          <a:lstStyle/>
          <a:p>
            <a:pPr lvl="0"/>
            <a:r>
              <a:rPr lang="en-GB" dirty="0"/>
              <a:t>Customised solutions for all areas in schools and offices</a:t>
            </a:r>
            <a:endParaRPr lang="de-DE" dirty="0"/>
          </a:p>
          <a:p>
            <a:pPr lvl="0"/>
            <a:r>
              <a:rPr lang="en-GB" dirty="0"/>
              <a:t>High-quality planar light across the entire width of the luminaire </a:t>
            </a:r>
            <a:endParaRPr lang="de-DE" dirty="0"/>
          </a:p>
          <a:p>
            <a:pPr lvl="0"/>
            <a:r>
              <a:rPr lang="en-GB" dirty="0"/>
              <a:t>Refurbishment and maintenance-friendly design</a:t>
            </a:r>
            <a:endParaRPr lang="de-DE" dirty="0"/>
          </a:p>
          <a:p>
            <a:pPr lvl="0"/>
            <a:r>
              <a:rPr lang="en-GB" dirty="0"/>
              <a:t>Turnkey solutions with integrated functional modules, e.g. CO</a:t>
            </a:r>
            <a:r>
              <a:rPr lang="en-GB" baseline="-25000" dirty="0"/>
              <a:t>2</a:t>
            </a:r>
            <a:r>
              <a:rPr lang="en-GB" dirty="0"/>
              <a:t> sensors </a:t>
            </a:r>
            <a:endParaRPr lang="de-DE" dirty="0"/>
          </a:p>
          <a:p>
            <a:endParaRPr lang="de-DE" dirty="0"/>
          </a:p>
          <a:p>
            <a:endParaRPr lang="de-DE" dirty="0"/>
          </a:p>
        </p:txBody>
      </p:sp>
      <p:pic>
        <p:nvPicPr>
          <p:cNvPr id="7" name="Bildplatzhalter 10">
            <a:extLst>
              <a:ext uri="{FF2B5EF4-FFF2-40B4-BE49-F238E27FC236}">
                <a16:creationId xmlns:a16="http://schemas.microsoft.com/office/drawing/2014/main" id="{77811DAF-6CB3-4A5A-AA34-4717A14DC8FF}"/>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3899" b="26924"/>
          <a:stretch/>
        </p:blipFill>
        <p:spPr>
          <a:xfrm>
            <a:off x="515937" y="1255889"/>
            <a:ext cx="5580062" cy="5144909"/>
          </a:xfrm>
          <a:prstGeom prst="rect">
            <a:avLst/>
          </a:prstGeom>
          <a:solidFill>
            <a:schemeClr val="bg1">
              <a:lumMod val="95000"/>
            </a:schemeClr>
          </a:solidFill>
        </p:spPr>
      </p:pic>
    </p:spTree>
    <p:extLst>
      <p:ext uri="{BB962C8B-B14F-4D97-AF65-F5344CB8AC3E}">
        <p14:creationId xmlns:p14="http://schemas.microsoft.com/office/powerpoint/2010/main" val="196412236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lang="en-GB" dirty="0"/>
              <a:t>Quality of light and design have a particular influence on the working atmosphere in the office. </a:t>
            </a:r>
            <a:r>
              <a:rPr lang="en-GB" dirty="0" err="1"/>
              <a:t>Opendo</a:t>
            </a:r>
            <a:r>
              <a:rPr lang="en-GB" dirty="0"/>
              <a:t> is impressive in both areas – with customised planar light and an unmistakably modern design. </a:t>
            </a:r>
          </a:p>
          <a:p>
            <a:pPr marL="285750" indent="-285750">
              <a:buFont typeface="Arial" panose="020B0604020202020204" pitchFamily="34" charset="0"/>
              <a:buChar char="•"/>
            </a:pPr>
            <a:r>
              <a:rPr lang="en-GB" dirty="0"/>
              <a:t>Sensor systems</a:t>
            </a:r>
          </a:p>
          <a:p>
            <a:pPr marL="285750" indent="-285750">
              <a:buFont typeface="Arial" panose="020B0604020202020204" pitchFamily="34" charset="0"/>
              <a:buChar char="•"/>
            </a:pPr>
            <a:r>
              <a:rPr lang="en-GB" dirty="0"/>
              <a:t>Light management </a:t>
            </a:r>
          </a:p>
          <a:p>
            <a:pPr marL="285750" indent="-285750">
              <a:buFont typeface="Arial" panose="020B0604020202020204" pitchFamily="34" charset="0"/>
              <a:buChar char="•"/>
            </a:pPr>
            <a:r>
              <a:rPr lang="en-GB" dirty="0"/>
              <a:t>Integrated emergency light</a:t>
            </a:r>
          </a:p>
          <a:p>
            <a:endParaRPr lang="en-GB" dirty="0"/>
          </a:p>
          <a:p>
            <a:r>
              <a:rPr lang="en-GB" b="1" dirty="0"/>
              <a:t>Anything is possible! </a:t>
            </a:r>
            <a:endParaRPr lang="de-DE" b="1" dirty="0"/>
          </a:p>
          <a:p>
            <a:endParaRPr lang="de-DE" dirty="0"/>
          </a:p>
        </p:txBody>
      </p:sp>
      <p:pic>
        <p:nvPicPr>
          <p:cNvPr id="4" name="Bildplatzhalter 3" descr="Ein Bild, das drinnen, Boden, Decke, weiß enthält.&#10;&#10;Automatisch generierte Beschreibung">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013" r="11681"/>
          <a:stretch/>
        </p:blipFill>
        <p:spPr>
          <a:xfrm>
            <a:off x="515938" y="1257300"/>
            <a:ext cx="5580061" cy="5143500"/>
          </a:xfrm>
        </p:spPr>
      </p:pic>
    </p:spTree>
    <p:extLst>
      <p:ext uri="{BB962C8B-B14F-4D97-AF65-F5344CB8AC3E}">
        <p14:creationId xmlns:p14="http://schemas.microsoft.com/office/powerpoint/2010/main" val="15028488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72D083-9288-4506-AE3A-26DC41051710}"/>
              </a:ext>
            </a:extLst>
          </p:cNvPr>
          <p:cNvSpPr>
            <a:spLocks noGrp="1"/>
          </p:cNvSpPr>
          <p:nvPr>
            <p:ph type="body" sz="quarter" idx="13"/>
          </p:nvPr>
        </p:nvSpPr>
        <p:spPr>
          <a:xfrm>
            <a:off x="6793357" y="2168524"/>
            <a:ext cx="4966024" cy="4232275"/>
          </a:xfrm>
        </p:spPr>
        <p:txBody>
          <a:bodyPr lIns="91440" tIns="45720" rIns="91440" bIns="45720" anchor="t">
            <a:normAutofit/>
          </a:bodyPr>
          <a:lstStyle/>
          <a:p>
            <a:r>
              <a:rPr lang="en-GB" dirty="0"/>
              <a:t>The educational sector places the highest demands on lighting technology and quality, sometimes with complex structural conditions on site. Perfectly adjusted: Thanks to customised light distributions – such as asymmetric blackboard lighting – </a:t>
            </a:r>
            <a:r>
              <a:rPr lang="en-GB" dirty="0" err="1"/>
              <a:t>Opendo</a:t>
            </a:r>
            <a:r>
              <a:rPr lang="en-GB" dirty="0"/>
              <a:t> meets all the requirements for future-proof and sustainable school lighting.</a:t>
            </a:r>
            <a:endParaRPr lang="de-DE" dirty="0"/>
          </a:p>
          <a:p>
            <a:endParaRPr lang="de-DE" dirty="0">
              <a:cs typeface="Arial"/>
            </a:endParaRPr>
          </a:p>
        </p:txBody>
      </p:sp>
      <p:pic>
        <p:nvPicPr>
          <p:cNvPr id="6" name="Bildplatzhalter 5" descr="Ein Bild, das drinnen, Decke, Haushaltsgerät, Konferenzraum enthält.&#10;&#10;Automatisch generierte Beschreibung">
            <a:extLst>
              <a:ext uri="{FF2B5EF4-FFF2-40B4-BE49-F238E27FC236}">
                <a16:creationId xmlns:a16="http://schemas.microsoft.com/office/drawing/2014/main" id="{5246D5CD-4F01-4D4D-91CB-8FFC9BDA4C8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5876" r="11798"/>
          <a:stretch/>
        </p:blipFill>
        <p:spPr>
          <a:xfrm>
            <a:off x="515938" y="1257300"/>
            <a:ext cx="5580061" cy="5143500"/>
          </a:xfrm>
        </p:spPr>
      </p:pic>
    </p:spTree>
    <p:extLst>
      <p:ext uri="{BB962C8B-B14F-4D97-AF65-F5344CB8AC3E}">
        <p14:creationId xmlns:p14="http://schemas.microsoft.com/office/powerpoint/2010/main" val="300920525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2A23E7-602D-4DC2-A865-0D896B45D85C}"/>
              </a:ext>
            </a:extLst>
          </p:cNvPr>
          <p:cNvSpPr>
            <a:spLocks noGrp="1"/>
          </p:cNvSpPr>
          <p:nvPr>
            <p:ph type="body" sz="quarter" idx="13"/>
          </p:nvPr>
        </p:nvSpPr>
        <p:spPr/>
        <p:txBody>
          <a:bodyPr/>
          <a:lstStyle/>
          <a:p>
            <a:r>
              <a:rPr lang="en-GB" dirty="0"/>
              <a:t>Schools and offices place high standard requirements on lighting, for instance UGR19 and BAP suitability for VDU work or asymmetric blackboard lighting. Customised solutions for education and offices make it possible to cover all requirements with one single luminaire. This simplifies planning and facilitates integrated solutions in a uniform design. </a:t>
            </a:r>
            <a:endParaRPr lang="de-DE" dirty="0"/>
          </a:p>
          <a:p>
            <a:endParaRPr lang="de-DE" dirty="0"/>
          </a:p>
        </p:txBody>
      </p:sp>
      <p:pic>
        <p:nvPicPr>
          <p:cNvPr id="4" name="Bildplatzhalter 1">
            <a:extLst>
              <a:ext uri="{FF2B5EF4-FFF2-40B4-BE49-F238E27FC236}">
                <a16:creationId xmlns:a16="http://schemas.microsoft.com/office/drawing/2014/main" id="{7DA0EAE5-6C17-4E64-96A8-205966A97CA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270392500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0903BCF-9A21-431F-9004-474DFF836031}"/>
              </a:ext>
            </a:extLst>
          </p:cNvPr>
          <p:cNvSpPr>
            <a:spLocks noGrp="1"/>
          </p:cNvSpPr>
          <p:nvPr>
            <p:ph type="body" sz="quarter" idx="18"/>
          </p:nvPr>
        </p:nvSpPr>
        <p:spPr/>
        <p:txBody>
          <a:bodyPr/>
          <a:lstStyle/>
          <a:p>
            <a:r>
              <a:rPr lang="en-GB" b="1" dirty="0"/>
              <a:t>Customised solutions for schools and offices</a:t>
            </a:r>
            <a:endParaRPr lang="de-DE" dirty="0"/>
          </a:p>
          <a:p>
            <a:pPr>
              <a:lnSpc>
                <a:spcPct val="100000"/>
              </a:lnSpc>
            </a:pPr>
            <a:r>
              <a:rPr lang="en-GB" dirty="0"/>
              <a:t>Flexible optics package with application-specific light distributions such as asymmetric blackboard </a:t>
            </a:r>
            <a:r>
              <a:rPr lang="de-DE" dirty="0"/>
              <a:t>light.</a:t>
            </a:r>
          </a:p>
          <a:p>
            <a:pPr>
              <a:lnSpc>
                <a:spcPct val="100000"/>
              </a:lnSpc>
              <a:spcBef>
                <a:spcPts val="1000"/>
              </a:spcBef>
            </a:pPr>
            <a:endParaRPr lang="de-DE" dirty="0">
              <a:ea typeface="+mn-lt"/>
              <a:cs typeface="+mn-lt"/>
            </a:endParaRPr>
          </a:p>
          <a:p>
            <a:r>
              <a:rPr lang="en-GB" b="1" dirty="0"/>
              <a:t>One design for all areas </a:t>
            </a:r>
            <a:endParaRPr lang="de-DE" dirty="0"/>
          </a:p>
          <a:p>
            <a:pPr>
              <a:lnSpc>
                <a:spcPct val="100000"/>
              </a:lnSpc>
            </a:pPr>
            <a:r>
              <a:rPr lang="en-GB" dirty="0"/>
              <a:t>Straightforward, modern design that blends harmoniously into any environment and facilitates holistic solutions across applications.</a:t>
            </a:r>
            <a:endParaRPr lang="de-DE" dirty="0"/>
          </a:p>
          <a:p>
            <a:endParaRPr lang="de-DE" dirty="0"/>
          </a:p>
        </p:txBody>
      </p:sp>
      <p:grpSp>
        <p:nvGrpSpPr>
          <p:cNvPr id="4" name="Gruppieren 3">
            <a:extLst>
              <a:ext uri="{FF2B5EF4-FFF2-40B4-BE49-F238E27FC236}">
                <a16:creationId xmlns:a16="http://schemas.microsoft.com/office/drawing/2014/main" id="{D630BEE9-822A-4377-A29C-7B1217DF3EA3}"/>
              </a:ext>
            </a:extLst>
          </p:cNvPr>
          <p:cNvGrpSpPr/>
          <p:nvPr/>
        </p:nvGrpSpPr>
        <p:grpSpPr>
          <a:xfrm>
            <a:off x="6095999" y="1257301"/>
            <a:ext cx="5616576" cy="5141318"/>
            <a:chOff x="6095999" y="1257301"/>
            <a:chExt cx="5616576" cy="5141318"/>
          </a:xfrm>
        </p:grpSpPr>
        <p:pic>
          <p:nvPicPr>
            <p:cNvPr id="14" name="Grafik 13">
              <a:extLst>
                <a:ext uri="{FF2B5EF4-FFF2-40B4-BE49-F238E27FC236}">
                  <a16:creationId xmlns:a16="http://schemas.microsoft.com/office/drawing/2014/main" id="{41CCD29D-B706-4BB5-BD4D-E219F1659926}"/>
                </a:ext>
              </a:extLst>
            </p:cNvPr>
            <p:cNvPicPr>
              <a:picLocks noChangeAspect="1"/>
            </p:cNvPicPr>
            <p:nvPr/>
          </p:nvPicPr>
          <p:blipFill>
            <a:blip r:embed="rId2"/>
            <a:stretch>
              <a:fillRect/>
            </a:stretch>
          </p:blipFill>
          <p:spPr>
            <a:xfrm>
              <a:off x="6096000" y="5379444"/>
              <a:ext cx="5616575" cy="1019175"/>
            </a:xfrm>
            <a:prstGeom prst="rect">
              <a:avLst/>
            </a:prstGeom>
          </p:spPr>
        </p:pic>
        <p:pic>
          <p:nvPicPr>
            <p:cNvPr id="16" name="Grafik 15">
              <a:extLst>
                <a:ext uri="{FF2B5EF4-FFF2-40B4-BE49-F238E27FC236}">
                  <a16:creationId xmlns:a16="http://schemas.microsoft.com/office/drawing/2014/main" id="{5940AAE3-B5F8-4C77-81DF-8D11EEDEE9F9}"/>
                </a:ext>
              </a:extLst>
            </p:cNvPr>
            <p:cNvPicPr>
              <a:picLocks noChangeAspect="1"/>
            </p:cNvPicPr>
            <p:nvPr/>
          </p:nvPicPr>
          <p:blipFill>
            <a:blip r:embed="rId3"/>
            <a:stretch>
              <a:fillRect/>
            </a:stretch>
          </p:blipFill>
          <p:spPr>
            <a:xfrm>
              <a:off x="6096000" y="4332287"/>
              <a:ext cx="5616575" cy="1047157"/>
            </a:xfrm>
            <a:prstGeom prst="rect">
              <a:avLst/>
            </a:prstGeom>
          </p:spPr>
        </p:pic>
        <p:pic>
          <p:nvPicPr>
            <p:cNvPr id="19" name="Grafik 18">
              <a:extLst>
                <a:ext uri="{FF2B5EF4-FFF2-40B4-BE49-F238E27FC236}">
                  <a16:creationId xmlns:a16="http://schemas.microsoft.com/office/drawing/2014/main" id="{D2F3E682-87B5-40C1-ACB4-F805FB8DB342}"/>
                </a:ext>
              </a:extLst>
            </p:cNvPr>
            <p:cNvPicPr>
              <a:picLocks noChangeAspect="1"/>
            </p:cNvPicPr>
            <p:nvPr/>
          </p:nvPicPr>
          <p:blipFill>
            <a:blip r:embed="rId4"/>
            <a:stretch>
              <a:fillRect/>
            </a:stretch>
          </p:blipFill>
          <p:spPr>
            <a:xfrm>
              <a:off x="6095999" y="1257301"/>
              <a:ext cx="5616575" cy="2819399"/>
            </a:xfrm>
            <a:prstGeom prst="rect">
              <a:avLst/>
            </a:prstGeom>
          </p:spPr>
        </p:pic>
        <p:sp>
          <p:nvSpPr>
            <p:cNvPr id="2" name="Textfeld 1">
              <a:extLst>
                <a:ext uri="{FF2B5EF4-FFF2-40B4-BE49-F238E27FC236}">
                  <a16:creationId xmlns:a16="http://schemas.microsoft.com/office/drawing/2014/main" id="{E5001866-C64F-46A6-9AEC-68132891BF6B}"/>
                </a:ext>
              </a:extLst>
            </p:cNvPr>
            <p:cNvSpPr txBox="1"/>
            <p:nvPr/>
          </p:nvSpPr>
          <p:spPr>
            <a:xfrm>
              <a:off x="7911548" y="2482334"/>
              <a:ext cx="2514600" cy="369332"/>
            </a:xfrm>
            <a:prstGeom prst="rect">
              <a:avLst/>
            </a:prstGeom>
            <a:solidFill>
              <a:srgbClr val="CBFCFF"/>
            </a:solidFill>
          </p:spPr>
          <p:txBody>
            <a:bodyPr wrap="square" rtlCol="0">
              <a:spAutoFit/>
            </a:bodyPr>
            <a:lstStyle/>
            <a:p>
              <a:pPr algn="ctr"/>
              <a:r>
                <a:rPr lang="de-DE" dirty="0">
                  <a:solidFill>
                    <a:srgbClr val="FF0000"/>
                  </a:solidFill>
                </a:rPr>
                <a:t>Black </a:t>
              </a:r>
              <a:r>
                <a:rPr lang="de-DE" dirty="0" err="1">
                  <a:solidFill>
                    <a:srgbClr val="FF0000"/>
                  </a:solidFill>
                </a:rPr>
                <a:t>board</a:t>
              </a:r>
              <a:r>
                <a:rPr lang="de-DE" dirty="0">
                  <a:solidFill>
                    <a:srgbClr val="FF0000"/>
                  </a:solidFill>
                </a:rPr>
                <a:t> surface</a:t>
              </a:r>
            </a:p>
          </p:txBody>
        </p:sp>
        <p:sp>
          <p:nvSpPr>
            <p:cNvPr id="3" name="Textfeld 2">
              <a:extLst>
                <a:ext uri="{FF2B5EF4-FFF2-40B4-BE49-F238E27FC236}">
                  <a16:creationId xmlns:a16="http://schemas.microsoft.com/office/drawing/2014/main" id="{C2DD764B-4FB1-4349-B345-B612A86FFEF7}"/>
                </a:ext>
              </a:extLst>
            </p:cNvPr>
            <p:cNvSpPr txBox="1"/>
            <p:nvPr/>
          </p:nvSpPr>
          <p:spPr>
            <a:xfrm>
              <a:off x="6220721" y="5092506"/>
              <a:ext cx="2673626" cy="261610"/>
            </a:xfrm>
            <a:prstGeom prst="rect">
              <a:avLst/>
            </a:prstGeom>
            <a:solidFill>
              <a:schemeClr val="bg1"/>
            </a:solidFill>
          </p:spPr>
          <p:txBody>
            <a:bodyPr wrap="square" rtlCol="0">
              <a:spAutoFit/>
            </a:bodyPr>
            <a:lstStyle/>
            <a:p>
              <a:r>
                <a:rPr lang="de-DE" sz="1100" dirty="0" err="1"/>
                <a:t>Illuminance</a:t>
              </a:r>
              <a:r>
                <a:rPr lang="de-DE" sz="1100" dirty="0"/>
                <a:t> [lx]</a:t>
              </a:r>
            </a:p>
          </p:txBody>
        </p:sp>
        <p:sp>
          <p:nvSpPr>
            <p:cNvPr id="8" name="Textfeld 7">
              <a:extLst>
                <a:ext uri="{FF2B5EF4-FFF2-40B4-BE49-F238E27FC236}">
                  <a16:creationId xmlns:a16="http://schemas.microsoft.com/office/drawing/2014/main" id="{F0FD8994-601B-4E0D-B543-97D2398B831C}"/>
                </a:ext>
              </a:extLst>
            </p:cNvPr>
            <p:cNvSpPr txBox="1"/>
            <p:nvPr/>
          </p:nvSpPr>
          <p:spPr>
            <a:xfrm>
              <a:off x="6095999" y="5501884"/>
              <a:ext cx="2673626" cy="784830"/>
            </a:xfrm>
            <a:prstGeom prst="rect">
              <a:avLst/>
            </a:prstGeom>
            <a:solidFill>
              <a:schemeClr val="bg1"/>
            </a:solidFill>
          </p:spPr>
          <p:txBody>
            <a:bodyPr wrap="square" rtlCol="0">
              <a:spAutoFit/>
            </a:bodyPr>
            <a:lstStyle/>
            <a:p>
              <a:r>
                <a:rPr lang="fr-FR" sz="900" dirty="0" err="1"/>
                <a:t>Average</a:t>
              </a:r>
              <a:r>
                <a:rPr lang="fr-FR" sz="900" dirty="0"/>
                <a:t> </a:t>
              </a:r>
              <a:r>
                <a:rPr lang="fr-FR" sz="900" dirty="0" err="1"/>
                <a:t>illuminance</a:t>
              </a:r>
              <a:endParaRPr lang="fr-FR" sz="900" dirty="0"/>
            </a:p>
            <a:p>
              <a:r>
                <a:rPr lang="fr-FR" sz="900" dirty="0"/>
                <a:t>Minimum </a:t>
              </a:r>
              <a:r>
                <a:rPr lang="fr-FR" sz="900" dirty="0" err="1"/>
                <a:t>illuminance</a:t>
              </a:r>
              <a:endParaRPr lang="fr-FR" sz="900" dirty="0"/>
            </a:p>
            <a:p>
              <a:r>
                <a:rPr lang="fr-FR" sz="900" dirty="0"/>
                <a:t>Maximum </a:t>
              </a:r>
              <a:r>
                <a:rPr lang="fr-FR" sz="900" dirty="0" err="1"/>
                <a:t>illuminance</a:t>
              </a:r>
              <a:endParaRPr lang="fr-FR" sz="900" dirty="0"/>
            </a:p>
            <a:p>
              <a:r>
                <a:rPr lang="de-DE" sz="900" dirty="0" err="1"/>
                <a:t>Uniformity</a:t>
              </a:r>
              <a:r>
                <a:rPr lang="de-DE" sz="900" dirty="0"/>
                <a:t> </a:t>
              </a:r>
              <a:r>
                <a:rPr lang="de-DE" sz="900" dirty="0" err="1"/>
                <a:t>Uo</a:t>
              </a:r>
              <a:endParaRPr lang="fr-FR" sz="900" dirty="0"/>
            </a:p>
            <a:p>
              <a:r>
                <a:rPr lang="de-DE" sz="900" dirty="0"/>
                <a:t>Non-</a:t>
              </a:r>
              <a:r>
                <a:rPr lang="de-DE" sz="900" dirty="0" err="1"/>
                <a:t>uniformity</a:t>
              </a:r>
              <a:r>
                <a:rPr lang="de-DE" sz="900" dirty="0"/>
                <a:t> Ud</a:t>
              </a:r>
            </a:p>
          </p:txBody>
        </p:sp>
      </p:grpSp>
    </p:spTree>
    <p:extLst>
      <p:ext uri="{BB962C8B-B14F-4D97-AF65-F5344CB8AC3E}">
        <p14:creationId xmlns:p14="http://schemas.microsoft.com/office/powerpoint/2010/main" val="81403604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DAFA50-F650-4D04-B412-30DF559C919E}"/>
              </a:ext>
            </a:extLst>
          </p:cNvPr>
          <p:cNvSpPr/>
          <p:nvPr/>
        </p:nvSpPr>
        <p:spPr>
          <a:xfrm rot="10800000">
            <a:off x="0" y="8022"/>
            <a:ext cx="12192000" cy="6858000"/>
          </a:xfrm>
          <a:prstGeom prst="rect">
            <a:avLst/>
          </a:prstGeom>
          <a:gradFill flip="none" rotWithShape="1">
            <a:gsLst>
              <a:gs pos="0">
                <a:srgbClr val="333333">
                  <a:alpha val="42000"/>
                </a:srgbClr>
              </a:gs>
              <a:gs pos="39000">
                <a:schemeClr val="accent4">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mc:Choice xmlns:am3d="http://schemas.microsoft.com/office/drawing/2017/model3d" Requires="am3d">
          <p:graphicFrame>
            <p:nvGraphicFramePr>
              <p:cNvPr id="4" name="3D-Modell 3">
                <a:extLst>
                  <a:ext uri="{FF2B5EF4-FFF2-40B4-BE49-F238E27FC236}">
                    <a16:creationId xmlns:a16="http://schemas.microsoft.com/office/drawing/2014/main" id="{9A661B15-72A3-40A9-B90E-D109ABF4CCB1}"/>
                  </a:ext>
                </a:extLst>
              </p:cNvPr>
              <p:cNvGraphicFramePr>
                <a:graphicFrameLocks/>
              </p:cNvGraphicFramePr>
              <p:nvPr>
                <p:extLst>
                  <p:ext uri="{D42A27DB-BD31-4B8C-83A1-F6EECF244321}">
                    <p14:modId xmlns:p14="http://schemas.microsoft.com/office/powerpoint/2010/main" val="3637559093"/>
                  </p:ext>
                </p:extLst>
              </p:nvPr>
            </p:nvGraphicFramePr>
            <p:xfrm>
              <a:off x="0" y="-1"/>
              <a:ext cx="12192000" cy="6849979"/>
            </p:xfrm>
            <a:graphic>
              <a:graphicData uri="http://schemas.microsoft.com/office/drawing/2017/model3d">
                <am3d:model3d r:embed="rId2">
                  <am3d:spPr>
                    <a:xfrm>
                      <a:off x="0" y="0"/>
                      <a:ext cx="12192000" cy="6849979"/>
                    </a:xfrm>
                    <a:prstGeom prst="rect">
                      <a:avLst/>
                    </a:prstGeom>
                  </am3d:spPr>
                  <am3d:camera>
                    <am3d:pos x="399710" y="1384051" z="47543060"/>
                    <am3d:up dx="0" dy="36000000" dz="0"/>
                    <am3d:lookAt x="399710" y="1384051" z="0"/>
                    <am3d:perspective fov="2029390"/>
                  </am3d:camera>
                  <am3d:trans>
                    <am3d:meterPerModelUnit n="881057" d="1000000"/>
                    <am3d:preTrans dx="-1835367" dy="-2334515" dz="74510"/>
                    <am3d:scale>
                      <am3d:sx n="1000000" d="1000000"/>
                      <am3d:sy n="1000000" d="1000000"/>
                      <am3d:sz n="1000000" d="1000000"/>
                    </am3d:scale>
                    <am3d:rot ax="-2744595" ay="-2615161" az="2116892"/>
                    <am3d:postTrans dx="1868143" dy="1589291"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Modell 3">
                <a:extLst>
                  <a:ext uri="{FF2B5EF4-FFF2-40B4-BE49-F238E27FC236}">
                    <a16:creationId xmlns:a16="http://schemas.microsoft.com/office/drawing/2014/main" id="{9A661B15-72A3-40A9-B90E-D109ABF4CCB1}"/>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2192000" cy="6849979"/>
              </a:xfrm>
              <a:prstGeom prst="rect">
                <a:avLst/>
              </a:prstGeom>
            </p:spPr>
          </p:pic>
        </mc:Fallback>
      </mc:AlternateContent>
    </p:spTree>
    <p:extLst>
      <p:ext uri="{BB962C8B-B14F-4D97-AF65-F5344CB8AC3E}">
        <p14:creationId xmlns:p14="http://schemas.microsoft.com/office/powerpoint/2010/main" val="21740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2" fill="hold" nodeType="withEffect">
                                  <p:stCondLst>
                                    <p:cond delay="0"/>
                                  </p:stCondLst>
                                  <p:childTnLst>
                                    <p:animRot by="21600000">
                                      <p:cBhvr>
                                        <p:cTn id="6" dur="20000" fill="hold"/>
                                        <p:tgtEl>
                                          <p:spTgt spid="4"/>
                                        </p:tgtEl>
                                        <p:attrNameLst>
                                          <p:attrName>3d.object.rotation.y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 Kundenpräsentation">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 Kundenpräsentation" id="{0D4F62B4-85AC-4753-AB42-64464D9ECE5F}" vid="{0016CE63-19C4-4AA1-B8EE-79CE72B97CB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2C317C-0706-45CF-A09C-97E8FB65FA7F}">
  <ds:schemaRefs>
    <ds:schemaRef ds:uri="http://schemas.microsoft.com/sharepoint/v3/contenttype/forms"/>
  </ds:schemaRefs>
</ds:datastoreItem>
</file>

<file path=customXml/itemProps2.xml><?xml version="1.0" encoding="utf-8"?>
<ds:datastoreItem xmlns:ds="http://schemas.openxmlformats.org/officeDocument/2006/customXml" ds:itemID="{B0CAD9FD-DC2F-4509-809C-21DDB2442D41}">
  <ds:schemaRefs>
    <ds:schemaRef ds:uri="http://schemas.microsoft.com/office/2006/documentManagement/types"/>
    <ds:schemaRef ds:uri="b587197a-dfa4-422d-8a7b-191a53325700"/>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8f4ac6fd-8da5-40c1-9457-0d80b66e2c2d"/>
    <ds:schemaRef ds:uri="http://www.w3.org/XML/1998/namespace"/>
  </ds:schemaRefs>
</ds:datastoreItem>
</file>

<file path=customXml/itemProps3.xml><?xml version="1.0" encoding="utf-8"?>
<ds:datastoreItem xmlns:ds="http://schemas.openxmlformats.org/officeDocument/2006/customXml" ds:itemID="{A858F6F3-B2D7-49FF-BC25-CC2557361025}"/>
</file>

<file path=docProps/app.xml><?xml version="1.0" encoding="utf-8"?>
<Properties xmlns="http://schemas.openxmlformats.org/officeDocument/2006/extended-properties" xmlns:vt="http://schemas.openxmlformats.org/officeDocument/2006/docPropsVTypes">
  <Template>Design Kundenpräsentation</Template>
  <TotalTime>0</TotalTime>
  <Words>914</Words>
  <Application>Microsoft Office PowerPoint</Application>
  <PresentationFormat>Widescreen</PresentationFormat>
  <Paragraphs>100</Paragraphs>
  <Slides>22</Slides>
  <Notes>3</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Design Kundenpräsentation</vt:lpstr>
      <vt:lpstr>opendo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Böhm Alexa</dc:creator>
  <cp:lastModifiedBy>Böhm Alexa</cp:lastModifiedBy>
  <cp:revision>5</cp:revision>
  <dcterms:created xsi:type="dcterms:W3CDTF">2021-01-04T09:25:45Z</dcterms:created>
  <dcterms:modified xsi:type="dcterms:W3CDTF">2021-04-23T08:31:20Z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