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12" r:id="rId4"/>
  </p:sldMasterIdLst>
  <p:notesMasterIdLst>
    <p:notesMasterId r:id="rId33"/>
  </p:notesMasterIdLst>
  <p:sldIdLst>
    <p:sldId id="534" r:id="rId5"/>
    <p:sldId id="539" r:id="rId6"/>
    <p:sldId id="540" r:id="rId7"/>
    <p:sldId id="537" r:id="rId8"/>
    <p:sldId id="541" r:id="rId9"/>
    <p:sldId id="562" r:id="rId10"/>
    <p:sldId id="563" r:id="rId11"/>
    <p:sldId id="575" r:id="rId12"/>
    <p:sldId id="576" r:id="rId13"/>
    <p:sldId id="577" r:id="rId14"/>
    <p:sldId id="542" r:id="rId15"/>
    <p:sldId id="564" r:id="rId16"/>
    <p:sldId id="565" r:id="rId17"/>
    <p:sldId id="543" r:id="rId18"/>
    <p:sldId id="566" r:id="rId19"/>
    <p:sldId id="567" r:id="rId20"/>
    <p:sldId id="568" r:id="rId21"/>
    <p:sldId id="571" r:id="rId22"/>
    <p:sldId id="572" r:id="rId23"/>
    <p:sldId id="570" r:id="rId24"/>
    <p:sldId id="546" r:id="rId25"/>
    <p:sldId id="552" r:id="rId26"/>
    <p:sldId id="573" r:id="rId27"/>
    <p:sldId id="554" r:id="rId28"/>
    <p:sldId id="555" r:id="rId29"/>
    <p:sldId id="569" r:id="rId30"/>
    <p:sldId id="574" r:id="rId31"/>
    <p:sldId id="544" r:id="rId32"/>
  </p:sldIdLst>
  <p:sldSz cx="9144000" cy="6858000" type="screen4x3"/>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_TITEL (Nicht löschen!)" id="{AD96C87F-325B-3047-8056-A457132723C8}">
          <p14:sldIdLst>
            <p14:sldId id="534"/>
          </p14:sldIdLst>
        </p14:section>
        <p14:section name="2_ZWEIKLANG" id="{A502000F-6A5E-7346-A06F-93A6F15275E1}">
          <p14:sldIdLst>
            <p14:sldId id="539"/>
            <p14:sldId id="540"/>
          </p14:sldIdLst>
        </p14:section>
        <p14:section name="3_GALERIE" id="{2C5681CE-916D-344F-AF82-CBF151241BDD}">
          <p14:sldIdLst>
            <p14:sldId id="537"/>
          </p14:sldIdLst>
        </p14:section>
        <p14:section name="4_NUTZEN UND VORTEILE" id="{DDCA909C-3F5F-C24B-A5AB-C216D1F952E0}">
          <p14:sldIdLst>
            <p14:sldId id="541"/>
            <p14:sldId id="562"/>
            <p14:sldId id="563"/>
            <p14:sldId id="575"/>
            <p14:sldId id="576"/>
            <p14:sldId id="577"/>
            <p14:sldId id="542"/>
            <p14:sldId id="564"/>
            <p14:sldId id="565"/>
            <p14:sldId id="543"/>
            <p14:sldId id="566"/>
            <p14:sldId id="567"/>
            <p14:sldId id="568"/>
            <p14:sldId id="571"/>
            <p14:sldId id="572"/>
          </p14:sldIdLst>
        </p14:section>
        <p14:section name="5_USP" id="{1AD92CCC-7EDC-F34C-A1A9-7841BDFD277F}">
          <p14:sldIdLst/>
        </p14:section>
        <p14:section name="6_ANWENDUNG" id="{D963CE1D-E520-EE42-B08A-935FC716C2D0}">
          <p14:sldIdLst>
            <p14:sldId id="570"/>
            <p14:sldId id="546"/>
            <p14:sldId id="552"/>
          </p14:sldIdLst>
        </p14:section>
        <p14:section name="7_ZIELGRUPPEN" id="{7C796AD2-64B2-7640-B0D7-A592A902D359}">
          <p14:sldIdLst>
            <p14:sldId id="573"/>
            <p14:sldId id="554"/>
            <p14:sldId id="555"/>
          </p14:sldIdLst>
        </p14:section>
        <p14:section name="9_TECHN. FEATURES" id="{D75AA85E-EEEA-0A44-954A-5B25B5B2E916}">
          <p14:sldIdLst>
            <p14:sldId id="569"/>
            <p14:sldId id="574"/>
          </p14:sldIdLst>
        </p14:section>
        <p14:section name="8_VIDEO / BILD" id="{46BEA3DC-AF1F-2145-B5DE-C0DE745D9151}">
          <p14:sldIdLst/>
        </p14:section>
        <p14:section name="KONTAKT" id="{A638452A-1885-B244-ACDA-277B607FBA25}">
          <p14:sldIdLst>
            <p14:sldId id="544"/>
          </p14:sldIdLst>
        </p14:section>
      </p14:sectionLst>
    </p:ext>
    <p:ext uri="{EFAFB233-063F-42B5-8137-9DF3F51BA10A}">
      <p15:sldGuideLst xmlns:p15="http://schemas.microsoft.com/office/powerpoint/2012/main">
        <p15:guide id="4" pos="2880" userDrawn="1">
          <p15:clr>
            <a:srgbClr val="A4A3A4"/>
          </p15:clr>
        </p15:guide>
        <p15:guide id="5"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006600"/>
    <a:srgbClr val="F2F2F2"/>
    <a:srgbClr val="99B815"/>
    <a:srgbClr val="8A8A9B"/>
    <a:srgbClr val="AAB83C"/>
    <a:srgbClr val="CDCDCD"/>
    <a:srgbClr val="FF00FF"/>
    <a:srgbClr val="89E90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21B4F-C3C6-4755-B545-919E6DEF1C06}" v="2" dt="2021-12-17T10:34:42.124"/>
  </p1510:revLst>
</p1510:revInfo>
</file>

<file path=ppt/tableStyles.xml><?xml version="1.0" encoding="utf-8"?>
<a:tblStyleLst xmlns:a="http://schemas.openxmlformats.org/drawingml/2006/main" def="{5C22544A-7EE6-4342-B048-85BDC9FD1C3A}">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2" autoAdjust="0"/>
    <p:restoredTop sz="85270" autoAdjust="0"/>
  </p:normalViewPr>
  <p:slideViewPr>
    <p:cSldViewPr snapToGrid="0">
      <p:cViewPr varScale="1">
        <p:scale>
          <a:sx n="73" d="100"/>
          <a:sy n="73" d="100"/>
        </p:scale>
        <p:origin x="1435" y="62"/>
      </p:cViewPr>
      <p:guideLst>
        <p:guide pos="288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üschenbaum Patrick" userId="b15c32d4-103f-47f4-8aa8-29dd4c3d68df" providerId="ADAL" clId="{B3121B4F-C3C6-4755-B545-919E6DEF1C06}"/>
    <pc:docChg chg="modSld">
      <pc:chgData name="Rüschenbaum Patrick" userId="b15c32d4-103f-47f4-8aa8-29dd4c3d68df" providerId="ADAL" clId="{B3121B4F-C3C6-4755-B545-919E6DEF1C06}" dt="2021-12-17T10:34:42.124" v="1"/>
      <pc:docMkLst>
        <pc:docMk/>
      </pc:docMkLst>
      <pc:sldChg chg="addSp modSp">
        <pc:chgData name="Rüschenbaum Patrick" userId="b15c32d4-103f-47f4-8aa8-29dd4c3d68df" providerId="ADAL" clId="{B3121B4F-C3C6-4755-B545-919E6DEF1C06}" dt="2021-12-17T10:34:42.124" v="1"/>
        <pc:sldMkLst>
          <pc:docMk/>
          <pc:sldMk cId="1770457763" sldId="546"/>
        </pc:sldMkLst>
        <pc:picChg chg="add mod">
          <ac:chgData name="Rüschenbaum Patrick" userId="b15c32d4-103f-47f4-8aa8-29dd4c3d68df" providerId="ADAL" clId="{B3121B4F-C3C6-4755-B545-919E6DEF1C06}" dt="2021-12-17T10:33:58.958" v="0"/>
          <ac:picMkLst>
            <pc:docMk/>
            <pc:sldMk cId="1770457763" sldId="546"/>
            <ac:picMk id="5" creationId="{F6C4EA7B-5CC0-4ADD-A014-6C487F257033}"/>
          </ac:picMkLst>
        </pc:picChg>
        <pc:picChg chg="add mod">
          <ac:chgData name="Rüschenbaum Patrick" userId="b15c32d4-103f-47f4-8aa8-29dd4c3d68df" providerId="ADAL" clId="{B3121B4F-C3C6-4755-B545-919E6DEF1C06}" dt="2021-12-17T10:34:42.124" v="1"/>
          <ac:picMkLst>
            <pc:docMk/>
            <pc:sldMk cId="1770457763" sldId="546"/>
            <ac:picMk id="6" creationId="{3467E80B-0255-4DD2-8052-10C25B5FC0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7CBD8-C25E-4C6D-A27C-C0D7D61F3628}" type="datetimeFigureOut">
              <a:rPr lang="en-US" smtClean="0"/>
              <a:t>12/17/2021</a:t>
            </a:fld>
            <a:endParaRPr lang="en-US"/>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FD187-7D74-4BFC-B925-AD91EFADB35C}" type="slidenum">
              <a:rPr lang="en-US" smtClean="0"/>
              <a:t>‹Nº›</a:t>
            </a:fld>
            <a:endParaRPr lang="en-US"/>
          </a:p>
        </p:txBody>
      </p:sp>
    </p:spTree>
    <p:extLst>
      <p:ext uri="{BB962C8B-B14F-4D97-AF65-F5344CB8AC3E}">
        <p14:creationId xmlns:p14="http://schemas.microsoft.com/office/powerpoint/2010/main" val="1054825121"/>
      </p:ext>
    </p:extLst>
  </p:cSld>
  <p:clrMap bg1="lt1" tx1="dk1" bg2="lt2" tx2="dk2" accent1="accent1" accent2="accent2" accent3="accent3" accent4="accent4" accent5="accent5" accent6="accent6" hlink="hlink" folHlink="folHlink"/>
  <p:notesStyle>
    <a:lvl1pPr marL="0" algn="l" defTabSz="914330" rtl="0" eaLnBrk="1" latinLnBrk="0" hangingPunct="1">
      <a:defRPr sz="1200" kern="1200">
        <a:solidFill>
          <a:schemeClr val="tx1"/>
        </a:solidFill>
        <a:latin typeface="+mn-lt"/>
        <a:ea typeface="+mn-ea"/>
        <a:cs typeface="+mn-cs"/>
      </a:defRPr>
    </a:lvl1pPr>
    <a:lvl2pPr marL="457165" algn="l" defTabSz="914330" rtl="0" eaLnBrk="1" latinLnBrk="0" hangingPunct="1">
      <a:defRPr sz="1200" kern="1200">
        <a:solidFill>
          <a:schemeClr val="tx1"/>
        </a:solidFill>
        <a:latin typeface="+mn-lt"/>
        <a:ea typeface="+mn-ea"/>
        <a:cs typeface="+mn-cs"/>
      </a:defRPr>
    </a:lvl2pPr>
    <a:lvl3pPr marL="914330" algn="l" defTabSz="914330" rtl="0" eaLnBrk="1" latinLnBrk="0" hangingPunct="1">
      <a:defRPr sz="1200" kern="1200">
        <a:solidFill>
          <a:schemeClr val="tx1"/>
        </a:solidFill>
        <a:latin typeface="+mn-lt"/>
        <a:ea typeface="+mn-ea"/>
        <a:cs typeface="+mn-cs"/>
      </a:defRPr>
    </a:lvl3pPr>
    <a:lvl4pPr marL="1371495" algn="l" defTabSz="914330" rtl="0" eaLnBrk="1" latinLnBrk="0" hangingPunct="1">
      <a:defRPr sz="1200" kern="1200">
        <a:solidFill>
          <a:schemeClr val="tx1"/>
        </a:solidFill>
        <a:latin typeface="+mn-lt"/>
        <a:ea typeface="+mn-ea"/>
        <a:cs typeface="+mn-cs"/>
      </a:defRPr>
    </a:lvl4pPr>
    <a:lvl5pPr marL="1828660" algn="l" defTabSz="914330" rtl="0" eaLnBrk="1" latinLnBrk="0" hangingPunct="1">
      <a:defRPr sz="1200" kern="1200">
        <a:solidFill>
          <a:schemeClr val="tx1"/>
        </a:solidFill>
        <a:latin typeface="+mn-lt"/>
        <a:ea typeface="+mn-ea"/>
        <a:cs typeface="+mn-cs"/>
      </a:defRPr>
    </a:lvl5pPr>
    <a:lvl6pPr marL="2285825" algn="l" defTabSz="914330" rtl="0" eaLnBrk="1" latinLnBrk="0" hangingPunct="1">
      <a:defRPr sz="1200" kern="1200">
        <a:solidFill>
          <a:schemeClr val="tx1"/>
        </a:solidFill>
        <a:latin typeface="+mn-lt"/>
        <a:ea typeface="+mn-ea"/>
        <a:cs typeface="+mn-cs"/>
      </a:defRPr>
    </a:lvl6pPr>
    <a:lvl7pPr marL="2742990" algn="l" defTabSz="914330" rtl="0" eaLnBrk="1" latinLnBrk="0" hangingPunct="1">
      <a:defRPr sz="1200" kern="1200">
        <a:solidFill>
          <a:schemeClr val="tx1"/>
        </a:solidFill>
        <a:latin typeface="+mn-lt"/>
        <a:ea typeface="+mn-ea"/>
        <a:cs typeface="+mn-cs"/>
      </a:defRPr>
    </a:lvl7pPr>
    <a:lvl8pPr marL="3200155" algn="l" defTabSz="914330" rtl="0" eaLnBrk="1" latinLnBrk="0" hangingPunct="1">
      <a:defRPr sz="1200" kern="1200">
        <a:solidFill>
          <a:schemeClr val="tx1"/>
        </a:solidFill>
        <a:latin typeface="+mn-lt"/>
        <a:ea typeface="+mn-ea"/>
        <a:cs typeface="+mn-cs"/>
      </a:defRPr>
    </a:lvl8pPr>
    <a:lvl9pPr marL="3657320" algn="l" defTabSz="9143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5EFD187-7D74-4BFC-B925-AD91EFADB35C}" type="slidenum">
              <a:rPr lang="en-US" smtClean="0"/>
              <a:t>1</a:t>
            </a:fld>
            <a:endParaRPr lang="en-US"/>
          </a:p>
        </p:txBody>
      </p:sp>
    </p:spTree>
    <p:extLst>
      <p:ext uri="{BB962C8B-B14F-4D97-AF65-F5344CB8AC3E}">
        <p14:creationId xmlns:p14="http://schemas.microsoft.com/office/powerpoint/2010/main" val="639550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emf"/><Relationship Id="rId18" Type="http://schemas.openxmlformats.org/officeDocument/2006/relationships/image" Target="../media/image24.emf"/><Relationship Id="rId3" Type="http://schemas.openxmlformats.org/officeDocument/2006/relationships/image" Target="../media/image16.emf"/><Relationship Id="rId21" Type="http://schemas.openxmlformats.org/officeDocument/2006/relationships/image" Target="../media/image11.emf"/><Relationship Id="rId7" Type="http://schemas.openxmlformats.org/officeDocument/2006/relationships/image" Target="../media/image7.emf"/><Relationship Id="rId12" Type="http://schemas.openxmlformats.org/officeDocument/2006/relationships/image" Target="../media/image5.emf"/><Relationship Id="rId17" Type="http://schemas.openxmlformats.org/officeDocument/2006/relationships/image" Target="../media/image13.emf"/><Relationship Id="rId2" Type="http://schemas.openxmlformats.org/officeDocument/2006/relationships/image" Target="../media/image15.emf"/><Relationship Id="rId16" Type="http://schemas.openxmlformats.org/officeDocument/2006/relationships/image" Target="../media/image23.emf"/><Relationship Id="rId20"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20.emf"/><Relationship Id="rId5" Type="http://schemas.openxmlformats.org/officeDocument/2006/relationships/image" Target="../media/image4.emf"/><Relationship Id="rId15" Type="http://schemas.openxmlformats.org/officeDocument/2006/relationships/image" Target="../media/image22.emf"/><Relationship Id="rId23" Type="http://schemas.openxmlformats.org/officeDocument/2006/relationships/image" Target="../media/image12.emf"/><Relationship Id="rId10" Type="http://schemas.openxmlformats.org/officeDocument/2006/relationships/image" Target="../media/image19.emf"/><Relationship Id="rId19" Type="http://schemas.openxmlformats.org/officeDocument/2006/relationships/image" Target="../media/image25.emf"/><Relationship Id="rId4" Type="http://schemas.openxmlformats.org/officeDocument/2006/relationships/image" Target="../media/image17.emf"/><Relationship Id="rId9" Type="http://schemas.openxmlformats.org/officeDocument/2006/relationships/image" Target="../media/image3.emf"/><Relationship Id="rId14" Type="http://schemas.openxmlformats.org/officeDocument/2006/relationships/image" Target="../media/image21.emf"/><Relationship Id="rId22" Type="http://schemas.openxmlformats.org/officeDocument/2006/relationships/image" Target="../media/image27.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8784000" cy="6498000"/>
          </a:xfrm>
          <a:solidFill>
            <a:schemeClr val="bg1">
              <a:lumMod val="95000"/>
            </a:schemeClr>
          </a:solidFill>
        </p:spPr>
        <p:txBody>
          <a:bodyPr anchor="ctr"/>
          <a:lstStyle>
            <a:lvl1pPr algn="ctr">
              <a:defRPr/>
            </a:lvl1pPr>
          </a:lstStyle>
          <a:p>
            <a:r>
              <a:rPr lang="de-DE" dirty="0"/>
              <a:t>Bitte Bild einfügen und anschließend manuell in den Hintergrund bewegen (Rechtsklick „In den Hintergrund“)</a:t>
            </a:r>
          </a:p>
        </p:txBody>
      </p:sp>
      <p:sp>
        <p:nvSpPr>
          <p:cNvPr id="3" name="Rechteck 2"/>
          <p:cNvSpPr/>
          <p:nvPr userDrawn="1"/>
        </p:nvSpPr>
        <p:spPr>
          <a:xfrm>
            <a:off x="904483"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p:cNvSpPr/>
          <p:nvPr userDrawn="1"/>
        </p:nvSpPr>
        <p:spPr>
          <a:xfrm>
            <a:off x="904483"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Bild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361" y="1379220"/>
            <a:ext cx="1829827" cy="460070"/>
          </a:xfrm>
          <a:prstGeom prst="rect">
            <a:avLst/>
          </a:prstGeom>
        </p:spPr>
      </p:pic>
    </p:spTree>
    <p:extLst>
      <p:ext uri="{BB962C8B-B14F-4D97-AF65-F5344CB8AC3E}">
        <p14:creationId xmlns:p14="http://schemas.microsoft.com/office/powerpoint/2010/main" val="139800507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gebnis">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DAS ERGEBNIS</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3" name="Gruppierung 2"/>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Bild 1"/>
            <p:cNvPicPr>
              <a:picLocks noChangeAspect="1"/>
            </p:cNvPicPr>
            <p:nvPr userDrawn="1"/>
          </p:nvPicPr>
          <p:blipFill>
            <a:blip r:embed="rId2"/>
            <a:stretch>
              <a:fillRect/>
            </a:stretch>
          </p:blipFill>
          <p:spPr>
            <a:xfrm>
              <a:off x="5342231" y="663394"/>
              <a:ext cx="283837" cy="39221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Image links">
    <p:spTree>
      <p:nvGrpSpPr>
        <p:cNvPr id="1" name=""/>
        <p:cNvGrpSpPr/>
        <p:nvPr/>
      </p:nvGrpSpPr>
      <p:grpSpPr>
        <a:xfrm>
          <a:off x="0" y="0"/>
          <a:ext cx="0" cy="0"/>
          <a:chOff x="0" y="0"/>
          <a:chExt cx="0" cy="0"/>
        </a:xfrm>
      </p:grpSpPr>
      <p:sp>
        <p:nvSpPr>
          <p:cNvPr id="2" name="Titel 1"/>
          <p:cNvSpPr>
            <a:spLocks noGrp="1"/>
          </p:cNvSpPr>
          <p:nvPr>
            <p:ph type="title"/>
          </p:nvPr>
        </p:nvSpPr>
        <p:spPr>
          <a:xfrm>
            <a:off x="5075692" y="1679626"/>
            <a:ext cx="3492371" cy="1435787"/>
          </a:xfrm>
        </p:spPr>
        <p:txBody>
          <a:bodyPr anchor="b" anchorCtr="0"/>
          <a:lstStyle>
            <a:lvl1pPr marL="0" marR="0" indent="0" algn="l" defTabSz="685739" rtl="0" eaLnBrk="1" fontAlgn="auto" latinLnBrk="0" hangingPunct="1">
              <a:lnSpc>
                <a:spcPct val="100000"/>
              </a:lnSpc>
              <a:spcBef>
                <a:spcPts val="750"/>
              </a:spcBef>
              <a:spcAft>
                <a:spcPts val="0"/>
              </a:spcAft>
              <a:buClrTx/>
              <a:buSzTx/>
              <a:buFont typeface="Arial" panose="020B0604020202020204" pitchFamily="34" charset="0"/>
              <a:buNone/>
              <a:tabLst/>
              <a:defRPr sz="2400" cap="none" baseline="0">
                <a:latin typeface="+mj-lt"/>
              </a:defRPr>
            </a:lvl1pPr>
          </a:lstStyle>
          <a:p>
            <a:pPr marL="0" marR="0" lvl="0" indent="0" algn="l" defTabSz="685739"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100" b="0" i="0" u="none" strike="noStrike" kern="1200" cap="all" spc="0" normalizeH="0" baseline="0" noProof="0" dirty="0">
              <a:ln>
                <a:noFill/>
              </a:ln>
              <a:solidFill>
                <a:srgbClr val="000000"/>
              </a:solidFill>
              <a:effectLst/>
              <a:uLnTx/>
              <a:uFillTx/>
              <a:latin typeface="Din-Bold" charset="0"/>
              <a:ea typeface="+mj-ea"/>
              <a:cs typeface="+mj-cs"/>
            </a:endParaRPr>
          </a:p>
        </p:txBody>
      </p:sp>
      <p:sp>
        <p:nvSpPr>
          <p:cNvPr id="5"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sp>
        <p:nvSpPr>
          <p:cNvPr id="21" name="Textplatzhalter 20"/>
          <p:cNvSpPr>
            <a:spLocks noGrp="1"/>
          </p:cNvSpPr>
          <p:nvPr>
            <p:ph type="body" sz="quarter" idx="12"/>
          </p:nvPr>
        </p:nvSpPr>
        <p:spPr>
          <a:xfrm>
            <a:off x="5075238" y="3259138"/>
            <a:ext cx="3491997" cy="3141662"/>
          </a:xfrm>
        </p:spPr>
        <p:txBody>
          <a:bodyPr>
            <a:normAutofit/>
          </a:bodyPr>
          <a:lstStyle>
            <a:lvl1pPr>
              <a:lnSpc>
                <a:spcPct val="150000"/>
              </a:lnSpc>
              <a:defRPr sz="1200" cap="none" spc="0">
                <a:latin typeface="+mn-lt"/>
              </a:defRPr>
            </a:lvl1pPr>
          </a:lstStyle>
          <a:p>
            <a:pPr lvl="0"/>
            <a:endParaRPr lang="de-DE" dirty="0"/>
          </a:p>
        </p:txBody>
      </p:sp>
    </p:spTree>
    <p:extLst>
      <p:ext uri="{BB962C8B-B14F-4D97-AF65-F5344CB8AC3E}">
        <p14:creationId xmlns:p14="http://schemas.microsoft.com/office/powerpoint/2010/main" val="6653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1"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Image rechts">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581693" y="180000"/>
            <a:ext cx="4392000" cy="6498000"/>
          </a:xfrm>
          <a:solidFill>
            <a:schemeClr val="bg1">
              <a:lumMod val="95000"/>
            </a:schemeClr>
          </a:solidFill>
        </p:spPr>
        <p:txBody>
          <a:bodyPr anchor="ctr"/>
          <a:lstStyle>
            <a:lvl1pPr algn="ctr">
              <a:defRPr/>
            </a:lvl1pPr>
          </a:lstStyle>
          <a:p>
            <a:r>
              <a:rPr lang="de-DE" dirty="0"/>
              <a:t>BILD</a:t>
            </a:r>
          </a:p>
        </p:txBody>
      </p:sp>
      <p:sp>
        <p:nvSpPr>
          <p:cNvPr id="2" name="Titel 1"/>
          <p:cNvSpPr>
            <a:spLocks noGrp="1"/>
          </p:cNvSpPr>
          <p:nvPr>
            <p:ph type="title"/>
          </p:nvPr>
        </p:nvSpPr>
        <p:spPr>
          <a:xfrm>
            <a:off x="445635" y="1679626"/>
            <a:ext cx="3492371" cy="1435787"/>
          </a:xfrm>
        </p:spPr>
        <p:txBody>
          <a:bodyPr anchor="b" anchorCtr="0"/>
          <a:lstStyle>
            <a:lvl1pPr marL="0" marR="0" indent="0" algn="l" defTabSz="685739" rtl="0" eaLnBrk="1" fontAlgn="auto" latinLnBrk="0" hangingPunct="1">
              <a:lnSpc>
                <a:spcPct val="100000"/>
              </a:lnSpc>
              <a:spcBef>
                <a:spcPts val="750"/>
              </a:spcBef>
              <a:spcAft>
                <a:spcPts val="0"/>
              </a:spcAft>
              <a:buClrTx/>
              <a:buSzTx/>
              <a:buFont typeface="Arial" panose="020B0604020202020204" pitchFamily="34" charset="0"/>
              <a:buNone/>
              <a:tabLst/>
              <a:defRPr sz="2400" cap="none" baseline="0">
                <a:latin typeface="+mj-lt"/>
              </a:defRPr>
            </a:lvl1pPr>
          </a:lstStyle>
          <a:p>
            <a:pPr marL="0" marR="0" lvl="0" indent="0" algn="l" defTabSz="685739"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100" b="0" i="0" u="none" strike="noStrike" kern="1200" cap="all" spc="0" normalizeH="0" baseline="0" noProof="0" dirty="0">
              <a:ln>
                <a:noFill/>
              </a:ln>
              <a:solidFill>
                <a:srgbClr val="000000"/>
              </a:solidFill>
              <a:effectLst/>
              <a:uLnTx/>
              <a:uFillTx/>
              <a:latin typeface="Din-Bold" charset="0"/>
              <a:ea typeface="+mj-ea"/>
              <a:cs typeface="+mj-cs"/>
            </a:endParaRPr>
          </a:p>
        </p:txBody>
      </p:sp>
      <p:sp>
        <p:nvSpPr>
          <p:cNvPr id="21" name="Textplatzhalter 20"/>
          <p:cNvSpPr>
            <a:spLocks noGrp="1"/>
          </p:cNvSpPr>
          <p:nvPr>
            <p:ph type="body" sz="quarter" idx="12"/>
          </p:nvPr>
        </p:nvSpPr>
        <p:spPr>
          <a:xfrm>
            <a:off x="445181" y="3259138"/>
            <a:ext cx="3491997" cy="3141662"/>
          </a:xfrm>
        </p:spPr>
        <p:txBody>
          <a:bodyPr>
            <a:normAutofit/>
          </a:bodyPr>
          <a:lstStyle>
            <a:lvl1pPr>
              <a:lnSpc>
                <a:spcPct val="150000"/>
              </a:lnSpc>
              <a:defRPr sz="1200" cap="none">
                <a:latin typeface="+mn-lt"/>
              </a:defRPr>
            </a:lvl1pPr>
          </a:lstStyle>
          <a:p>
            <a:pPr lvl="0"/>
            <a:endParaRPr lang="de-DE"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rteile Planung">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5" y="143267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ADVANTAGES IN LIGHTING DESIGN</a:t>
            </a:r>
            <a:endParaRPr lang="de-DE" sz="2100" dirty="0"/>
          </a:p>
        </p:txBody>
      </p:sp>
      <p:grpSp>
        <p:nvGrpSpPr>
          <p:cNvPr id="2" name="Gruppierung 1"/>
          <p:cNvGrpSpPr/>
          <p:nvPr userDrawn="1"/>
        </p:nvGrpSpPr>
        <p:grpSpPr>
          <a:xfrm>
            <a:off x="2892426" y="461700"/>
            <a:ext cx="795600" cy="795600"/>
            <a:chOff x="2892426" y="461700"/>
            <a:chExt cx="795600" cy="795600"/>
          </a:xfrm>
        </p:grpSpPr>
        <p:sp>
          <p:nvSpPr>
            <p:cNvPr id="8" name="Rechteck 7"/>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a:blip r:embed="rId2"/>
            <a:stretch>
              <a:fillRect/>
            </a:stretch>
          </p:blipFill>
          <p:spPr>
            <a:xfrm>
              <a:off x="3144036" y="662144"/>
              <a:ext cx="292379" cy="39471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rteile Installatio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5" y="143285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ADVANTAGES WITH MOUNTING</a:t>
            </a:r>
          </a:p>
        </p:txBody>
      </p:sp>
      <p:grpSp>
        <p:nvGrpSpPr>
          <p:cNvPr id="2" name="Gruppierung 1"/>
          <p:cNvGrpSpPr/>
          <p:nvPr userDrawn="1"/>
        </p:nvGrpSpPr>
        <p:grpSpPr>
          <a:xfrm>
            <a:off x="2892426" y="461700"/>
            <a:ext cx="795600" cy="795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12"/>
            <p:cNvPicPr>
              <a:picLocks noChangeAspect="1"/>
            </p:cNvPicPr>
            <p:nvPr userDrawn="1"/>
          </p:nvPicPr>
          <p:blipFill>
            <a:blip r:embed="rId2"/>
            <a:stretch>
              <a:fillRect/>
            </a:stretch>
          </p:blipFill>
          <p:spPr>
            <a:xfrm>
              <a:off x="3117235" y="686509"/>
              <a:ext cx="345982" cy="34598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rteile Betrieb">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5" y="143285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ADVANTAGES IN OPERATION</a:t>
            </a:r>
          </a:p>
        </p:txBody>
      </p:sp>
      <p:grpSp>
        <p:nvGrpSpPr>
          <p:cNvPr id="2" name="Gruppierung 1"/>
          <p:cNvGrpSpPr/>
          <p:nvPr userDrawn="1"/>
        </p:nvGrpSpPr>
        <p:grpSpPr>
          <a:xfrm>
            <a:off x="2892426" y="461700"/>
            <a:ext cx="795600" cy="795600"/>
            <a:chOff x="2892426" y="461700"/>
            <a:chExt cx="795600" cy="795600"/>
          </a:xfrm>
        </p:grpSpPr>
        <p:sp>
          <p:nvSpPr>
            <p:cNvPr id="13" name="Rechteck 12"/>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Bild 8"/>
            <p:cNvPicPr>
              <a:picLocks noChangeAspect="1"/>
            </p:cNvPicPr>
            <p:nvPr userDrawn="1"/>
          </p:nvPicPr>
          <p:blipFill>
            <a:blip r:embed="rId2"/>
            <a:stretch>
              <a:fillRect/>
            </a:stretch>
          </p:blipFill>
          <p:spPr>
            <a:xfrm>
              <a:off x="3130394" y="679372"/>
              <a:ext cx="319663" cy="360256"/>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chnische Features 1">
    <p:spTree>
      <p:nvGrpSpPr>
        <p:cNvPr id="1" name=""/>
        <p:cNvGrpSpPr/>
        <p:nvPr/>
      </p:nvGrpSpPr>
      <p:grpSpPr>
        <a:xfrm>
          <a:off x="0" y="0"/>
          <a:ext cx="0" cy="0"/>
          <a:chOff x="0" y="0"/>
          <a:chExt cx="0" cy="0"/>
        </a:xfrm>
      </p:grpSpPr>
      <p:sp>
        <p:nvSpPr>
          <p:cNvPr id="9" name="Bildplatzhalter 4"/>
          <p:cNvSpPr>
            <a:spLocks noGrp="1"/>
          </p:cNvSpPr>
          <p:nvPr>
            <p:ph type="pic" sz="quarter" idx="11" hasCustomPrompt="1"/>
          </p:nvPr>
        </p:nvSpPr>
        <p:spPr>
          <a:xfrm>
            <a:off x="180000" y="180000"/>
            <a:ext cx="4388400" cy="4388400"/>
          </a:xfrm>
          <a:solidFill>
            <a:schemeClr val="bg1">
              <a:lumMod val="95000"/>
            </a:schemeClr>
          </a:solidFill>
        </p:spPr>
        <p:txBody>
          <a:bodyPr anchor="ctr"/>
          <a:lstStyle>
            <a:lvl1pPr algn="ctr">
              <a:defRPr/>
            </a:lvl1pPr>
          </a:lstStyle>
          <a:p>
            <a:r>
              <a:rPr lang="de-DE" dirty="0"/>
              <a:t>BILD</a:t>
            </a:r>
          </a:p>
        </p:txBody>
      </p:sp>
      <p:sp>
        <p:nvSpPr>
          <p:cNvPr id="14" name="Textplatzhalter 20"/>
          <p:cNvSpPr>
            <a:spLocks noGrp="1"/>
          </p:cNvSpPr>
          <p:nvPr>
            <p:ph type="body" sz="quarter" idx="13"/>
          </p:nvPr>
        </p:nvSpPr>
        <p:spPr>
          <a:xfrm>
            <a:off x="5095017" y="2037808"/>
            <a:ext cx="3491771" cy="4362992"/>
          </a:xfrm>
        </p:spPr>
        <p:txBody>
          <a:bodyPr>
            <a:normAutofit/>
          </a:bodyPr>
          <a:lstStyle>
            <a:lvl1pPr>
              <a:lnSpc>
                <a:spcPct val="150000"/>
              </a:lnSpc>
              <a:defRPr sz="1200" cap="none" spc="0">
                <a:latin typeface="+mn-lt"/>
              </a:defRPr>
            </a:lvl1pPr>
          </a:lstStyle>
          <a:p>
            <a:pPr lvl="0"/>
            <a:endParaRPr lang="de-DE" dirty="0"/>
          </a:p>
        </p:txBody>
      </p:sp>
      <p:sp>
        <p:nvSpPr>
          <p:cNvPr id="15" name="Textfeld 14"/>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TECHNICAL FEATURES</a:t>
            </a:r>
            <a:endParaRPr lang="de-DE" sz="2100" dirty="0"/>
          </a:p>
        </p:txBody>
      </p:sp>
      <p:sp>
        <p:nvSpPr>
          <p:cNvPr id="16" name="Bildplatzhalter 5"/>
          <p:cNvSpPr>
            <a:spLocks noGrp="1"/>
          </p:cNvSpPr>
          <p:nvPr>
            <p:ph type="pic" sz="quarter" idx="17"/>
          </p:nvPr>
        </p:nvSpPr>
        <p:spPr>
          <a:xfrm>
            <a:off x="180000" y="4751882"/>
            <a:ext cx="2083515" cy="1926238"/>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22" name="Bildplatzhalter 5"/>
          <p:cNvSpPr>
            <a:spLocks noGrp="1"/>
          </p:cNvSpPr>
          <p:nvPr>
            <p:ph type="pic" sz="quarter" idx="18"/>
          </p:nvPr>
        </p:nvSpPr>
        <p:spPr>
          <a:xfrm>
            <a:off x="2488485" y="4751882"/>
            <a:ext cx="2083515" cy="1926238"/>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6" name="Textplatzhalter 5"/>
          <p:cNvSpPr>
            <a:spLocks noGrp="1"/>
          </p:cNvSpPr>
          <p:nvPr>
            <p:ph type="body" sz="quarter" idx="19" hasCustomPrompt="1"/>
          </p:nvPr>
        </p:nvSpPr>
        <p:spPr>
          <a:xfrm>
            <a:off x="5094288" y="1275183"/>
            <a:ext cx="3492500" cy="268803"/>
          </a:xfrm>
        </p:spPr>
        <p:txBody>
          <a:bodyPr>
            <a:normAutofit/>
          </a:bodyPr>
          <a:lstStyle>
            <a:lvl1pPr>
              <a:defRPr sz="1300">
                <a:solidFill>
                  <a:schemeClr val="tx1"/>
                </a:solidFill>
              </a:defRPr>
            </a:lvl1pPr>
          </a:lstStyle>
          <a:p>
            <a:pPr lvl="0"/>
            <a:r>
              <a:rPr lang="de-DE" dirty="0"/>
              <a:t>PRODUKTNAME</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bldP spid="16" grpId="0" animBg="1"/>
      <p:bldP spid="22" grpId="0" animBg="1"/>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chnische Features 2">
    <p:spTree>
      <p:nvGrpSpPr>
        <p:cNvPr id="1" name=""/>
        <p:cNvGrpSpPr/>
        <p:nvPr/>
      </p:nvGrpSpPr>
      <p:grpSpPr>
        <a:xfrm>
          <a:off x="0" y="0"/>
          <a:ext cx="0" cy="0"/>
          <a:chOff x="0" y="0"/>
          <a:chExt cx="0" cy="0"/>
        </a:xfrm>
      </p:grpSpPr>
      <p:sp>
        <p:nvSpPr>
          <p:cNvPr id="8" name="Bildplatzhalter 5"/>
          <p:cNvSpPr>
            <a:spLocks noGrp="1"/>
          </p:cNvSpPr>
          <p:nvPr>
            <p:ph type="pic" sz="quarter" idx="11"/>
          </p:nvPr>
        </p:nvSpPr>
        <p:spPr>
          <a:xfrm>
            <a:off x="180000" y="180000"/>
            <a:ext cx="4304914"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10" name="Bildplatzhalter 5"/>
          <p:cNvSpPr>
            <a:spLocks noGrp="1"/>
          </p:cNvSpPr>
          <p:nvPr>
            <p:ph type="pic" sz="quarter" idx="20"/>
          </p:nvPr>
        </p:nvSpPr>
        <p:spPr>
          <a:xfrm>
            <a:off x="4659086" y="180000"/>
            <a:ext cx="4296228"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1" name="Textplatzhalter 20"/>
          <p:cNvSpPr>
            <a:spLocks noGrp="1"/>
          </p:cNvSpPr>
          <p:nvPr>
            <p:ph type="body" sz="quarter" idx="21"/>
          </p:nvPr>
        </p:nvSpPr>
        <p:spPr>
          <a:xfrm>
            <a:off x="572229" y="4246972"/>
            <a:ext cx="3635877" cy="2153827"/>
          </a:xfrm>
        </p:spPr>
        <p:txBody>
          <a:bodyPr>
            <a:normAutofit/>
          </a:bodyPr>
          <a:lstStyle>
            <a:lvl1pPr>
              <a:lnSpc>
                <a:spcPct val="150000"/>
              </a:lnSpc>
              <a:defRPr sz="1200" cap="none" spc="0">
                <a:latin typeface="+mn-lt"/>
              </a:defRPr>
            </a:lvl1pPr>
          </a:lstStyle>
          <a:p>
            <a:pPr lvl="0"/>
            <a:endParaRPr lang="de-DE" dirty="0"/>
          </a:p>
        </p:txBody>
      </p:sp>
      <p:sp>
        <p:nvSpPr>
          <p:cNvPr id="3" name="Textplatzhalter 2"/>
          <p:cNvSpPr>
            <a:spLocks noGrp="1"/>
          </p:cNvSpPr>
          <p:nvPr>
            <p:ph type="body" sz="quarter" idx="22" hasCustomPrompt="1"/>
          </p:nvPr>
        </p:nvSpPr>
        <p:spPr>
          <a:xfrm>
            <a:off x="578647" y="3754439"/>
            <a:ext cx="3629459" cy="415925"/>
          </a:xfrm>
        </p:spPr>
        <p:txBody>
          <a:bodyPr/>
          <a:lstStyle/>
          <a:p>
            <a:pPr lvl="0"/>
            <a:r>
              <a:rPr lang="de-DE" dirty="0"/>
              <a:t>HEADLINE EINFÜGEN</a:t>
            </a:r>
          </a:p>
        </p:txBody>
      </p:sp>
      <p:sp>
        <p:nvSpPr>
          <p:cNvPr id="17" name="Textplatzhalter 20"/>
          <p:cNvSpPr>
            <a:spLocks noGrp="1"/>
          </p:cNvSpPr>
          <p:nvPr>
            <p:ph type="body" sz="quarter" idx="23"/>
          </p:nvPr>
        </p:nvSpPr>
        <p:spPr>
          <a:xfrm>
            <a:off x="5098594" y="4246972"/>
            <a:ext cx="3635877" cy="2153827"/>
          </a:xfrm>
        </p:spPr>
        <p:txBody>
          <a:bodyPr>
            <a:normAutofit/>
          </a:bodyPr>
          <a:lstStyle>
            <a:lvl1pPr>
              <a:lnSpc>
                <a:spcPct val="150000"/>
              </a:lnSpc>
              <a:defRPr sz="1200" cap="none" spc="0">
                <a:latin typeface="+mn-lt"/>
              </a:defRPr>
            </a:lvl1pPr>
          </a:lstStyle>
          <a:p>
            <a:pPr lvl="0"/>
            <a:endParaRPr lang="de-DE" dirty="0"/>
          </a:p>
        </p:txBody>
      </p:sp>
      <p:sp>
        <p:nvSpPr>
          <p:cNvPr id="18" name="Textplatzhalter 2"/>
          <p:cNvSpPr>
            <a:spLocks noGrp="1"/>
          </p:cNvSpPr>
          <p:nvPr>
            <p:ph type="body" sz="quarter" idx="24" hasCustomPrompt="1"/>
          </p:nvPr>
        </p:nvSpPr>
        <p:spPr>
          <a:xfrm>
            <a:off x="5105012" y="3754439"/>
            <a:ext cx="3629459" cy="415925"/>
          </a:xfrm>
        </p:spPr>
        <p:txBody>
          <a:bodyPr/>
          <a:lstStyle/>
          <a:p>
            <a:pPr lvl="0"/>
            <a:r>
              <a:rPr lang="de-DE" dirty="0"/>
              <a:t>HEADLINE EINFÜGEN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le technische Merkmale">
    <p:spTree>
      <p:nvGrpSpPr>
        <p:cNvPr id="1" name=""/>
        <p:cNvGrpSpPr/>
        <p:nvPr/>
      </p:nvGrpSpPr>
      <p:grpSpPr>
        <a:xfrm>
          <a:off x="0" y="0"/>
          <a:ext cx="0" cy="0"/>
          <a:chOff x="0" y="0"/>
          <a:chExt cx="0" cy="0"/>
        </a:xfrm>
      </p:grpSpPr>
      <p:sp>
        <p:nvSpPr>
          <p:cNvPr id="3" name="Textplatzhalter 2"/>
          <p:cNvSpPr>
            <a:spLocks noGrp="1"/>
          </p:cNvSpPr>
          <p:nvPr>
            <p:ph type="body" sz="quarter" idx="22" hasCustomPrompt="1"/>
          </p:nvPr>
        </p:nvSpPr>
        <p:spPr>
          <a:xfrm>
            <a:off x="578647" y="457200"/>
            <a:ext cx="7993853" cy="415925"/>
          </a:xfrm>
        </p:spPr>
        <p:txBody>
          <a:bodyPr/>
          <a:lstStyle/>
          <a:p>
            <a:pPr lvl="0"/>
            <a:r>
              <a:rPr lang="de-DE" dirty="0"/>
              <a:t>HEADLINE EINFÜGEN</a:t>
            </a:r>
          </a:p>
        </p:txBody>
      </p:sp>
      <p:sp>
        <p:nvSpPr>
          <p:cNvPr id="4" name="Tabellenplatzhalter 3"/>
          <p:cNvSpPr>
            <a:spLocks noGrp="1"/>
          </p:cNvSpPr>
          <p:nvPr>
            <p:ph type="tbl" sz="quarter" idx="23"/>
          </p:nvPr>
        </p:nvSpPr>
        <p:spPr>
          <a:xfrm>
            <a:off x="571500" y="1044575"/>
            <a:ext cx="8001000" cy="5356225"/>
          </a:xfrm>
        </p:spPr>
        <p:txBody>
          <a:bodyPr/>
          <a:lstStyle/>
          <a:p>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elguppe Architekte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ARCHITECTS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wendung Industri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APPLICATION INDUSTRY</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58610"/>
            <a:ext cx="798690" cy="798690"/>
            <a:chOff x="5094110" y="458610"/>
            <a:chExt cx="798690" cy="798690"/>
          </a:xfrm>
        </p:grpSpPr>
        <p:sp>
          <p:nvSpPr>
            <p:cNvPr id="17" name="Rechteck 16"/>
            <p:cNvSpPr/>
            <p:nvPr userDrawn="1"/>
          </p:nvSpPr>
          <p:spPr>
            <a:xfrm>
              <a:off x="5094110" y="458610"/>
              <a:ext cx="798690" cy="79869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Bild 36"/>
            <p:cNvPicPr>
              <a:picLocks noChangeAspect="1"/>
            </p:cNvPicPr>
            <p:nvPr userDrawn="1"/>
          </p:nvPicPr>
          <p:blipFill>
            <a:blip r:embed="rId2"/>
            <a:stretch>
              <a:fillRect/>
            </a:stretch>
          </p:blipFill>
          <p:spPr>
            <a:xfrm>
              <a:off x="5317692" y="702190"/>
              <a:ext cx="340292" cy="311934"/>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PLANNERS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INSTALLERS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OPERATOR / END CUSTOMER</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3" name="Bild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7311" y="6489330"/>
            <a:ext cx="746150" cy="188670"/>
          </a:xfrm>
          <a:prstGeom prst="rect">
            <a:avLst/>
          </a:prstGeom>
        </p:spPr>
      </p:pic>
      <p:sp>
        <p:nvSpPr>
          <p:cNvPr id="3" name="Medienplatzhalter 2"/>
          <p:cNvSpPr>
            <a:spLocks noGrp="1"/>
          </p:cNvSpPr>
          <p:nvPr>
            <p:ph type="media" sz="quarter" idx="10" hasCustomPrompt="1"/>
          </p:nvPr>
        </p:nvSpPr>
        <p:spPr>
          <a:xfrm>
            <a:off x="180000" y="180000"/>
            <a:ext cx="8784000" cy="6498000"/>
          </a:xfrm>
          <a:solidFill>
            <a:schemeClr val="bg1">
              <a:lumMod val="95000"/>
            </a:schemeClr>
          </a:solidFill>
        </p:spPr>
        <p:txBody>
          <a:bodyPr anchor="ctr"/>
          <a:lstStyle>
            <a:lvl1pPr algn="ctr">
              <a:defRPr/>
            </a:lvl1pPr>
          </a:lstStyle>
          <a:p>
            <a:r>
              <a:rPr lang="de-DE" dirty="0"/>
              <a:t>Hier Video einfügen</a:t>
            </a:r>
          </a:p>
        </p:txBody>
      </p:sp>
    </p:spTree>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inzelbild">
    <p:spTree>
      <p:nvGrpSpPr>
        <p:cNvPr id="1" name=""/>
        <p:cNvGrpSpPr/>
        <p:nvPr/>
      </p:nvGrpSpPr>
      <p:grpSpPr>
        <a:xfrm>
          <a:off x="0" y="0"/>
          <a:ext cx="0" cy="0"/>
          <a:chOff x="0" y="0"/>
          <a:chExt cx="0" cy="0"/>
        </a:xfrm>
      </p:grpSpPr>
      <p:pic>
        <p:nvPicPr>
          <p:cNvPr id="13" name="Bild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7311" y="6489330"/>
            <a:ext cx="746150" cy="188670"/>
          </a:xfrm>
          <a:prstGeom prst="rect">
            <a:avLst/>
          </a:prstGeom>
        </p:spPr>
      </p:pic>
      <p:sp>
        <p:nvSpPr>
          <p:cNvPr id="4" name="Bildplatzhalter 3"/>
          <p:cNvSpPr>
            <a:spLocks noGrp="1"/>
          </p:cNvSpPr>
          <p:nvPr>
            <p:ph type="pic" sz="quarter" idx="11" hasCustomPrompt="1"/>
          </p:nvPr>
        </p:nvSpPr>
        <p:spPr>
          <a:xfrm>
            <a:off x="180001" y="180001"/>
            <a:ext cx="8784001" cy="6498000"/>
          </a:xfrm>
          <a:solidFill>
            <a:schemeClr val="bg1">
              <a:lumMod val="95000"/>
            </a:schemeClr>
          </a:solidFill>
        </p:spPr>
        <p:txBody>
          <a:bodyPr anchor="ctr"/>
          <a:lstStyle>
            <a:lvl1pPr algn="ctr">
              <a:defRPr/>
            </a:lvl1pPr>
          </a:lstStyle>
          <a:p>
            <a:r>
              <a:rPr lang="de-DE"/>
              <a:t>Hier Einzelbild einfügen</a:t>
            </a:r>
            <a:endParaRPr lang="de-DE" dirty="0"/>
          </a:p>
        </p:txBody>
      </p:sp>
    </p:spTree>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erie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8182763" y="458636"/>
            <a:ext cx="385301" cy="227164"/>
          </a:xfrm>
          <a:prstGeom prst="rect">
            <a:avLst/>
          </a:prstGeom>
        </p:spPr>
        <p:txBody>
          <a:bodyPr vert="horz" anchor="ctr"/>
          <a:lstStyle>
            <a:lvl1pPr algn="ctr">
              <a:defRPr sz="1200" baseline="0">
                <a:latin typeface="Arial" charset="0"/>
              </a:defRPr>
            </a:lvl1pPr>
          </a:lstStyle>
          <a:p>
            <a:fld id="{D8D877B3-D348-4611-9BDB-C5374591D951}" type="slidenum">
              <a:rPr lang="en-US" smtClean="0"/>
              <a:pPr/>
              <a:t>‹Nº›</a:t>
            </a:fld>
            <a:endParaRPr lang="en-US" dirty="0"/>
          </a:p>
        </p:txBody>
      </p:sp>
      <p:sp>
        <p:nvSpPr>
          <p:cNvPr id="6" name="Bildplatzhalter 5"/>
          <p:cNvSpPr>
            <a:spLocks noGrp="1"/>
          </p:cNvSpPr>
          <p:nvPr>
            <p:ph type="pic" sz="quarter" idx="11"/>
          </p:nvPr>
        </p:nvSpPr>
        <p:spPr>
          <a:xfrm>
            <a:off x="180000" y="180000"/>
            <a:ext cx="4304914"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8" name="Bildplatzhalter 5"/>
          <p:cNvSpPr>
            <a:spLocks noGrp="1"/>
          </p:cNvSpPr>
          <p:nvPr>
            <p:ph type="pic" sz="quarter" idx="12"/>
          </p:nvPr>
        </p:nvSpPr>
        <p:spPr>
          <a:xfrm>
            <a:off x="4659086" y="3519714"/>
            <a:ext cx="4296228"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9" name="Bildplatzhalter 5"/>
          <p:cNvSpPr>
            <a:spLocks noGrp="1"/>
          </p:cNvSpPr>
          <p:nvPr>
            <p:ph type="pic" sz="quarter" idx="13"/>
          </p:nvPr>
        </p:nvSpPr>
        <p:spPr>
          <a:xfrm>
            <a:off x="4659086" y="180000"/>
            <a:ext cx="4296228"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1" name="Bildplatzhalter 5"/>
          <p:cNvSpPr>
            <a:spLocks noGrp="1"/>
          </p:cNvSpPr>
          <p:nvPr>
            <p:ph type="pic" sz="quarter" idx="14"/>
          </p:nvPr>
        </p:nvSpPr>
        <p:spPr>
          <a:xfrm>
            <a:off x="4659086" y="1856400"/>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2" name="Bildplatzhalter 5"/>
          <p:cNvSpPr>
            <a:spLocks noGrp="1"/>
          </p:cNvSpPr>
          <p:nvPr>
            <p:ph type="pic" sz="quarter" idx="15"/>
          </p:nvPr>
        </p:nvSpPr>
        <p:spPr>
          <a:xfrm>
            <a:off x="6908800" y="1856400"/>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3" name="Bildplatzhalter 5"/>
          <p:cNvSpPr>
            <a:spLocks noGrp="1"/>
          </p:cNvSpPr>
          <p:nvPr>
            <p:ph type="pic" sz="quarter" idx="16"/>
          </p:nvPr>
        </p:nvSpPr>
        <p:spPr>
          <a:xfrm>
            <a:off x="180000" y="5183028"/>
            <a:ext cx="4296228"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4" name="Bildplatzhalter 5"/>
          <p:cNvSpPr>
            <a:spLocks noGrp="1"/>
          </p:cNvSpPr>
          <p:nvPr>
            <p:ph type="pic" sz="quarter" idx="17"/>
          </p:nvPr>
        </p:nvSpPr>
        <p:spPr>
          <a:xfrm>
            <a:off x="180000" y="3519714"/>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5" name="Bildplatzhalter 5"/>
          <p:cNvSpPr>
            <a:spLocks noGrp="1"/>
          </p:cNvSpPr>
          <p:nvPr>
            <p:ph type="pic" sz="quarter" idx="18"/>
          </p:nvPr>
        </p:nvSpPr>
        <p:spPr>
          <a:xfrm>
            <a:off x="2429714" y="3519714"/>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Tree>
    <p:extLst>
      <p:ext uri="{BB962C8B-B14F-4D97-AF65-F5344CB8AC3E}">
        <p14:creationId xmlns:p14="http://schemas.microsoft.com/office/powerpoint/2010/main" val="110527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5" autoRev="1" fill="remove"/>
                                        <p:tgtEl>
                                          <p:spTgt spid="3"/>
                                        </p:tgtEl>
                                        <p:attrNameLst>
                                          <p:attrName>style.color</p:attrName>
                                        </p:attrNameLst>
                                      </p:cBhvr>
                                      <p:to>
                                        <a:schemeClr val="bg1"/>
                                      </p:to>
                                    </p:animClr>
                                    <p:animClr clrSpc="rgb" dir="cw">
                                      <p:cBhvr>
                                        <p:cTn id="7" dur="5" autoRev="1" fill="remove"/>
                                        <p:tgtEl>
                                          <p:spTgt spid="3"/>
                                        </p:tgtEl>
                                        <p:attrNameLst>
                                          <p:attrName>fillcolor</p:attrName>
                                        </p:attrNameLst>
                                      </p:cBhvr>
                                      <p:to>
                                        <a:schemeClr val="bg1"/>
                                      </p:to>
                                    </p:animClr>
                                    <p:set>
                                      <p:cBhvr>
                                        <p:cTn id="8" dur="5" autoRev="1" fill="remove"/>
                                        <p:tgtEl>
                                          <p:spTgt spid="3"/>
                                        </p:tgtEl>
                                        <p:attrNameLst>
                                          <p:attrName>fill.type</p:attrName>
                                        </p:attrNameLst>
                                      </p:cBhvr>
                                      <p:to>
                                        <p:strVal val="solid"/>
                                      </p:to>
                                    </p:set>
                                    <p:set>
                                      <p:cBhvr>
                                        <p:cTn id="9" dur="5" autoRev="1" fill="remove"/>
                                        <p:tgtEl>
                                          <p:spTgt spid="3"/>
                                        </p:tgtEl>
                                        <p:attrNameLst>
                                          <p:attrName>fill.on</p:attrName>
                                        </p:attrNameLst>
                                      </p:cBhvr>
                                      <p:to>
                                        <p:strVal val="true"/>
                                      </p:to>
                                    </p:set>
                                  </p:childTnLst>
                                </p:cTn>
                              </p:par>
                            </p:childTnLst>
                          </p:cTn>
                        </p:par>
                        <p:par>
                          <p:cTn id="10" fill="hold">
                            <p:stCondLst>
                              <p:cond delay="10"/>
                            </p:stCondLst>
                            <p:childTnLst>
                              <p:par>
                                <p:cTn id="11" presetID="27" presetClass="emph" presetSubtype="0" fill="remove" grpId="0" nodeType="afterEffect">
                                  <p:stCondLst>
                                    <p:cond delay="0"/>
                                  </p:stCondLst>
                                  <p:childTnLst>
                                    <p:animClr clrSpc="rgb" dir="cw">
                                      <p:cBhvr override="childStyle">
                                        <p:cTn id="12" dur="5" autoRev="1" fill="remove"/>
                                        <p:tgtEl>
                                          <p:spTgt spid="8"/>
                                        </p:tgtEl>
                                        <p:attrNameLst>
                                          <p:attrName>style.color</p:attrName>
                                        </p:attrNameLst>
                                      </p:cBhvr>
                                      <p:to>
                                        <a:schemeClr val="bg1"/>
                                      </p:to>
                                    </p:animClr>
                                    <p:animClr clrSpc="rgb" dir="cw">
                                      <p:cBhvr>
                                        <p:cTn id="13" dur="5" autoRev="1" fill="remove"/>
                                        <p:tgtEl>
                                          <p:spTgt spid="8"/>
                                        </p:tgtEl>
                                        <p:attrNameLst>
                                          <p:attrName>fillcolor</p:attrName>
                                        </p:attrNameLst>
                                      </p:cBhvr>
                                      <p:to>
                                        <a:schemeClr val="bg1"/>
                                      </p:to>
                                    </p:animClr>
                                    <p:set>
                                      <p:cBhvr>
                                        <p:cTn id="14" dur="5" autoRev="1" fill="remove"/>
                                        <p:tgtEl>
                                          <p:spTgt spid="8"/>
                                        </p:tgtEl>
                                        <p:attrNameLst>
                                          <p:attrName>fill.type</p:attrName>
                                        </p:attrNameLst>
                                      </p:cBhvr>
                                      <p:to>
                                        <p:strVal val="solid"/>
                                      </p:to>
                                    </p:set>
                                    <p:set>
                                      <p:cBhvr>
                                        <p:cTn id="15" dur="5" autoRev="1" fill="remove"/>
                                        <p:tgtEl>
                                          <p:spTgt spid="8"/>
                                        </p:tgtEl>
                                        <p:attrNameLst>
                                          <p:attrName>fill.on</p:attrName>
                                        </p:attrNameLst>
                                      </p:cBhvr>
                                      <p:to>
                                        <p:strVal val="true"/>
                                      </p:to>
                                    </p:set>
                                  </p:childTnLst>
                                </p:cTn>
                              </p:par>
                            </p:childTnLst>
                          </p:cTn>
                        </p:par>
                        <p:par>
                          <p:cTn id="16" fill="hold">
                            <p:stCondLst>
                              <p:cond delay="20"/>
                            </p:stCondLst>
                            <p:childTnLst>
                              <p:par>
                                <p:cTn id="17" presetID="27" presetClass="emph" presetSubtype="0" fill="remove" grpId="0" nodeType="afterEffect">
                                  <p:stCondLst>
                                    <p:cond delay="0"/>
                                  </p:stCondLst>
                                  <p:childTnLst>
                                    <p:animClr clrSpc="rgb" dir="cw">
                                      <p:cBhvr override="childStyle">
                                        <p:cTn id="18" dur="5" autoRev="1" fill="remove"/>
                                        <p:tgtEl>
                                          <p:spTgt spid="11"/>
                                        </p:tgtEl>
                                        <p:attrNameLst>
                                          <p:attrName>style.color</p:attrName>
                                        </p:attrNameLst>
                                      </p:cBhvr>
                                      <p:to>
                                        <a:schemeClr val="bg1"/>
                                      </p:to>
                                    </p:animClr>
                                    <p:animClr clrSpc="rgb" dir="cw">
                                      <p:cBhvr>
                                        <p:cTn id="19" dur="5" autoRev="1" fill="remove"/>
                                        <p:tgtEl>
                                          <p:spTgt spid="11"/>
                                        </p:tgtEl>
                                        <p:attrNameLst>
                                          <p:attrName>fillcolor</p:attrName>
                                        </p:attrNameLst>
                                      </p:cBhvr>
                                      <p:to>
                                        <a:schemeClr val="bg1"/>
                                      </p:to>
                                    </p:animClr>
                                    <p:set>
                                      <p:cBhvr>
                                        <p:cTn id="20" dur="5" autoRev="1" fill="remove"/>
                                        <p:tgtEl>
                                          <p:spTgt spid="11"/>
                                        </p:tgtEl>
                                        <p:attrNameLst>
                                          <p:attrName>fill.type</p:attrName>
                                        </p:attrNameLst>
                                      </p:cBhvr>
                                      <p:to>
                                        <p:strVal val="solid"/>
                                      </p:to>
                                    </p:set>
                                    <p:set>
                                      <p:cBhvr>
                                        <p:cTn id="21" dur="5" autoRev="1" fill="remove"/>
                                        <p:tgtEl>
                                          <p:spTgt spid="11"/>
                                        </p:tgtEl>
                                        <p:attrNameLst>
                                          <p:attrName>fill.on</p:attrName>
                                        </p:attrNameLst>
                                      </p:cBhvr>
                                      <p:to>
                                        <p:strVal val="true"/>
                                      </p:to>
                                    </p:set>
                                  </p:childTnLst>
                                </p:cTn>
                              </p:par>
                            </p:childTnLst>
                          </p:cTn>
                        </p:par>
                        <p:par>
                          <p:cTn id="22" fill="hold">
                            <p:stCondLst>
                              <p:cond delay="30"/>
                            </p:stCondLst>
                            <p:childTnLst>
                              <p:par>
                                <p:cTn id="23" presetID="27" presetClass="emph" presetSubtype="0" fill="remove" grpId="0" nodeType="afterEffect">
                                  <p:stCondLst>
                                    <p:cond delay="0"/>
                                  </p:stCondLst>
                                  <p:childTnLst>
                                    <p:animClr clrSpc="rgb" dir="cw">
                                      <p:cBhvr override="childStyle">
                                        <p:cTn id="24" dur="5" autoRev="1" fill="remove"/>
                                        <p:tgtEl>
                                          <p:spTgt spid="12"/>
                                        </p:tgtEl>
                                        <p:attrNameLst>
                                          <p:attrName>style.color</p:attrName>
                                        </p:attrNameLst>
                                      </p:cBhvr>
                                      <p:to>
                                        <a:schemeClr val="bg1"/>
                                      </p:to>
                                    </p:animClr>
                                    <p:animClr clrSpc="rgb" dir="cw">
                                      <p:cBhvr>
                                        <p:cTn id="25" dur="5" autoRev="1" fill="remove"/>
                                        <p:tgtEl>
                                          <p:spTgt spid="12"/>
                                        </p:tgtEl>
                                        <p:attrNameLst>
                                          <p:attrName>fillcolor</p:attrName>
                                        </p:attrNameLst>
                                      </p:cBhvr>
                                      <p:to>
                                        <a:schemeClr val="bg1"/>
                                      </p:to>
                                    </p:animClr>
                                    <p:set>
                                      <p:cBhvr>
                                        <p:cTn id="26" dur="5" autoRev="1" fill="remove"/>
                                        <p:tgtEl>
                                          <p:spTgt spid="12"/>
                                        </p:tgtEl>
                                        <p:attrNameLst>
                                          <p:attrName>fill.type</p:attrName>
                                        </p:attrNameLst>
                                      </p:cBhvr>
                                      <p:to>
                                        <p:strVal val="solid"/>
                                      </p:to>
                                    </p:set>
                                    <p:set>
                                      <p:cBhvr>
                                        <p:cTn id="27" dur="5" autoRev="1" fill="remove"/>
                                        <p:tgtEl>
                                          <p:spTgt spid="12"/>
                                        </p:tgtEl>
                                        <p:attrNameLst>
                                          <p:attrName>fill.on</p:attrName>
                                        </p:attrNameLst>
                                      </p:cBhvr>
                                      <p:to>
                                        <p:strVal val="true"/>
                                      </p:to>
                                    </p:set>
                                  </p:childTnLst>
                                </p:cTn>
                              </p:par>
                            </p:childTnLst>
                          </p:cTn>
                        </p:par>
                        <p:par>
                          <p:cTn id="28" fill="hold">
                            <p:stCondLst>
                              <p:cond delay="40"/>
                            </p:stCondLst>
                            <p:childTnLst>
                              <p:par>
                                <p:cTn id="29" presetID="27" presetClass="emph" presetSubtype="0" fill="remove" grpId="0" nodeType="afterEffect">
                                  <p:stCondLst>
                                    <p:cond delay="0"/>
                                  </p:stCondLst>
                                  <p:childTnLst>
                                    <p:animClr clrSpc="rgb" dir="cw">
                                      <p:cBhvr override="childStyle">
                                        <p:cTn id="30" dur="5" autoRev="1" fill="remove"/>
                                        <p:tgtEl>
                                          <p:spTgt spid="13"/>
                                        </p:tgtEl>
                                        <p:attrNameLst>
                                          <p:attrName>style.color</p:attrName>
                                        </p:attrNameLst>
                                      </p:cBhvr>
                                      <p:to>
                                        <a:schemeClr val="bg1"/>
                                      </p:to>
                                    </p:animClr>
                                    <p:animClr clrSpc="rgb" dir="cw">
                                      <p:cBhvr>
                                        <p:cTn id="31" dur="5" autoRev="1" fill="remove"/>
                                        <p:tgtEl>
                                          <p:spTgt spid="13"/>
                                        </p:tgtEl>
                                        <p:attrNameLst>
                                          <p:attrName>fillcolor</p:attrName>
                                        </p:attrNameLst>
                                      </p:cBhvr>
                                      <p:to>
                                        <a:schemeClr val="bg1"/>
                                      </p:to>
                                    </p:animClr>
                                    <p:set>
                                      <p:cBhvr>
                                        <p:cTn id="32" dur="5" autoRev="1" fill="remove"/>
                                        <p:tgtEl>
                                          <p:spTgt spid="13"/>
                                        </p:tgtEl>
                                        <p:attrNameLst>
                                          <p:attrName>fill.type</p:attrName>
                                        </p:attrNameLst>
                                      </p:cBhvr>
                                      <p:to>
                                        <p:strVal val="solid"/>
                                      </p:to>
                                    </p:set>
                                    <p:set>
                                      <p:cBhvr>
                                        <p:cTn id="33" dur="5" autoRev="1" fill="remove"/>
                                        <p:tgtEl>
                                          <p:spTgt spid="13"/>
                                        </p:tgtEl>
                                        <p:attrNameLst>
                                          <p:attrName>fill.on</p:attrName>
                                        </p:attrNameLst>
                                      </p:cBhvr>
                                      <p:to>
                                        <p:strVal val="true"/>
                                      </p:to>
                                    </p:set>
                                  </p:childTnLst>
                                </p:cTn>
                              </p:par>
                            </p:childTnLst>
                          </p:cTn>
                        </p:par>
                        <p:par>
                          <p:cTn id="34" fill="hold">
                            <p:stCondLst>
                              <p:cond delay="50"/>
                            </p:stCondLst>
                            <p:childTnLst>
                              <p:par>
                                <p:cTn id="35" presetID="27" presetClass="emph" presetSubtype="0" fill="remove" grpId="0" nodeType="afterEffect">
                                  <p:stCondLst>
                                    <p:cond delay="0"/>
                                  </p:stCondLst>
                                  <p:childTnLst>
                                    <p:animClr clrSpc="rgb" dir="cw">
                                      <p:cBhvr override="childStyle">
                                        <p:cTn id="36" dur="5" autoRev="1" fill="remove"/>
                                        <p:tgtEl>
                                          <p:spTgt spid="14"/>
                                        </p:tgtEl>
                                        <p:attrNameLst>
                                          <p:attrName>style.color</p:attrName>
                                        </p:attrNameLst>
                                      </p:cBhvr>
                                      <p:to>
                                        <a:schemeClr val="bg1"/>
                                      </p:to>
                                    </p:animClr>
                                    <p:animClr clrSpc="rgb" dir="cw">
                                      <p:cBhvr>
                                        <p:cTn id="37" dur="5" autoRev="1" fill="remove"/>
                                        <p:tgtEl>
                                          <p:spTgt spid="14"/>
                                        </p:tgtEl>
                                        <p:attrNameLst>
                                          <p:attrName>fillcolor</p:attrName>
                                        </p:attrNameLst>
                                      </p:cBhvr>
                                      <p:to>
                                        <a:schemeClr val="bg1"/>
                                      </p:to>
                                    </p:animClr>
                                    <p:set>
                                      <p:cBhvr>
                                        <p:cTn id="38" dur="5" autoRev="1" fill="remove"/>
                                        <p:tgtEl>
                                          <p:spTgt spid="14"/>
                                        </p:tgtEl>
                                        <p:attrNameLst>
                                          <p:attrName>fill.type</p:attrName>
                                        </p:attrNameLst>
                                      </p:cBhvr>
                                      <p:to>
                                        <p:strVal val="solid"/>
                                      </p:to>
                                    </p:set>
                                    <p:set>
                                      <p:cBhvr>
                                        <p:cTn id="39" dur="5" autoRev="1" fill="remove"/>
                                        <p:tgtEl>
                                          <p:spTgt spid="14"/>
                                        </p:tgtEl>
                                        <p:attrNameLst>
                                          <p:attrName>fill.on</p:attrName>
                                        </p:attrNameLst>
                                      </p:cBhvr>
                                      <p:to>
                                        <p:strVal val="true"/>
                                      </p:to>
                                    </p:set>
                                  </p:childTnLst>
                                </p:cTn>
                              </p:par>
                            </p:childTnLst>
                          </p:cTn>
                        </p:par>
                        <p:par>
                          <p:cTn id="40" fill="hold">
                            <p:stCondLst>
                              <p:cond delay="60"/>
                            </p:stCondLst>
                            <p:childTnLst>
                              <p:par>
                                <p:cTn id="41" presetID="27" presetClass="emph" presetSubtype="0" fill="remove" grpId="0" nodeType="afterEffect">
                                  <p:stCondLst>
                                    <p:cond delay="0"/>
                                  </p:stCondLst>
                                  <p:childTnLst>
                                    <p:animClr clrSpc="rgb" dir="cw">
                                      <p:cBhvr override="childStyle">
                                        <p:cTn id="42" dur="5" autoRev="1" fill="remove"/>
                                        <p:tgtEl>
                                          <p:spTgt spid="15"/>
                                        </p:tgtEl>
                                        <p:attrNameLst>
                                          <p:attrName>style.color</p:attrName>
                                        </p:attrNameLst>
                                      </p:cBhvr>
                                      <p:to>
                                        <a:schemeClr val="bg1"/>
                                      </p:to>
                                    </p:animClr>
                                    <p:animClr clrSpc="rgb" dir="cw">
                                      <p:cBhvr>
                                        <p:cTn id="43" dur="5" autoRev="1" fill="remove"/>
                                        <p:tgtEl>
                                          <p:spTgt spid="15"/>
                                        </p:tgtEl>
                                        <p:attrNameLst>
                                          <p:attrName>fillcolor</p:attrName>
                                        </p:attrNameLst>
                                      </p:cBhvr>
                                      <p:to>
                                        <a:schemeClr val="bg1"/>
                                      </p:to>
                                    </p:animClr>
                                    <p:set>
                                      <p:cBhvr>
                                        <p:cTn id="44" dur="5" autoRev="1" fill="remove"/>
                                        <p:tgtEl>
                                          <p:spTgt spid="15"/>
                                        </p:tgtEl>
                                        <p:attrNameLst>
                                          <p:attrName>fill.type</p:attrName>
                                        </p:attrNameLst>
                                      </p:cBhvr>
                                      <p:to>
                                        <p:strVal val="solid"/>
                                      </p:to>
                                    </p:set>
                                    <p:set>
                                      <p:cBhvr>
                                        <p:cTn id="45" dur="5"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 grpId="0" animBg="1"/>
      <p:bldP spid="12" grpId="0" animBg="1"/>
      <p:bldP spid="13" grpId="0" animBg="1"/>
      <p:bldP spid="14" grpId="0" animBg="1"/>
      <p:bldP spid="1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erie 2">
    <p:spTree>
      <p:nvGrpSpPr>
        <p:cNvPr id="1" name=""/>
        <p:cNvGrpSpPr/>
        <p:nvPr/>
      </p:nvGrpSpPr>
      <p:grpSpPr>
        <a:xfrm>
          <a:off x="0" y="0"/>
          <a:ext cx="0" cy="0"/>
          <a:chOff x="0" y="0"/>
          <a:chExt cx="0" cy="0"/>
        </a:xfrm>
      </p:grpSpPr>
      <p:sp>
        <p:nvSpPr>
          <p:cNvPr id="8" name="Bildplatzhalter 5"/>
          <p:cNvSpPr>
            <a:spLocks noGrp="1"/>
          </p:cNvSpPr>
          <p:nvPr>
            <p:ph type="pic" sz="quarter" idx="12"/>
          </p:nvPr>
        </p:nvSpPr>
        <p:spPr>
          <a:xfrm>
            <a:off x="4659086" y="1850571"/>
            <a:ext cx="4296228" cy="4827429"/>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7" name="Bildplatzhalter 5"/>
          <p:cNvSpPr>
            <a:spLocks noGrp="1"/>
          </p:cNvSpPr>
          <p:nvPr>
            <p:ph type="pic" sz="quarter" idx="14"/>
          </p:nvPr>
        </p:nvSpPr>
        <p:spPr>
          <a:xfrm>
            <a:off x="4659086" y="180000"/>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8" name="Bildplatzhalter 5"/>
          <p:cNvSpPr>
            <a:spLocks noGrp="1"/>
          </p:cNvSpPr>
          <p:nvPr>
            <p:ph type="pic" sz="quarter" idx="15"/>
          </p:nvPr>
        </p:nvSpPr>
        <p:spPr>
          <a:xfrm>
            <a:off x="6908800" y="180000"/>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9" name="Bildplatzhalter 5"/>
          <p:cNvSpPr>
            <a:spLocks noGrp="1"/>
          </p:cNvSpPr>
          <p:nvPr>
            <p:ph type="pic" sz="quarter" idx="16"/>
          </p:nvPr>
        </p:nvSpPr>
        <p:spPr>
          <a:xfrm>
            <a:off x="180000" y="5196114"/>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20" name="Bildplatzhalter 5"/>
          <p:cNvSpPr>
            <a:spLocks noGrp="1"/>
          </p:cNvSpPr>
          <p:nvPr>
            <p:ph type="pic" sz="quarter" idx="17"/>
          </p:nvPr>
        </p:nvSpPr>
        <p:spPr>
          <a:xfrm>
            <a:off x="2429714" y="5196114"/>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21" name="Bildplatzhalter 5"/>
          <p:cNvSpPr>
            <a:spLocks noGrp="1"/>
          </p:cNvSpPr>
          <p:nvPr>
            <p:ph type="pic" sz="quarter" idx="18"/>
          </p:nvPr>
        </p:nvSpPr>
        <p:spPr>
          <a:xfrm>
            <a:off x="180000" y="180000"/>
            <a:ext cx="4296228" cy="4827429"/>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17"/>
                                        </p:tgtEl>
                                        <p:attrNameLst>
                                          <p:attrName>style.color</p:attrName>
                                        </p:attrNameLst>
                                      </p:cBhvr>
                                      <p:to>
                                        <a:schemeClr val="bg1"/>
                                      </p:to>
                                    </p:animClr>
                                    <p:animClr clrSpc="rgb" dir="cw">
                                      <p:cBhvr>
                                        <p:cTn id="12" dur="250" autoRev="1" fill="remove"/>
                                        <p:tgtEl>
                                          <p:spTgt spid="17"/>
                                        </p:tgtEl>
                                        <p:attrNameLst>
                                          <p:attrName>fillcolor</p:attrName>
                                        </p:attrNameLst>
                                      </p:cBhvr>
                                      <p:to>
                                        <a:schemeClr val="bg1"/>
                                      </p:to>
                                    </p:animClr>
                                    <p:set>
                                      <p:cBhvr>
                                        <p:cTn id="13" dur="250" autoRev="1" fill="remove"/>
                                        <p:tgtEl>
                                          <p:spTgt spid="17"/>
                                        </p:tgtEl>
                                        <p:attrNameLst>
                                          <p:attrName>fill.type</p:attrName>
                                        </p:attrNameLst>
                                      </p:cBhvr>
                                      <p:to>
                                        <p:strVal val="solid"/>
                                      </p:to>
                                    </p:set>
                                    <p:set>
                                      <p:cBhvr>
                                        <p:cTn id="14" dur="250" autoRev="1" fill="remove"/>
                                        <p:tgtEl>
                                          <p:spTgt spid="17"/>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18"/>
                                        </p:tgtEl>
                                        <p:attrNameLst>
                                          <p:attrName>style.color</p:attrName>
                                        </p:attrNameLst>
                                      </p:cBhvr>
                                      <p:to>
                                        <a:schemeClr val="bg1"/>
                                      </p:to>
                                    </p:animClr>
                                    <p:animClr clrSpc="rgb" dir="cw">
                                      <p:cBhvr>
                                        <p:cTn id="17" dur="250" autoRev="1" fill="remove"/>
                                        <p:tgtEl>
                                          <p:spTgt spid="18"/>
                                        </p:tgtEl>
                                        <p:attrNameLst>
                                          <p:attrName>fillcolor</p:attrName>
                                        </p:attrNameLst>
                                      </p:cBhvr>
                                      <p:to>
                                        <a:schemeClr val="bg1"/>
                                      </p:to>
                                    </p:animClr>
                                    <p:set>
                                      <p:cBhvr>
                                        <p:cTn id="18" dur="250" autoRev="1" fill="remove"/>
                                        <p:tgtEl>
                                          <p:spTgt spid="18"/>
                                        </p:tgtEl>
                                        <p:attrNameLst>
                                          <p:attrName>fill.type</p:attrName>
                                        </p:attrNameLst>
                                      </p:cBhvr>
                                      <p:to>
                                        <p:strVal val="solid"/>
                                      </p:to>
                                    </p:set>
                                    <p:set>
                                      <p:cBhvr>
                                        <p:cTn id="19" dur="250" autoRev="1" fill="remove"/>
                                        <p:tgtEl>
                                          <p:spTgt spid="18"/>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19"/>
                                        </p:tgtEl>
                                        <p:attrNameLst>
                                          <p:attrName>style.color</p:attrName>
                                        </p:attrNameLst>
                                      </p:cBhvr>
                                      <p:to>
                                        <a:schemeClr val="bg1"/>
                                      </p:to>
                                    </p:animClr>
                                    <p:animClr clrSpc="rgb" dir="cw">
                                      <p:cBhvr>
                                        <p:cTn id="22" dur="250" autoRev="1" fill="remove"/>
                                        <p:tgtEl>
                                          <p:spTgt spid="19"/>
                                        </p:tgtEl>
                                        <p:attrNameLst>
                                          <p:attrName>fillcolor</p:attrName>
                                        </p:attrNameLst>
                                      </p:cBhvr>
                                      <p:to>
                                        <a:schemeClr val="bg1"/>
                                      </p:to>
                                    </p:animClr>
                                    <p:set>
                                      <p:cBhvr>
                                        <p:cTn id="23" dur="250" autoRev="1" fill="remove"/>
                                        <p:tgtEl>
                                          <p:spTgt spid="19"/>
                                        </p:tgtEl>
                                        <p:attrNameLst>
                                          <p:attrName>fill.type</p:attrName>
                                        </p:attrNameLst>
                                      </p:cBhvr>
                                      <p:to>
                                        <p:strVal val="solid"/>
                                      </p:to>
                                    </p:set>
                                    <p:set>
                                      <p:cBhvr>
                                        <p:cTn id="24" dur="250" autoRev="1" fill="remove"/>
                                        <p:tgtEl>
                                          <p:spTgt spid="19"/>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20"/>
                                        </p:tgtEl>
                                        <p:attrNameLst>
                                          <p:attrName>style.color</p:attrName>
                                        </p:attrNameLst>
                                      </p:cBhvr>
                                      <p:to>
                                        <a:schemeClr val="bg1"/>
                                      </p:to>
                                    </p:animClr>
                                    <p:animClr clrSpc="rgb" dir="cw">
                                      <p:cBhvr>
                                        <p:cTn id="27" dur="250" autoRev="1" fill="remove"/>
                                        <p:tgtEl>
                                          <p:spTgt spid="20"/>
                                        </p:tgtEl>
                                        <p:attrNameLst>
                                          <p:attrName>fillcolor</p:attrName>
                                        </p:attrNameLst>
                                      </p:cBhvr>
                                      <p:to>
                                        <a:schemeClr val="bg1"/>
                                      </p:to>
                                    </p:animClr>
                                    <p:set>
                                      <p:cBhvr>
                                        <p:cTn id="28" dur="250" autoRev="1" fill="remove"/>
                                        <p:tgtEl>
                                          <p:spTgt spid="20"/>
                                        </p:tgtEl>
                                        <p:attrNameLst>
                                          <p:attrName>fill.type</p:attrName>
                                        </p:attrNameLst>
                                      </p:cBhvr>
                                      <p:to>
                                        <p:strVal val="solid"/>
                                      </p:to>
                                    </p:set>
                                    <p:set>
                                      <p:cBhvr>
                                        <p:cTn id="29" dur="250" autoRev="1" fill="remove"/>
                                        <p:tgtEl>
                                          <p:spTgt spid="20"/>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21"/>
                                        </p:tgtEl>
                                        <p:attrNameLst>
                                          <p:attrName>style.color</p:attrName>
                                        </p:attrNameLst>
                                      </p:cBhvr>
                                      <p:to>
                                        <a:schemeClr val="bg1"/>
                                      </p:to>
                                    </p:animClr>
                                    <p:animClr clrSpc="rgb" dir="cw">
                                      <p:cBhvr>
                                        <p:cTn id="32" dur="250" autoRev="1" fill="remove"/>
                                        <p:tgtEl>
                                          <p:spTgt spid="21"/>
                                        </p:tgtEl>
                                        <p:attrNameLst>
                                          <p:attrName>fillcolor</p:attrName>
                                        </p:attrNameLst>
                                      </p:cBhvr>
                                      <p:to>
                                        <a:schemeClr val="bg1"/>
                                      </p:to>
                                    </p:animClr>
                                    <p:set>
                                      <p:cBhvr>
                                        <p:cTn id="33" dur="250" autoRev="1" fill="remove"/>
                                        <p:tgtEl>
                                          <p:spTgt spid="21"/>
                                        </p:tgtEl>
                                        <p:attrNameLst>
                                          <p:attrName>fill.type</p:attrName>
                                        </p:attrNameLst>
                                      </p:cBhvr>
                                      <p:to>
                                        <p:strVal val="solid"/>
                                      </p:to>
                                    </p:set>
                                    <p:set>
                                      <p:cBhvr>
                                        <p:cTn id="34"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lussfolie TX Allgemein">
    <p:spTree>
      <p:nvGrpSpPr>
        <p:cNvPr id="1" name=""/>
        <p:cNvGrpSpPr/>
        <p:nvPr/>
      </p:nvGrpSpPr>
      <p:grpSpPr>
        <a:xfrm>
          <a:off x="0" y="0"/>
          <a:ext cx="0" cy="0"/>
          <a:chOff x="0" y="0"/>
          <a:chExt cx="0" cy="0"/>
        </a:xfrm>
      </p:grpSpPr>
      <p:sp>
        <p:nvSpPr>
          <p:cNvPr id="2" name="Rechteck 1"/>
          <p:cNvSpPr/>
          <p:nvPr userDrawn="1"/>
        </p:nvSpPr>
        <p:spPr>
          <a:xfrm>
            <a:off x="180000" y="180000"/>
            <a:ext cx="8784000" cy="649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Bild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7087" y="2444221"/>
            <a:ext cx="1829827" cy="460070"/>
          </a:xfrm>
          <a:prstGeom prst="rect">
            <a:avLst/>
          </a:prstGeom>
        </p:spPr>
      </p:pic>
      <p:sp>
        <p:nvSpPr>
          <p:cNvPr id="4" name="Textfeld 3"/>
          <p:cNvSpPr txBox="1"/>
          <p:nvPr userDrawn="1"/>
        </p:nvSpPr>
        <p:spPr>
          <a:xfrm>
            <a:off x="3102429" y="3240314"/>
            <a:ext cx="2939143" cy="1938992"/>
          </a:xfrm>
          <a:prstGeom prst="rect">
            <a:avLst/>
          </a:prstGeom>
          <a:noFill/>
        </p:spPr>
        <p:txBody>
          <a:bodyPr wrap="square" rtlCol="0">
            <a:spAutoFit/>
          </a:bodyPr>
          <a:lstStyle/>
          <a:p>
            <a:pPr algn="ctr"/>
            <a:r>
              <a:rPr lang="de-DE" sz="1200" kern="1200" dirty="0">
                <a:solidFill>
                  <a:schemeClr val="bg1"/>
                </a:solidFill>
                <a:effectLst/>
                <a:latin typeface="DIN-Bold" charset="0"/>
                <a:ea typeface="DIN-Bold" charset="0"/>
                <a:cs typeface="DIN-Bold" charset="0"/>
              </a:rPr>
              <a:t>TRILUX </a:t>
            </a:r>
            <a:r>
              <a:rPr lang="de-DE" sz="1200" kern="1200" dirty="0" err="1">
                <a:solidFill>
                  <a:schemeClr val="bg1"/>
                </a:solidFill>
                <a:effectLst/>
                <a:latin typeface="DIN-Bold" charset="0"/>
                <a:ea typeface="DIN-Bold" charset="0"/>
                <a:cs typeface="DIN-Bold" charset="0"/>
              </a:rPr>
              <a:t>Lighting</a:t>
            </a:r>
            <a:r>
              <a:rPr lang="de-DE" sz="1200" kern="1200" dirty="0">
                <a:solidFill>
                  <a:schemeClr val="bg1"/>
                </a:solidFill>
                <a:effectLst/>
                <a:latin typeface="DIN-Bold" charset="0"/>
                <a:ea typeface="DIN-Bold" charset="0"/>
                <a:cs typeface="DIN-Bold" charset="0"/>
              </a:rPr>
              <a:t> Ltd.</a:t>
            </a:r>
          </a:p>
          <a:p>
            <a:pPr algn="ctr"/>
            <a:endParaRPr lang="de-DE" sz="1200" kern="1200" dirty="0">
              <a:solidFill>
                <a:schemeClr val="bg1"/>
              </a:solidFill>
              <a:effectLst/>
              <a:latin typeface="DIN-Regular" charset="0"/>
              <a:ea typeface="DIN-Regular" charset="0"/>
              <a:cs typeface="DIN-Regular" charset="0"/>
            </a:endParaRPr>
          </a:p>
          <a:p>
            <a:pPr algn="ctr"/>
            <a:r>
              <a:rPr lang="de-DE" sz="1200" kern="1200" dirty="0" err="1">
                <a:solidFill>
                  <a:schemeClr val="bg1"/>
                </a:solidFill>
                <a:effectLst/>
                <a:latin typeface="DIN-Regular" charset="0"/>
                <a:ea typeface="DIN-Regular" charset="0"/>
                <a:cs typeface="DIN-Regular" charset="0"/>
              </a:rPr>
              <a:t>Winsford</a:t>
            </a:r>
            <a:r>
              <a:rPr lang="de-DE" sz="1200" kern="1200" dirty="0">
                <a:solidFill>
                  <a:schemeClr val="bg1"/>
                </a:solidFill>
                <a:effectLst/>
                <a:latin typeface="DIN-Regular" charset="0"/>
                <a:ea typeface="DIN-Regular" charset="0"/>
                <a:cs typeface="DIN-Regular" charset="0"/>
              </a:rPr>
              <a:t> Way</a:t>
            </a:r>
          </a:p>
          <a:p>
            <a:pPr algn="ctr"/>
            <a:r>
              <a:rPr lang="de-DE" sz="1200" kern="1200" dirty="0" err="1">
                <a:solidFill>
                  <a:schemeClr val="bg1"/>
                </a:solidFill>
                <a:effectLst/>
                <a:latin typeface="DIN-Regular" charset="0"/>
                <a:ea typeface="DIN-Regular" charset="0"/>
                <a:cs typeface="DIN-Regular" charset="0"/>
              </a:rPr>
              <a:t>Boreham</a:t>
            </a:r>
            <a:r>
              <a:rPr lang="de-DE" sz="1200" kern="1200" dirty="0">
                <a:solidFill>
                  <a:schemeClr val="bg1"/>
                </a:solidFill>
                <a:effectLst/>
                <a:latin typeface="DIN-Regular" charset="0"/>
                <a:ea typeface="DIN-Regular" charset="0"/>
                <a:cs typeface="DIN-Regular" charset="0"/>
              </a:rPr>
              <a:t> Interchange</a:t>
            </a:r>
          </a:p>
          <a:p>
            <a:pPr algn="ctr"/>
            <a:r>
              <a:rPr lang="de-DE" sz="1200" kern="1200" dirty="0">
                <a:solidFill>
                  <a:schemeClr val="bg1"/>
                </a:solidFill>
                <a:effectLst/>
                <a:latin typeface="DIN-Regular" charset="0"/>
                <a:ea typeface="DIN-Regular" charset="0"/>
                <a:cs typeface="DIN-Regular" charset="0"/>
              </a:rPr>
              <a:t>Essex</a:t>
            </a:r>
          </a:p>
          <a:p>
            <a:pPr algn="ctr"/>
            <a:r>
              <a:rPr lang="de-DE" sz="1200" kern="1200" dirty="0">
                <a:solidFill>
                  <a:schemeClr val="bg1"/>
                </a:solidFill>
                <a:effectLst/>
                <a:latin typeface="DIN-Regular" charset="0"/>
                <a:ea typeface="DIN-Regular" charset="0"/>
                <a:cs typeface="DIN-Regular" charset="0"/>
              </a:rPr>
              <a:t>CM2 5PD</a:t>
            </a:r>
            <a:br>
              <a:rPr lang="de-DE" sz="1200" kern="1200" dirty="0">
                <a:solidFill>
                  <a:schemeClr val="bg1"/>
                </a:solidFill>
                <a:effectLst/>
                <a:latin typeface="DIN-Regular" charset="0"/>
                <a:ea typeface="DIN-Regular" charset="0"/>
                <a:cs typeface="DIN-Regular" charset="0"/>
              </a:rPr>
            </a:br>
            <a:endParaRPr lang="de-DE" sz="1200" kern="1200" dirty="0">
              <a:solidFill>
                <a:schemeClr val="bg1"/>
              </a:solidFill>
              <a:effectLst/>
              <a:latin typeface="DIN-Regular" charset="0"/>
              <a:ea typeface="DIN-Regular" charset="0"/>
              <a:cs typeface="DIN-Regular" charset="0"/>
            </a:endParaRPr>
          </a:p>
          <a:p>
            <a:pPr algn="ctr"/>
            <a:r>
              <a:rPr lang="de-DE" sz="1200" kern="1200" dirty="0">
                <a:solidFill>
                  <a:schemeClr val="bg1"/>
                </a:solidFill>
                <a:effectLst/>
                <a:latin typeface="DIN-Regular" charset="0"/>
                <a:ea typeface="DIN-Regular" charset="0"/>
                <a:cs typeface="DIN-Regular" charset="0"/>
              </a:rPr>
              <a:t>Tel.: +44 1245</a:t>
            </a:r>
            <a:r>
              <a:rPr lang="de-DE" sz="1200" kern="1200" baseline="0" dirty="0">
                <a:solidFill>
                  <a:schemeClr val="bg1"/>
                </a:solidFill>
                <a:effectLst/>
                <a:latin typeface="DIN-Regular" charset="0"/>
                <a:ea typeface="DIN-Regular" charset="0"/>
                <a:cs typeface="DIN-Regular" charset="0"/>
              </a:rPr>
              <a:t> 463 463</a:t>
            </a:r>
            <a:endParaRPr lang="de-DE" sz="1200" kern="1200" dirty="0">
              <a:solidFill>
                <a:schemeClr val="bg1"/>
              </a:solidFill>
              <a:effectLst/>
              <a:latin typeface="DIN-Regular" charset="0"/>
              <a:ea typeface="DIN-Regular" charset="0"/>
              <a:cs typeface="DIN-Regular" charset="0"/>
            </a:endParaRPr>
          </a:p>
          <a:p>
            <a:pPr algn="ctr"/>
            <a:r>
              <a:rPr lang="de-DE" sz="1200" kern="1200" dirty="0">
                <a:solidFill>
                  <a:schemeClr val="bg1"/>
                </a:solidFill>
                <a:effectLst/>
                <a:latin typeface="DIN-Regular" charset="0"/>
                <a:ea typeface="DIN-Regular" charset="0"/>
                <a:cs typeface="DIN-Regular" charset="0"/>
              </a:rPr>
              <a:t>Fax: +44</a:t>
            </a:r>
            <a:r>
              <a:rPr lang="de-DE" sz="1200" kern="1200" baseline="0" dirty="0">
                <a:solidFill>
                  <a:schemeClr val="bg1"/>
                </a:solidFill>
                <a:effectLst/>
                <a:latin typeface="DIN-Regular" charset="0"/>
                <a:ea typeface="DIN-Regular" charset="0"/>
                <a:cs typeface="DIN-Regular" charset="0"/>
              </a:rPr>
              <a:t> 1245 462 646</a:t>
            </a:r>
            <a:endParaRPr lang="de-DE" sz="1200" kern="1200" dirty="0">
              <a:solidFill>
                <a:schemeClr val="bg1"/>
              </a:solidFill>
              <a:effectLst/>
              <a:latin typeface="DIN-Regular" charset="0"/>
              <a:ea typeface="DIN-Regular" charset="0"/>
              <a:cs typeface="DIN-Regular" charset="0"/>
            </a:endParaRPr>
          </a:p>
          <a:p>
            <a:pPr algn="ctr"/>
            <a:r>
              <a:rPr lang="de-DE" sz="1200" kern="1200" dirty="0">
                <a:solidFill>
                  <a:schemeClr val="bg1"/>
                </a:solidFill>
                <a:effectLst/>
                <a:latin typeface="DIN-Regular" charset="0"/>
                <a:ea typeface="DIN-Regular" charset="0"/>
                <a:cs typeface="DIN-Regular" charset="0"/>
              </a:rPr>
              <a:t>E-Mail: sales@trilux.co.uk</a:t>
            </a:r>
          </a:p>
        </p:txBody>
      </p:sp>
    </p:spTree>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Sammlung">
    <p:spTree>
      <p:nvGrpSpPr>
        <p:cNvPr id="1" name=""/>
        <p:cNvGrpSpPr/>
        <p:nvPr/>
      </p:nvGrpSpPr>
      <p:grpSpPr>
        <a:xfrm>
          <a:off x="0" y="0"/>
          <a:ext cx="0" cy="0"/>
          <a:chOff x="0" y="0"/>
          <a:chExt cx="0" cy="0"/>
        </a:xfrm>
      </p:grpSpPr>
      <p:sp>
        <p:nvSpPr>
          <p:cNvPr id="19" name="Rechteck 18"/>
          <p:cNvSpPr/>
          <p:nvPr userDrawn="1"/>
        </p:nvSpPr>
        <p:spPr>
          <a:xfrm>
            <a:off x="343814" y="4388231"/>
            <a:ext cx="8224250" cy="10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343814" y="2347441"/>
            <a:ext cx="8224250" cy="10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71500" y="454711"/>
            <a:ext cx="8001000" cy="1028700"/>
          </a:xfrm>
        </p:spPr>
        <p:txBody>
          <a:bodyPr/>
          <a:lstStyle/>
          <a:p>
            <a:r>
              <a:rPr lang="de-DE" dirty="0"/>
              <a:t>ICONS</a:t>
            </a:r>
          </a:p>
        </p:txBody>
      </p:sp>
      <p:sp>
        <p:nvSpPr>
          <p:cNvPr id="3" name="Fußzeilenplatzhalter 2"/>
          <p:cNvSpPr>
            <a:spLocks noGrp="1"/>
          </p:cNvSpPr>
          <p:nvPr>
            <p:ph type="ftr" sz="quarter" idx="10"/>
          </p:nvPr>
        </p:nvSpPr>
        <p:spPr/>
        <p:txBody>
          <a:bodyPr/>
          <a:lstStyle/>
          <a:p>
            <a:endParaRPr lang="de-DE"/>
          </a:p>
        </p:txBody>
      </p:sp>
      <p:pic>
        <p:nvPicPr>
          <p:cNvPr id="4" name="Bild 3"/>
          <p:cNvPicPr>
            <a:picLocks noChangeAspect="1"/>
          </p:cNvPicPr>
          <p:nvPr userDrawn="1"/>
        </p:nvPicPr>
        <p:blipFill>
          <a:blip r:embed="rId2"/>
          <a:stretch>
            <a:fillRect/>
          </a:stretch>
        </p:blipFill>
        <p:spPr>
          <a:xfrm>
            <a:off x="4172204" y="1817342"/>
            <a:ext cx="319024" cy="319024"/>
          </a:xfrm>
          <a:prstGeom prst="rect">
            <a:avLst/>
          </a:prstGeom>
        </p:spPr>
      </p:pic>
      <p:pic>
        <p:nvPicPr>
          <p:cNvPr id="5" name="Bild 4"/>
          <p:cNvPicPr>
            <a:picLocks noChangeAspect="1"/>
          </p:cNvPicPr>
          <p:nvPr userDrawn="1"/>
        </p:nvPicPr>
        <p:blipFill>
          <a:blip r:embed="rId3"/>
          <a:stretch>
            <a:fillRect/>
          </a:stretch>
        </p:blipFill>
        <p:spPr>
          <a:xfrm>
            <a:off x="3506458" y="1855442"/>
            <a:ext cx="308390" cy="287122"/>
          </a:xfrm>
          <a:prstGeom prst="rect">
            <a:avLst/>
          </a:prstGeom>
        </p:spPr>
      </p:pic>
      <p:pic>
        <p:nvPicPr>
          <p:cNvPr id="6" name="Bild 5"/>
          <p:cNvPicPr>
            <a:picLocks noChangeAspect="1"/>
          </p:cNvPicPr>
          <p:nvPr userDrawn="1"/>
        </p:nvPicPr>
        <p:blipFill>
          <a:blip r:embed="rId4"/>
          <a:stretch>
            <a:fillRect/>
          </a:stretch>
        </p:blipFill>
        <p:spPr>
          <a:xfrm>
            <a:off x="1946370" y="1703042"/>
            <a:ext cx="435999" cy="414731"/>
          </a:xfrm>
          <a:prstGeom prst="rect">
            <a:avLst/>
          </a:prstGeom>
        </p:spPr>
      </p:pic>
      <p:pic>
        <p:nvPicPr>
          <p:cNvPr id="7" name="Bild 6"/>
          <p:cNvPicPr>
            <a:picLocks noChangeAspect="1"/>
          </p:cNvPicPr>
          <p:nvPr userDrawn="1"/>
        </p:nvPicPr>
        <p:blipFill>
          <a:blip r:embed="rId5"/>
          <a:stretch>
            <a:fillRect/>
          </a:stretch>
        </p:blipFill>
        <p:spPr>
          <a:xfrm>
            <a:off x="1946370" y="2640151"/>
            <a:ext cx="435999" cy="414731"/>
          </a:xfrm>
          <a:prstGeom prst="rect">
            <a:avLst/>
          </a:prstGeom>
        </p:spPr>
      </p:pic>
      <p:pic>
        <p:nvPicPr>
          <p:cNvPr id="8" name="Bild 7"/>
          <p:cNvPicPr>
            <a:picLocks noChangeAspect="1"/>
          </p:cNvPicPr>
          <p:nvPr userDrawn="1"/>
        </p:nvPicPr>
        <p:blipFill>
          <a:blip r:embed="rId6"/>
          <a:stretch>
            <a:fillRect/>
          </a:stretch>
        </p:blipFill>
        <p:spPr>
          <a:xfrm>
            <a:off x="3506458" y="2792551"/>
            <a:ext cx="308390" cy="287122"/>
          </a:xfrm>
          <a:prstGeom prst="rect">
            <a:avLst/>
          </a:prstGeom>
        </p:spPr>
      </p:pic>
      <p:pic>
        <p:nvPicPr>
          <p:cNvPr id="9" name="Bild 8"/>
          <p:cNvPicPr>
            <a:picLocks noChangeAspect="1"/>
          </p:cNvPicPr>
          <p:nvPr userDrawn="1"/>
        </p:nvPicPr>
        <p:blipFill>
          <a:blip r:embed="rId7"/>
          <a:stretch>
            <a:fillRect/>
          </a:stretch>
        </p:blipFill>
        <p:spPr>
          <a:xfrm>
            <a:off x="4172204" y="2754451"/>
            <a:ext cx="319024" cy="319024"/>
          </a:xfrm>
          <a:prstGeom prst="rect">
            <a:avLst/>
          </a:prstGeom>
        </p:spPr>
      </p:pic>
      <p:pic>
        <p:nvPicPr>
          <p:cNvPr id="10" name="Bild 9"/>
          <p:cNvPicPr>
            <a:picLocks noChangeAspect="1"/>
          </p:cNvPicPr>
          <p:nvPr userDrawn="1"/>
        </p:nvPicPr>
        <p:blipFill>
          <a:blip r:embed="rId8"/>
          <a:stretch>
            <a:fillRect/>
          </a:stretch>
        </p:blipFill>
        <p:spPr>
          <a:xfrm>
            <a:off x="1280626" y="1808572"/>
            <a:ext cx="308390" cy="321798"/>
          </a:xfrm>
          <a:prstGeom prst="rect">
            <a:avLst/>
          </a:prstGeom>
          <a:noFill/>
        </p:spPr>
      </p:pic>
      <p:pic>
        <p:nvPicPr>
          <p:cNvPr id="11" name="Bild 10"/>
          <p:cNvPicPr>
            <a:picLocks noChangeAspect="1"/>
          </p:cNvPicPr>
          <p:nvPr userDrawn="1"/>
        </p:nvPicPr>
        <p:blipFill>
          <a:blip r:embed="rId9"/>
          <a:stretch>
            <a:fillRect/>
          </a:stretch>
        </p:blipFill>
        <p:spPr>
          <a:xfrm>
            <a:off x="1280626" y="2738298"/>
            <a:ext cx="308390" cy="321798"/>
          </a:xfrm>
          <a:prstGeom prst="rect">
            <a:avLst/>
          </a:prstGeom>
        </p:spPr>
      </p:pic>
      <p:pic>
        <p:nvPicPr>
          <p:cNvPr id="12" name="Bild 11"/>
          <p:cNvPicPr>
            <a:picLocks noChangeAspect="1"/>
          </p:cNvPicPr>
          <p:nvPr userDrawn="1"/>
        </p:nvPicPr>
        <p:blipFill>
          <a:blip r:embed="rId10"/>
          <a:stretch>
            <a:fillRect/>
          </a:stretch>
        </p:blipFill>
        <p:spPr>
          <a:xfrm>
            <a:off x="576782" y="1820887"/>
            <a:ext cx="340292" cy="311934"/>
          </a:xfrm>
          <a:prstGeom prst="rect">
            <a:avLst/>
          </a:prstGeom>
        </p:spPr>
      </p:pic>
      <p:pic>
        <p:nvPicPr>
          <p:cNvPr id="13" name="Bild 12"/>
          <p:cNvPicPr>
            <a:picLocks noChangeAspect="1"/>
          </p:cNvPicPr>
          <p:nvPr userDrawn="1"/>
        </p:nvPicPr>
        <p:blipFill>
          <a:blip r:embed="rId11"/>
          <a:stretch>
            <a:fillRect/>
          </a:stretch>
        </p:blipFill>
        <p:spPr>
          <a:xfrm>
            <a:off x="2764514" y="1785212"/>
            <a:ext cx="371119" cy="332561"/>
          </a:xfrm>
          <a:prstGeom prst="rect">
            <a:avLst/>
          </a:prstGeom>
        </p:spPr>
      </p:pic>
      <p:pic>
        <p:nvPicPr>
          <p:cNvPr id="14" name="Bild 13"/>
          <p:cNvPicPr>
            <a:picLocks noChangeAspect="1"/>
          </p:cNvPicPr>
          <p:nvPr userDrawn="1"/>
        </p:nvPicPr>
        <p:blipFill>
          <a:blip r:embed="rId12"/>
          <a:stretch>
            <a:fillRect/>
          </a:stretch>
        </p:blipFill>
        <p:spPr>
          <a:xfrm>
            <a:off x="2766507" y="2722321"/>
            <a:ext cx="371119" cy="332561"/>
          </a:xfrm>
          <a:prstGeom prst="rect">
            <a:avLst/>
          </a:prstGeom>
        </p:spPr>
      </p:pic>
      <p:pic>
        <p:nvPicPr>
          <p:cNvPr id="15" name="Bild 14"/>
          <p:cNvPicPr>
            <a:picLocks noChangeAspect="1"/>
          </p:cNvPicPr>
          <p:nvPr userDrawn="1"/>
        </p:nvPicPr>
        <p:blipFill>
          <a:blip r:embed="rId13"/>
          <a:stretch>
            <a:fillRect/>
          </a:stretch>
        </p:blipFill>
        <p:spPr>
          <a:xfrm>
            <a:off x="571500" y="2738298"/>
            <a:ext cx="340292" cy="311934"/>
          </a:xfrm>
          <a:prstGeom prst="rect">
            <a:avLst/>
          </a:prstGeom>
        </p:spPr>
      </p:pic>
      <p:pic>
        <p:nvPicPr>
          <p:cNvPr id="18" name="Bild 17"/>
          <p:cNvPicPr>
            <a:picLocks noChangeAspect="1"/>
          </p:cNvPicPr>
          <p:nvPr userDrawn="1"/>
        </p:nvPicPr>
        <p:blipFill>
          <a:blip r:embed="rId14"/>
          <a:stretch>
            <a:fillRect/>
          </a:stretch>
        </p:blipFill>
        <p:spPr>
          <a:xfrm>
            <a:off x="571500" y="4783260"/>
            <a:ext cx="375311" cy="300249"/>
          </a:xfrm>
          <a:prstGeom prst="rect">
            <a:avLst/>
          </a:prstGeom>
        </p:spPr>
      </p:pic>
      <p:pic>
        <p:nvPicPr>
          <p:cNvPr id="20" name="Bild 19"/>
          <p:cNvPicPr>
            <a:picLocks noChangeAspect="1"/>
          </p:cNvPicPr>
          <p:nvPr userDrawn="1"/>
        </p:nvPicPr>
        <p:blipFill>
          <a:blip r:embed="rId15"/>
          <a:stretch>
            <a:fillRect/>
          </a:stretch>
        </p:blipFill>
        <p:spPr>
          <a:xfrm>
            <a:off x="1315511" y="4740243"/>
            <a:ext cx="473353" cy="335070"/>
          </a:xfrm>
          <a:prstGeom prst="rect">
            <a:avLst/>
          </a:prstGeom>
        </p:spPr>
      </p:pic>
      <p:pic>
        <p:nvPicPr>
          <p:cNvPr id="21" name="Bild 20"/>
          <p:cNvPicPr>
            <a:picLocks noChangeAspect="1"/>
          </p:cNvPicPr>
          <p:nvPr userDrawn="1"/>
        </p:nvPicPr>
        <p:blipFill>
          <a:blip r:embed="rId16"/>
          <a:stretch>
            <a:fillRect/>
          </a:stretch>
        </p:blipFill>
        <p:spPr>
          <a:xfrm>
            <a:off x="2169080" y="3780770"/>
            <a:ext cx="319663" cy="360256"/>
          </a:xfrm>
          <a:prstGeom prst="rect">
            <a:avLst/>
          </a:prstGeom>
        </p:spPr>
      </p:pic>
      <p:pic>
        <p:nvPicPr>
          <p:cNvPr id="22" name="Bild 21"/>
          <p:cNvPicPr>
            <a:picLocks noChangeAspect="1"/>
          </p:cNvPicPr>
          <p:nvPr userDrawn="1"/>
        </p:nvPicPr>
        <p:blipFill>
          <a:blip r:embed="rId17"/>
          <a:stretch>
            <a:fillRect/>
          </a:stretch>
        </p:blipFill>
        <p:spPr>
          <a:xfrm>
            <a:off x="2169082" y="4718893"/>
            <a:ext cx="319663" cy="360256"/>
          </a:xfrm>
          <a:prstGeom prst="rect">
            <a:avLst/>
          </a:prstGeom>
        </p:spPr>
      </p:pic>
      <p:pic>
        <p:nvPicPr>
          <p:cNvPr id="24" name="Bild 23"/>
          <p:cNvPicPr>
            <a:picLocks noChangeAspect="1"/>
          </p:cNvPicPr>
          <p:nvPr userDrawn="1"/>
        </p:nvPicPr>
        <p:blipFill>
          <a:blip r:embed="rId18"/>
          <a:stretch>
            <a:fillRect/>
          </a:stretch>
        </p:blipFill>
        <p:spPr>
          <a:xfrm>
            <a:off x="571500" y="3835633"/>
            <a:ext cx="375311" cy="300249"/>
          </a:xfrm>
          <a:prstGeom prst="rect">
            <a:avLst/>
          </a:prstGeom>
        </p:spPr>
      </p:pic>
      <p:pic>
        <p:nvPicPr>
          <p:cNvPr id="25" name="Bild 24"/>
          <p:cNvPicPr>
            <a:picLocks noChangeAspect="1"/>
          </p:cNvPicPr>
          <p:nvPr userDrawn="1"/>
        </p:nvPicPr>
        <p:blipFill>
          <a:blip r:embed="rId19"/>
          <a:stretch>
            <a:fillRect/>
          </a:stretch>
        </p:blipFill>
        <p:spPr>
          <a:xfrm>
            <a:off x="1315510" y="3796722"/>
            <a:ext cx="473353" cy="335070"/>
          </a:xfrm>
          <a:prstGeom prst="rect">
            <a:avLst/>
          </a:prstGeom>
        </p:spPr>
      </p:pic>
      <p:pic>
        <p:nvPicPr>
          <p:cNvPr id="26" name="Bild 25"/>
          <p:cNvPicPr>
            <a:picLocks noChangeAspect="1"/>
          </p:cNvPicPr>
          <p:nvPr userDrawn="1"/>
        </p:nvPicPr>
        <p:blipFill>
          <a:blip r:embed="rId20"/>
          <a:stretch>
            <a:fillRect/>
          </a:stretch>
        </p:blipFill>
        <p:spPr>
          <a:xfrm>
            <a:off x="2850904" y="3747978"/>
            <a:ext cx="292379" cy="394712"/>
          </a:xfrm>
          <a:prstGeom prst="rect">
            <a:avLst/>
          </a:prstGeom>
        </p:spPr>
      </p:pic>
      <p:pic>
        <p:nvPicPr>
          <p:cNvPr id="27" name="Bild 26"/>
          <p:cNvPicPr>
            <a:picLocks noChangeAspect="1"/>
          </p:cNvPicPr>
          <p:nvPr userDrawn="1"/>
        </p:nvPicPr>
        <p:blipFill>
          <a:blip r:embed="rId21"/>
          <a:stretch>
            <a:fillRect/>
          </a:stretch>
        </p:blipFill>
        <p:spPr>
          <a:xfrm>
            <a:off x="2850906" y="4673593"/>
            <a:ext cx="292379" cy="394712"/>
          </a:xfrm>
          <a:prstGeom prst="rect">
            <a:avLst/>
          </a:prstGeom>
        </p:spPr>
      </p:pic>
      <p:pic>
        <p:nvPicPr>
          <p:cNvPr id="28" name="Bild 27"/>
          <p:cNvPicPr>
            <a:picLocks noChangeAspect="1"/>
          </p:cNvPicPr>
          <p:nvPr userDrawn="1"/>
        </p:nvPicPr>
        <p:blipFill>
          <a:blip r:embed="rId22"/>
          <a:stretch>
            <a:fillRect/>
          </a:stretch>
        </p:blipFill>
        <p:spPr>
          <a:xfrm>
            <a:off x="3502239" y="3796722"/>
            <a:ext cx="345982" cy="345982"/>
          </a:xfrm>
          <a:prstGeom prst="rect">
            <a:avLst/>
          </a:prstGeom>
        </p:spPr>
      </p:pic>
      <p:pic>
        <p:nvPicPr>
          <p:cNvPr id="29" name="Bild 28"/>
          <p:cNvPicPr>
            <a:picLocks noChangeAspect="1"/>
          </p:cNvPicPr>
          <p:nvPr userDrawn="1"/>
        </p:nvPicPr>
        <p:blipFill>
          <a:blip r:embed="rId23"/>
          <a:stretch>
            <a:fillRect/>
          </a:stretch>
        </p:blipFill>
        <p:spPr>
          <a:xfrm>
            <a:off x="3502240" y="4735685"/>
            <a:ext cx="345982" cy="345982"/>
          </a:xfrm>
          <a:prstGeom prst="rect">
            <a:avLst/>
          </a:prstGeom>
        </p:spPr>
      </p:pic>
    </p:spTree>
    <p:extLst>
      <p:ext uri="{BB962C8B-B14F-4D97-AF65-F5344CB8AC3E}">
        <p14:creationId xmlns:p14="http://schemas.microsoft.com/office/powerpoint/2010/main" val="1429999584"/>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Anwendung Office">
    <p:spTree>
      <p:nvGrpSpPr>
        <p:cNvPr id="1" name=""/>
        <p:cNvGrpSpPr/>
        <p:nvPr/>
      </p:nvGrpSpPr>
      <p:grpSpPr>
        <a:xfrm>
          <a:off x="0" y="0"/>
          <a:ext cx="0" cy="0"/>
          <a:chOff x="0" y="0"/>
          <a:chExt cx="0" cy="0"/>
        </a:xfrm>
      </p:grpSpPr>
      <p:sp>
        <p:nvSpPr>
          <p:cNvPr id="9" name="Textfeld 8"/>
          <p:cNvSpPr txBox="1"/>
          <p:nvPr userDrawn="1"/>
        </p:nvSpPr>
        <p:spPr>
          <a:xfrm>
            <a:off x="180000" y="347760"/>
            <a:ext cx="7326969" cy="1384995"/>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COMPARISON</a:t>
            </a:r>
          </a:p>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EXAMPLE OF PLANNING </a:t>
            </a:r>
            <a:r>
              <a:rPr kumimoji="0" lang="en-US" sz="2100" b="0" i="0" u="none" strike="noStrike" kern="1200" cap="none" spc="0" normalizeH="0" baseline="0" noProof="0" dirty="0" err="1">
                <a:ln>
                  <a:noFill/>
                </a:ln>
                <a:solidFill>
                  <a:srgbClr val="000000"/>
                </a:solidFill>
                <a:effectLst/>
                <a:uLnTx/>
                <a:uFillTx/>
                <a:latin typeface="Din-Bold" charset="0"/>
                <a:ea typeface="+mn-ea"/>
                <a:cs typeface="+mn-cs"/>
              </a:rPr>
              <a:t>Oleveon</a:t>
            </a: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 Fit T8- 58W batten</a:t>
            </a:r>
            <a:endParaRPr kumimoji="0" lang="en-US" sz="2100" b="1" i="0" u="none" strike="noStrike" kern="1200" cap="none" spc="0" normalizeH="0" baseline="0" noProof="0" dirty="0">
              <a:ln>
                <a:noFill/>
              </a:ln>
              <a:solidFill>
                <a:srgbClr val="000000"/>
              </a:solidFill>
              <a:effectLst/>
              <a:uLnTx/>
              <a:uFillTx/>
              <a:latin typeface="Din-Bold" charset="0"/>
              <a:ea typeface="+mn-ea"/>
              <a:cs typeface="+mn-cs"/>
            </a:endParaRPr>
          </a:p>
          <a:p>
            <a:pPr marL="0" marR="0" indent="0" algn="l" defTabSz="91433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Din-Bold" charset="0"/>
              <a:ea typeface="+mn-ea"/>
              <a:cs typeface="+mn-cs"/>
            </a:endParaRPr>
          </a:p>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Car park, height of ceiling 2,30m</a:t>
            </a:r>
            <a:endParaRPr lang="de-DE" sz="2100" dirty="0"/>
          </a:p>
        </p:txBody>
      </p:sp>
      <p:sp>
        <p:nvSpPr>
          <p:cNvPr id="19" name="Bildplatzhalter 4"/>
          <p:cNvSpPr>
            <a:spLocks noGrp="1"/>
          </p:cNvSpPr>
          <p:nvPr>
            <p:ph type="pic" sz="quarter" idx="11" hasCustomPrompt="1"/>
          </p:nvPr>
        </p:nvSpPr>
        <p:spPr>
          <a:xfrm>
            <a:off x="180000" y="1926772"/>
            <a:ext cx="8374180" cy="4751228"/>
          </a:xfrm>
          <a:solidFill>
            <a:schemeClr val="bg1">
              <a:lumMod val="95000"/>
            </a:schemeClr>
          </a:solidFill>
        </p:spPr>
        <p:txBody>
          <a:bodyPr anchor="ctr"/>
          <a:lstStyle>
            <a:lvl1pPr algn="ctr">
              <a:defRPr/>
            </a:lvl1pPr>
          </a:lstStyle>
          <a:p>
            <a:r>
              <a:rPr lang="de-DE" dirty="0"/>
              <a:t>BILD</a:t>
            </a:r>
          </a:p>
        </p:txBody>
      </p:sp>
      <p:grpSp>
        <p:nvGrpSpPr>
          <p:cNvPr id="10" name="Gruppierung 1"/>
          <p:cNvGrpSpPr/>
          <p:nvPr userDrawn="1"/>
        </p:nvGrpSpPr>
        <p:grpSpPr>
          <a:xfrm>
            <a:off x="7758580" y="551867"/>
            <a:ext cx="795600" cy="795600"/>
            <a:chOff x="2892426" y="461700"/>
            <a:chExt cx="795600" cy="795600"/>
          </a:xfrm>
        </p:grpSpPr>
        <p:sp>
          <p:nvSpPr>
            <p:cNvPr id="11" name="Rechteck 10"/>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5"/>
            <p:cNvPicPr>
              <a:picLocks noChangeAspect="1"/>
            </p:cNvPicPr>
            <p:nvPr userDrawn="1"/>
          </p:nvPicPr>
          <p:blipFill>
            <a:blip r:embed="rId2"/>
            <a:stretch>
              <a:fillRect/>
            </a:stretch>
          </p:blipFill>
          <p:spPr>
            <a:xfrm>
              <a:off x="3144036" y="662144"/>
              <a:ext cx="292379" cy="394712"/>
            </a:xfrm>
            <a:prstGeom prst="rect">
              <a:avLst/>
            </a:prstGeom>
          </p:spPr>
        </p:pic>
      </p:grpSp>
    </p:spTree>
    <p:extLst>
      <p:ext uri="{BB962C8B-B14F-4D97-AF65-F5344CB8AC3E}">
        <p14:creationId xmlns:p14="http://schemas.microsoft.com/office/powerpoint/2010/main" val="3129375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wendung Offic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ANWENDUNG OFFICE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58100"/>
            <a:ext cx="799200" cy="799200"/>
            <a:chOff x="5094110" y="457200"/>
            <a:chExt cx="799200" cy="799200"/>
          </a:xfrm>
        </p:grpSpPr>
        <p:sp>
          <p:nvSpPr>
            <p:cNvPr id="17" name="Rechteck 16"/>
            <p:cNvSpPr>
              <a:spLocks noChangeAspect="1"/>
            </p:cNvSpPr>
            <p:nvPr userDrawn="1"/>
          </p:nvSpPr>
          <p:spPr>
            <a:xfrm>
              <a:off x="5094110" y="457200"/>
              <a:ext cx="799200" cy="799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Bild 34"/>
            <p:cNvPicPr>
              <a:picLocks noChangeAspect="1"/>
            </p:cNvPicPr>
            <p:nvPr userDrawn="1"/>
          </p:nvPicPr>
          <p:blipFill>
            <a:blip r:embed="rId2"/>
            <a:stretch>
              <a:fillRect/>
            </a:stretch>
          </p:blipFill>
          <p:spPr>
            <a:xfrm>
              <a:off x="5339515" y="695901"/>
              <a:ext cx="308390" cy="321798"/>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Anwendung Office">
    <p:spTree>
      <p:nvGrpSpPr>
        <p:cNvPr id="1" name=""/>
        <p:cNvGrpSpPr/>
        <p:nvPr/>
      </p:nvGrpSpPr>
      <p:grpSpPr>
        <a:xfrm>
          <a:off x="0" y="0"/>
          <a:ext cx="0" cy="0"/>
          <a:chOff x="0" y="0"/>
          <a:chExt cx="0" cy="0"/>
        </a:xfrm>
      </p:grpSpPr>
      <p:sp>
        <p:nvSpPr>
          <p:cNvPr id="9" name="Textfeld 8"/>
          <p:cNvSpPr txBox="1"/>
          <p:nvPr userDrawn="1"/>
        </p:nvSpPr>
        <p:spPr>
          <a:xfrm>
            <a:off x="180001" y="347760"/>
            <a:ext cx="6245292" cy="1384995"/>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COMPARISON</a:t>
            </a:r>
          </a:p>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EXAMPLE OF PLANNING </a:t>
            </a:r>
            <a:r>
              <a:rPr kumimoji="0" lang="en-US" sz="2100" b="0" i="0" u="none" strike="noStrike" kern="1200" cap="none" spc="0" normalizeH="0" baseline="0" noProof="0" dirty="0" err="1">
                <a:ln>
                  <a:noFill/>
                </a:ln>
                <a:solidFill>
                  <a:srgbClr val="000000"/>
                </a:solidFill>
                <a:effectLst/>
                <a:uLnTx/>
                <a:uFillTx/>
                <a:latin typeface="Din-Bold" charset="0"/>
                <a:ea typeface="+mn-ea"/>
                <a:cs typeface="+mn-cs"/>
              </a:rPr>
              <a:t>Oleveon</a:t>
            </a: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 Fit B</a:t>
            </a:r>
            <a:endParaRPr kumimoji="0" lang="en-US" sz="2100" b="1" i="0" u="none" strike="noStrike" kern="1200" cap="none" spc="0" normalizeH="0" baseline="0" noProof="0" dirty="0">
              <a:ln>
                <a:noFill/>
              </a:ln>
              <a:solidFill>
                <a:srgbClr val="000000"/>
              </a:solidFill>
              <a:effectLst/>
              <a:uLnTx/>
              <a:uFillTx/>
              <a:latin typeface="Din-Bold" charset="0"/>
              <a:ea typeface="+mn-ea"/>
              <a:cs typeface="+mn-cs"/>
            </a:endParaRPr>
          </a:p>
          <a:p>
            <a:pPr marL="0" marR="0" indent="0" algn="l" defTabSz="91433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Din-Bold" charset="0"/>
              <a:ea typeface="+mn-ea"/>
              <a:cs typeface="+mn-cs"/>
            </a:endParaRPr>
          </a:p>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Car park, height of ceiling 2,30m</a:t>
            </a:r>
            <a:endParaRPr lang="de-DE" sz="2100" dirty="0"/>
          </a:p>
        </p:txBody>
      </p:sp>
      <p:sp>
        <p:nvSpPr>
          <p:cNvPr id="19" name="Bildplatzhalter 4"/>
          <p:cNvSpPr>
            <a:spLocks noGrp="1"/>
          </p:cNvSpPr>
          <p:nvPr>
            <p:ph type="pic" sz="quarter" idx="11" hasCustomPrompt="1"/>
          </p:nvPr>
        </p:nvSpPr>
        <p:spPr>
          <a:xfrm>
            <a:off x="180000" y="1926772"/>
            <a:ext cx="8374180" cy="4751228"/>
          </a:xfrm>
          <a:solidFill>
            <a:schemeClr val="bg1">
              <a:lumMod val="95000"/>
            </a:schemeClr>
          </a:solidFill>
        </p:spPr>
        <p:txBody>
          <a:bodyPr anchor="ctr"/>
          <a:lstStyle>
            <a:lvl1pPr algn="ctr">
              <a:defRPr/>
            </a:lvl1pPr>
          </a:lstStyle>
          <a:p>
            <a:r>
              <a:rPr lang="de-DE" dirty="0"/>
              <a:t>BILD</a:t>
            </a:r>
          </a:p>
        </p:txBody>
      </p:sp>
      <p:grpSp>
        <p:nvGrpSpPr>
          <p:cNvPr id="10" name="Gruppierung 1"/>
          <p:cNvGrpSpPr/>
          <p:nvPr userDrawn="1"/>
        </p:nvGrpSpPr>
        <p:grpSpPr>
          <a:xfrm>
            <a:off x="7758580" y="551867"/>
            <a:ext cx="795600" cy="795600"/>
            <a:chOff x="2892426" y="461700"/>
            <a:chExt cx="795600" cy="795600"/>
          </a:xfrm>
        </p:grpSpPr>
        <p:sp>
          <p:nvSpPr>
            <p:cNvPr id="11" name="Rechteck 10"/>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5"/>
            <p:cNvPicPr>
              <a:picLocks noChangeAspect="1"/>
            </p:cNvPicPr>
            <p:nvPr userDrawn="1"/>
          </p:nvPicPr>
          <p:blipFill>
            <a:blip r:embed="rId2"/>
            <a:stretch>
              <a:fillRect/>
            </a:stretch>
          </p:blipFill>
          <p:spPr>
            <a:xfrm>
              <a:off x="3144036" y="662144"/>
              <a:ext cx="292379" cy="394712"/>
            </a:xfrm>
            <a:prstGeom prst="rect">
              <a:avLst/>
            </a:prstGeom>
          </p:spPr>
        </p:pic>
      </p:grpSp>
    </p:spTree>
    <p:extLst>
      <p:ext uri="{BB962C8B-B14F-4D97-AF65-F5344CB8AC3E}">
        <p14:creationId xmlns:p14="http://schemas.microsoft.com/office/powerpoint/2010/main" val="8741379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Anwendung Office">
    <p:spTree>
      <p:nvGrpSpPr>
        <p:cNvPr id="1" name=""/>
        <p:cNvGrpSpPr/>
        <p:nvPr/>
      </p:nvGrpSpPr>
      <p:grpSpPr>
        <a:xfrm>
          <a:off x="0" y="0"/>
          <a:ext cx="0" cy="0"/>
          <a:chOff x="0" y="0"/>
          <a:chExt cx="0" cy="0"/>
        </a:xfrm>
      </p:grpSpPr>
      <p:sp>
        <p:nvSpPr>
          <p:cNvPr id="9" name="Textfeld 8"/>
          <p:cNvSpPr txBox="1"/>
          <p:nvPr userDrawn="1"/>
        </p:nvSpPr>
        <p:spPr>
          <a:xfrm>
            <a:off x="180000" y="347760"/>
            <a:ext cx="5992199" cy="1384995"/>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COMPARISON</a:t>
            </a:r>
          </a:p>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EXAMPLE OF PLANNING </a:t>
            </a:r>
            <a:r>
              <a:rPr kumimoji="0" lang="en-US" sz="2100" b="0" i="0" u="none" strike="noStrike" kern="1200" cap="none" spc="0" normalizeH="0" baseline="0" noProof="0" dirty="0" err="1">
                <a:ln>
                  <a:noFill/>
                </a:ln>
                <a:solidFill>
                  <a:srgbClr val="000000"/>
                </a:solidFill>
                <a:effectLst/>
                <a:uLnTx/>
                <a:uFillTx/>
                <a:latin typeface="Din-Bold" charset="0"/>
                <a:ea typeface="+mn-ea"/>
                <a:cs typeface="+mn-cs"/>
              </a:rPr>
              <a:t>Oleveon</a:t>
            </a: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 Fit L</a:t>
            </a:r>
            <a:endParaRPr kumimoji="0" lang="en-US" sz="2100" b="1" i="0" u="none" strike="noStrike" kern="1200" cap="none" spc="0" normalizeH="0" baseline="0" noProof="0" dirty="0">
              <a:ln>
                <a:noFill/>
              </a:ln>
              <a:solidFill>
                <a:srgbClr val="000000"/>
              </a:solidFill>
              <a:effectLst/>
              <a:uLnTx/>
              <a:uFillTx/>
              <a:latin typeface="Din-Bold" charset="0"/>
              <a:ea typeface="+mn-ea"/>
              <a:cs typeface="+mn-cs"/>
            </a:endParaRPr>
          </a:p>
          <a:p>
            <a:pPr marL="0" marR="0" indent="0" algn="l" defTabSz="91433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Din-Bold" charset="0"/>
              <a:ea typeface="+mn-ea"/>
              <a:cs typeface="+mn-cs"/>
            </a:endParaRPr>
          </a:p>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Car park, height of ceiling 2,30m</a:t>
            </a:r>
            <a:endParaRPr lang="de-DE" sz="2100" dirty="0"/>
          </a:p>
        </p:txBody>
      </p:sp>
      <p:sp>
        <p:nvSpPr>
          <p:cNvPr id="19" name="Bildplatzhalter 4"/>
          <p:cNvSpPr>
            <a:spLocks noGrp="1"/>
          </p:cNvSpPr>
          <p:nvPr>
            <p:ph type="pic" sz="quarter" idx="11" hasCustomPrompt="1"/>
          </p:nvPr>
        </p:nvSpPr>
        <p:spPr>
          <a:xfrm>
            <a:off x="180000" y="1926772"/>
            <a:ext cx="8374180" cy="4751228"/>
          </a:xfrm>
          <a:solidFill>
            <a:schemeClr val="bg1">
              <a:lumMod val="95000"/>
            </a:schemeClr>
          </a:solidFill>
        </p:spPr>
        <p:txBody>
          <a:bodyPr anchor="ctr"/>
          <a:lstStyle>
            <a:lvl1pPr algn="ctr">
              <a:defRPr/>
            </a:lvl1pPr>
          </a:lstStyle>
          <a:p>
            <a:r>
              <a:rPr lang="de-DE" dirty="0"/>
              <a:t>BILD</a:t>
            </a:r>
          </a:p>
        </p:txBody>
      </p:sp>
      <p:grpSp>
        <p:nvGrpSpPr>
          <p:cNvPr id="10" name="Gruppierung 1"/>
          <p:cNvGrpSpPr/>
          <p:nvPr userDrawn="1"/>
        </p:nvGrpSpPr>
        <p:grpSpPr>
          <a:xfrm>
            <a:off x="7758580" y="551867"/>
            <a:ext cx="795600" cy="795600"/>
            <a:chOff x="2892426" y="461700"/>
            <a:chExt cx="795600" cy="795600"/>
          </a:xfrm>
        </p:grpSpPr>
        <p:sp>
          <p:nvSpPr>
            <p:cNvPr id="11" name="Rechteck 10"/>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5"/>
            <p:cNvPicPr>
              <a:picLocks noChangeAspect="1"/>
            </p:cNvPicPr>
            <p:nvPr userDrawn="1"/>
          </p:nvPicPr>
          <p:blipFill>
            <a:blip r:embed="rId2"/>
            <a:stretch>
              <a:fillRect/>
            </a:stretch>
          </p:blipFill>
          <p:spPr>
            <a:xfrm>
              <a:off x="3144036" y="662144"/>
              <a:ext cx="292379" cy="394712"/>
            </a:xfrm>
            <a:prstGeom prst="rect">
              <a:avLst/>
            </a:prstGeom>
          </p:spPr>
        </p:pic>
      </p:grpSp>
    </p:spTree>
    <p:extLst>
      <p:ext uri="{BB962C8B-B14F-4D97-AF65-F5344CB8AC3E}">
        <p14:creationId xmlns:p14="http://schemas.microsoft.com/office/powerpoint/2010/main" val="34048565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wendung Outdoor">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ANWENDUNG OUTDOOR</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7" name="Rechteck 16"/>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Bild 29"/>
            <p:cNvPicPr>
              <a:picLocks noChangeAspect="1"/>
            </p:cNvPicPr>
            <p:nvPr userDrawn="1"/>
          </p:nvPicPr>
          <p:blipFill>
            <a:blip r:embed="rId2"/>
            <a:stretch>
              <a:fillRect/>
            </a:stretch>
          </p:blipFill>
          <p:spPr>
            <a:xfrm>
              <a:off x="5266301" y="652134"/>
              <a:ext cx="435999" cy="41473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wendung Shop">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02065"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Din-Bold" charset="0"/>
                <a:ea typeface="+mn-ea"/>
                <a:cs typeface="+mn-cs"/>
              </a:rPr>
              <a:t>ANWENDUNG SHOP &amp; RETAIL</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Bild 38"/>
            <p:cNvPicPr>
              <a:picLocks noChangeAspect="1"/>
            </p:cNvPicPr>
            <p:nvPr userDrawn="1"/>
          </p:nvPicPr>
          <p:blipFill>
            <a:blip r:embed="rId2"/>
            <a:stretch>
              <a:fillRect/>
            </a:stretch>
          </p:blipFill>
          <p:spPr>
            <a:xfrm>
              <a:off x="5298590" y="693219"/>
              <a:ext cx="371119" cy="33256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wendung Education">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02065"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ANWENDUNG EDUCATION</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Bild 31"/>
            <p:cNvPicPr>
              <a:picLocks noChangeAspect="1"/>
            </p:cNvPicPr>
            <p:nvPr userDrawn="1"/>
          </p:nvPicPr>
          <p:blipFill>
            <a:blip r:embed="rId2"/>
            <a:stretch>
              <a:fillRect/>
            </a:stretch>
          </p:blipFill>
          <p:spPr>
            <a:xfrm>
              <a:off x="5329955" y="715939"/>
              <a:ext cx="308390" cy="28712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wendung Health &amp; Car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82533"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Din-Bold" charset="0"/>
                <a:ea typeface="+mn-ea"/>
                <a:cs typeface="+mn-cs"/>
              </a:rPr>
              <a:t>ANWENDUNG HEALTH &amp; CARE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Bild 32"/>
            <p:cNvPicPr>
              <a:picLocks noChangeAspect="1"/>
            </p:cNvPicPr>
            <p:nvPr userDrawn="1"/>
          </p:nvPicPr>
          <p:blipFill>
            <a:blip r:embed="rId2"/>
            <a:stretch>
              <a:fillRect/>
            </a:stretch>
          </p:blipFill>
          <p:spPr>
            <a:xfrm>
              <a:off x="5324638" y="699988"/>
              <a:ext cx="319024" cy="319024"/>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THE CHALLENGE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1"/>
            <p:cNvPicPr>
              <a:picLocks noChangeAspect="1"/>
            </p:cNvPicPr>
            <p:nvPr userDrawn="1"/>
          </p:nvPicPr>
          <p:blipFill>
            <a:blip r:embed="rId2"/>
            <a:stretch>
              <a:fillRect/>
            </a:stretch>
          </p:blipFill>
          <p:spPr>
            <a:xfrm>
              <a:off x="5281342" y="715939"/>
              <a:ext cx="405616" cy="28712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ös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THE SOLUTION</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6"/>
            <p:cNvPicPr>
              <a:picLocks noChangeAspect="1"/>
            </p:cNvPicPr>
            <p:nvPr userDrawn="1"/>
          </p:nvPicPr>
          <p:blipFill>
            <a:blip r:embed="rId2"/>
            <a:stretch>
              <a:fillRect/>
            </a:stretch>
          </p:blipFill>
          <p:spPr>
            <a:xfrm>
              <a:off x="5324638" y="731890"/>
              <a:ext cx="319024" cy="255219"/>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0" y="1257300"/>
            <a:ext cx="8001000" cy="1028700"/>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571500" y="2514600"/>
            <a:ext cx="8001000"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4" name="Fußzeilenplatzhalter 3"/>
          <p:cNvSpPr>
            <a:spLocks noGrp="1"/>
          </p:cNvSpPr>
          <p:nvPr>
            <p:ph type="ftr" sz="quarter" idx="3"/>
          </p:nvPr>
        </p:nvSpPr>
        <p:spPr>
          <a:xfrm>
            <a:off x="575936" y="6356350"/>
            <a:ext cx="79921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5" name="Textfeld 4"/>
          <p:cNvSpPr txBox="1"/>
          <p:nvPr userDrawn="1"/>
        </p:nvSpPr>
        <p:spPr>
          <a:xfrm>
            <a:off x="8374250" y="6557473"/>
            <a:ext cx="645763" cy="184666"/>
          </a:xfrm>
          <a:prstGeom prst="rect">
            <a:avLst/>
          </a:prstGeom>
          <a:noFill/>
        </p:spPr>
        <p:txBody>
          <a:bodyPr wrap="square" rtlCol="0">
            <a:spAutoFit/>
          </a:bodyPr>
          <a:lstStyle/>
          <a:p>
            <a:pPr algn="r">
              <a:lnSpc>
                <a:spcPct val="100000"/>
              </a:lnSpc>
            </a:pPr>
            <a:fld id="{47B20475-6179-8146-9C10-9B873301F124}" type="slidenum">
              <a:rPr lang="de-DE" sz="600" smtClean="0">
                <a:latin typeface="+mj-lt"/>
              </a:rPr>
              <a:pPr algn="r">
                <a:lnSpc>
                  <a:spcPct val="100000"/>
                </a:lnSpc>
              </a:pPr>
              <a:t>‹Nº›</a:t>
            </a:fld>
            <a:endParaRPr lang="de-DE" dirty="0">
              <a:latin typeface="+mj-lt"/>
            </a:endParaRPr>
          </a:p>
        </p:txBody>
      </p:sp>
    </p:spTree>
    <p:extLst>
      <p:ext uri="{BB962C8B-B14F-4D97-AF65-F5344CB8AC3E}">
        <p14:creationId xmlns:p14="http://schemas.microsoft.com/office/powerpoint/2010/main" val="2348746496"/>
      </p:ext>
    </p:extLst>
  </p:cSld>
  <p:clrMap bg1="lt1" tx1="dk1" bg2="lt2" tx2="dk2" accent1="accent1" accent2="accent2" accent3="accent3" accent4="accent4" accent5="accent5" accent6="accent6" hlink="hlink" folHlink="folHlink"/>
  <p:sldLayoutIdLst>
    <p:sldLayoutId id="2147484007" r:id="rId1"/>
    <p:sldLayoutId id="2147484016" r:id="rId2"/>
    <p:sldLayoutId id="2147484018" r:id="rId3"/>
    <p:sldLayoutId id="2147484019" r:id="rId4"/>
    <p:sldLayoutId id="2147484020" r:id="rId5"/>
    <p:sldLayoutId id="2147484021" r:id="rId6"/>
    <p:sldLayoutId id="2147484022" r:id="rId7"/>
    <p:sldLayoutId id="2147484012" r:id="rId8"/>
    <p:sldLayoutId id="2147484013" r:id="rId9"/>
    <p:sldLayoutId id="2147484030" r:id="rId10"/>
    <p:sldLayoutId id="2147484005" r:id="rId11"/>
    <p:sldLayoutId id="2147484006" r:id="rId12"/>
    <p:sldLayoutId id="2147484009" r:id="rId13"/>
    <p:sldLayoutId id="2147484014" r:id="rId14"/>
    <p:sldLayoutId id="2147484015" r:id="rId15"/>
    <p:sldLayoutId id="2147484029" r:id="rId16"/>
    <p:sldLayoutId id="2147484031" r:id="rId17"/>
    <p:sldLayoutId id="2147484032" r:id="rId18"/>
    <p:sldLayoutId id="2147484024" r:id="rId19"/>
    <p:sldLayoutId id="2147484023" r:id="rId20"/>
    <p:sldLayoutId id="2147484025" r:id="rId21"/>
    <p:sldLayoutId id="2147484026" r:id="rId22"/>
    <p:sldLayoutId id="2147484027" r:id="rId23"/>
    <p:sldLayoutId id="2147484028" r:id="rId24"/>
    <p:sldLayoutId id="2147484008" r:id="rId25"/>
    <p:sldLayoutId id="2147484010" r:id="rId26"/>
    <p:sldLayoutId id="2147484011" r:id="rId27"/>
    <p:sldLayoutId id="2147484017" r:id="rId28"/>
    <p:sldLayoutId id="2147484033" r:id="rId29"/>
    <p:sldLayoutId id="2147484034" r:id="rId30"/>
    <p:sldLayoutId id="2147484035" r:id="rId31"/>
  </p:sldLayoutIdLst>
  <p:transition spd="med">
    <p:pull/>
  </p:transition>
  <p:hf hdr="0" ftr="0" dt="0"/>
  <p:txStyles>
    <p:titleStyle>
      <a:lvl1pPr algn="l" defTabSz="685739" rtl="0" eaLnBrk="1" latinLnBrk="0" hangingPunct="1">
        <a:lnSpc>
          <a:spcPct val="100000"/>
        </a:lnSpc>
        <a:spcBef>
          <a:spcPct val="0"/>
        </a:spcBef>
        <a:buNone/>
        <a:defRPr sz="3300" kern="1200" cap="all" spc="0" baseline="0">
          <a:solidFill>
            <a:schemeClr val="tx1"/>
          </a:solidFill>
          <a:latin typeface="Din-Bold" charset="0"/>
          <a:ea typeface="+mj-ea"/>
          <a:cs typeface="+mj-cs"/>
        </a:defRPr>
      </a:lvl1pPr>
    </p:titleStyle>
    <p:body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9" rtl="0" eaLnBrk="1" latinLnBrk="0" hangingPunct="1">
        <a:defRPr sz="1350" kern="1200">
          <a:solidFill>
            <a:schemeClr val="tx1"/>
          </a:solidFill>
          <a:latin typeface="+mn-lt"/>
          <a:ea typeface="+mn-ea"/>
          <a:cs typeface="+mn-cs"/>
        </a:defRPr>
      </a:lvl1pPr>
      <a:lvl2pPr marL="342869" algn="l" defTabSz="685739" rtl="0" eaLnBrk="1" latinLnBrk="0" hangingPunct="1">
        <a:defRPr sz="1350" kern="1200">
          <a:solidFill>
            <a:schemeClr val="tx1"/>
          </a:solidFill>
          <a:latin typeface="+mn-lt"/>
          <a:ea typeface="+mn-ea"/>
          <a:cs typeface="+mn-cs"/>
        </a:defRPr>
      </a:lvl2pPr>
      <a:lvl3pPr marL="685739" algn="l" defTabSz="685739" rtl="0" eaLnBrk="1" latinLnBrk="0" hangingPunct="1">
        <a:defRPr sz="1350" kern="1200">
          <a:solidFill>
            <a:schemeClr val="tx1"/>
          </a:solidFill>
          <a:latin typeface="+mn-lt"/>
          <a:ea typeface="+mn-ea"/>
          <a:cs typeface="+mn-cs"/>
        </a:defRPr>
      </a:lvl3pPr>
      <a:lvl4pPr marL="1028609" algn="l" defTabSz="685739" rtl="0" eaLnBrk="1" latinLnBrk="0" hangingPunct="1">
        <a:defRPr sz="1350" kern="1200">
          <a:solidFill>
            <a:schemeClr val="tx1"/>
          </a:solidFill>
          <a:latin typeface="+mn-lt"/>
          <a:ea typeface="+mn-ea"/>
          <a:cs typeface="+mn-cs"/>
        </a:defRPr>
      </a:lvl4pPr>
      <a:lvl5pPr marL="1371477" algn="l" defTabSz="685739" rtl="0" eaLnBrk="1" latinLnBrk="0" hangingPunct="1">
        <a:defRPr sz="1350" kern="1200">
          <a:solidFill>
            <a:schemeClr val="tx1"/>
          </a:solidFill>
          <a:latin typeface="+mn-lt"/>
          <a:ea typeface="+mn-ea"/>
          <a:cs typeface="+mn-cs"/>
        </a:defRPr>
      </a:lvl5pPr>
      <a:lvl6pPr marL="1714346" algn="l" defTabSz="685739" rtl="0" eaLnBrk="1" latinLnBrk="0" hangingPunct="1">
        <a:defRPr sz="1350" kern="1200">
          <a:solidFill>
            <a:schemeClr val="tx1"/>
          </a:solidFill>
          <a:latin typeface="+mn-lt"/>
          <a:ea typeface="+mn-ea"/>
          <a:cs typeface="+mn-cs"/>
        </a:defRPr>
      </a:lvl6pPr>
      <a:lvl7pPr marL="2057215" algn="l" defTabSz="685739" rtl="0" eaLnBrk="1" latinLnBrk="0" hangingPunct="1">
        <a:defRPr sz="1350" kern="1200">
          <a:solidFill>
            <a:schemeClr val="tx1"/>
          </a:solidFill>
          <a:latin typeface="+mn-lt"/>
          <a:ea typeface="+mn-ea"/>
          <a:cs typeface="+mn-cs"/>
        </a:defRPr>
      </a:lvl7pPr>
      <a:lvl8pPr marL="2400084" algn="l" defTabSz="685739" rtl="0" eaLnBrk="1" latinLnBrk="0" hangingPunct="1">
        <a:defRPr sz="1350" kern="1200">
          <a:solidFill>
            <a:schemeClr val="tx1"/>
          </a:solidFill>
          <a:latin typeface="+mn-lt"/>
          <a:ea typeface="+mn-ea"/>
          <a:cs typeface="+mn-cs"/>
        </a:defRPr>
      </a:lvl8pPr>
      <a:lvl9pPr marL="2742953" algn="l" defTabSz="6857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880" userDrawn="1">
          <p15:clr>
            <a:srgbClr val="F26B43"/>
          </p15:clr>
        </p15:guide>
        <p15:guide id="1" orient="horz" pos="2160" userDrawn="1">
          <p15:clr>
            <a:srgbClr val="F26B43"/>
          </p15:clr>
        </p15:guide>
        <p15:guide id="14" orient="horz" pos="288" userDrawn="1">
          <p15:clr>
            <a:srgbClr val="F26B43"/>
          </p15:clr>
        </p15:guide>
        <p15:guide id="27" orient="horz" pos="4032" userDrawn="1">
          <p15:clr>
            <a:srgbClr val="F26B43"/>
          </p15:clr>
        </p15:guide>
        <p15:guide id="28" pos="360" userDrawn="1">
          <p15:clr>
            <a:srgbClr val="F26B43"/>
          </p15:clr>
        </p15:guide>
        <p15:guide id="29" pos="5400" userDrawn="1">
          <p15:clr>
            <a:srgbClr val="F26B43"/>
          </p15:clr>
        </p15:guide>
        <p15:guide id="39" pos="2539" userDrawn="1">
          <p15:clr>
            <a:srgbClr val="F26B43"/>
          </p15:clr>
        </p15:guide>
        <p15:guide id="40" pos="3204" userDrawn="1">
          <p15:clr>
            <a:srgbClr val="F26B43"/>
          </p15:clr>
        </p15:guide>
        <p15:guide id="44" userDrawn="1">
          <p15:clr>
            <a:srgbClr val="F26B43"/>
          </p15:clr>
        </p15:guide>
        <p15:guide id="45" pos="5760" userDrawn="1">
          <p15:clr>
            <a:srgbClr val="F26B43"/>
          </p15:clr>
        </p15:guide>
        <p15:guide id="46" orient="horz" userDrawn="1">
          <p15:clr>
            <a:srgbClr val="F26B43"/>
          </p15:clr>
        </p15:guide>
        <p15:guide id="47" orient="horz" pos="4320" userDrawn="1">
          <p15:clr>
            <a:srgbClr val="F26B43"/>
          </p15:clr>
        </p15:guide>
        <p15:guide id="48" pos="810" userDrawn="1">
          <p15:clr>
            <a:srgbClr val="F26B43"/>
          </p15:clr>
        </p15:guide>
        <p15:guide id="49" pos="4950" userDrawn="1">
          <p15:clr>
            <a:srgbClr val="F26B43"/>
          </p15:clr>
        </p15:guide>
        <p15:guide id="50" orient="horz" pos="3528" userDrawn="1">
          <p15:clr>
            <a:srgbClr val="F26B43"/>
          </p15:clr>
        </p15:guide>
        <p15:guide id="51" orient="horz" pos="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5.jpg"/><Relationship Id="rId2" Type="http://schemas.openxmlformats.org/officeDocument/2006/relationships/image" Target="../media/image51.jpeg"/><Relationship Id="rId1" Type="http://schemas.openxmlformats.org/officeDocument/2006/relationships/slideLayout" Target="../slideLayouts/slideLayout26.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trilux.com/uk/products/x-range-weatherproof-luminaires/applications/" TargetMode="External"/><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3010" b="13010"/>
          <a:stretch>
            <a:fillRect/>
          </a:stretch>
        </p:blipFill>
        <p:spPr/>
      </p:pic>
      <p:sp>
        <p:nvSpPr>
          <p:cNvPr id="4" name="Rechteck 3"/>
          <p:cNvSpPr/>
          <p:nvPr/>
        </p:nvSpPr>
        <p:spPr>
          <a:xfrm>
            <a:off x="904483"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5" name="Textplatzhalter 10"/>
          <p:cNvSpPr txBox="1">
            <a:spLocks/>
          </p:cNvSpPr>
          <p:nvPr/>
        </p:nvSpPr>
        <p:spPr>
          <a:xfrm>
            <a:off x="1065137" y="2098037"/>
            <a:ext cx="1957705" cy="779170"/>
          </a:xfrm>
          <a:prstGeom prst="rect">
            <a:avLst/>
          </a:prstGeom>
        </p:spPr>
        <p:txBody>
          <a:bodyPr vert="horz" lIns="0" tIns="0" rIns="0" bIns="0" rtlCol="0">
            <a:no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200" kern="1200" cap="all" baseline="0">
                <a:solidFill>
                  <a:schemeClr val="tx1"/>
                </a:solidFill>
                <a:latin typeface="Din-Bold"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0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pPr>
            <a:r>
              <a:rPr lang="de-DE" dirty="0">
                <a:latin typeface="DIN-Bold" charset="0"/>
                <a:ea typeface="DIN-Bold" charset="0"/>
                <a:cs typeface="DIN-Bold" charset="0"/>
              </a:rPr>
              <a:t>OLEVEON FIT LED</a:t>
            </a:r>
          </a:p>
          <a:p>
            <a:pPr lvl="1">
              <a:lnSpc>
                <a:spcPct val="100000"/>
              </a:lnSpc>
            </a:pPr>
            <a:r>
              <a:rPr lang="en-US" dirty="0">
                <a:latin typeface="DIN-Regular" charset="0"/>
                <a:ea typeface="DIN-Regular" charset="0"/>
                <a:cs typeface="DIN-Regular" charset="0"/>
              </a:rPr>
              <a:t>Simply planned. Flexibly refurbished. Fit for the future.</a:t>
            </a:r>
            <a:r>
              <a:rPr lang="de-DE" dirty="0">
                <a:latin typeface="DIN-Regular" charset="0"/>
                <a:ea typeface="DIN-Regular" charset="0"/>
                <a:cs typeface="DIN-Regular" charset="0"/>
              </a:rPr>
              <a:t>.</a:t>
            </a:r>
          </a:p>
        </p:txBody>
      </p:sp>
      <p:sp>
        <p:nvSpPr>
          <p:cNvPr id="6" name="Rechteck 5"/>
          <p:cNvSpPr/>
          <p:nvPr/>
        </p:nvSpPr>
        <p:spPr>
          <a:xfrm>
            <a:off x="904483"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Bi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361" y="1379220"/>
            <a:ext cx="1829827" cy="460070"/>
          </a:xfrm>
          <a:prstGeom prst="rect">
            <a:avLst/>
          </a:prstGeom>
        </p:spPr>
      </p:pic>
    </p:spTree>
    <p:extLst>
      <p:ext uri="{BB962C8B-B14F-4D97-AF65-F5344CB8AC3E}">
        <p14:creationId xmlns:p14="http://schemas.microsoft.com/office/powerpoint/2010/main" val="42598014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836E50-F039-408D-85DE-5CEB286B34AA" descr="Image"/>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103" t="11226" r="103" b="22924"/>
          <a:stretch/>
        </p:blipFill>
        <p:spPr bwMode="auto">
          <a:xfrm>
            <a:off x="179388" y="1927225"/>
            <a:ext cx="8542337"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50951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Great for refurbishments </a:t>
            </a:r>
            <a:endParaRPr lang="de-DE" dirty="0"/>
          </a:p>
          <a:p>
            <a:r>
              <a:rPr lang="en-GB" dirty="0"/>
              <a:t>Refurbishments were never as easy: thanks to the intelligently designed housing concept with an elongated mounting slot and a high number of infeed possibilities, existing drill holes and cables can be used almost independently of the model and manufacturer with one-to-one replacements. A further highlight is clipless catch technology: clips are no longer needed for mounting the diffuser, so that losable parts and small parts to be installed beforehand are a thing of the past. That cuts mounting times by </a:t>
            </a:r>
            <a:r>
              <a:rPr lang="en-GB" b="1" dirty="0"/>
              <a:t>up to 10  %. </a:t>
            </a:r>
            <a:r>
              <a:rPr lang="en-GB" dirty="0"/>
              <a:t>Further connection options such as the Wieland rapid connection system possible as special solutions. </a:t>
            </a:r>
            <a:endParaRPr lang="de-DE" dirty="0"/>
          </a:p>
        </p:txBody>
      </p:sp>
      <p:pic>
        <p:nvPicPr>
          <p:cNvPr id="7" name="Bildplatzhalt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8715" r="38715"/>
          <a:stretch>
            <a:fillRect/>
          </a:stretch>
        </p:blipFill>
        <p:spPr/>
      </p:pic>
    </p:spTree>
    <p:extLst>
      <p:ext uri="{BB962C8B-B14F-4D97-AF65-F5344CB8AC3E}">
        <p14:creationId xmlns:p14="http://schemas.microsoft.com/office/powerpoint/2010/main" val="81520745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Flexibly adaptable on location</a:t>
            </a:r>
            <a:endParaRPr lang="de-DE" dirty="0"/>
          </a:p>
          <a:p>
            <a:r>
              <a:rPr lang="en-GB" dirty="0"/>
              <a:t>With its especially flexible luminaire concept, </a:t>
            </a:r>
            <a:r>
              <a:rPr lang="en-GB" dirty="0" err="1"/>
              <a:t>Oleveon</a:t>
            </a:r>
            <a:r>
              <a:rPr lang="en-GB" dirty="0"/>
              <a:t> Fit LED can also be simply and quickly adapted to the specific framework conditions on location. With special variants for example, the luminous flux levels can be flexibly adjusted via the </a:t>
            </a:r>
            <a:r>
              <a:rPr lang="en-GB" dirty="0" err="1"/>
              <a:t>multilumen</a:t>
            </a:r>
            <a:r>
              <a:rPr lang="en-GB" dirty="0"/>
              <a:t> option. The luminaire to be opened enables simple adaptation of the luminaire to the specific room or individual mounting position. Product returns and new lighting designs are also avoided if the real conditions on-site differ from the planning.   </a:t>
            </a:r>
            <a:endParaRPr lang="de-DE" dirty="0"/>
          </a:p>
        </p:txBody>
      </p:sp>
      <p:pic>
        <p:nvPicPr>
          <p:cNvPr id="7" name="Bildplatzhalter 6"/>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3867" t="57" r="23369" b="-57"/>
          <a:stretch/>
        </p:blipFill>
        <p:spPr/>
      </p:pic>
    </p:spTree>
    <p:extLst>
      <p:ext uri="{BB962C8B-B14F-4D97-AF65-F5344CB8AC3E}">
        <p14:creationId xmlns:p14="http://schemas.microsoft.com/office/powerpoint/2010/main" val="168912588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A wireless solution for quick installation</a:t>
            </a:r>
            <a:endParaRPr lang="de-DE" dirty="0"/>
          </a:p>
          <a:p>
            <a:r>
              <a:rPr lang="en-GB" dirty="0"/>
              <a:t>If the site has no DALI control lines, </a:t>
            </a:r>
            <a:r>
              <a:rPr lang="en-GB" dirty="0" err="1"/>
              <a:t>Oleveon</a:t>
            </a:r>
            <a:r>
              <a:rPr lang="en-GB" dirty="0"/>
              <a:t> Fit LED can also be networked via wireless radio connection and then integrated into the </a:t>
            </a:r>
            <a:r>
              <a:rPr lang="en-GB" dirty="0" err="1"/>
              <a:t>LiveLink</a:t>
            </a:r>
            <a:r>
              <a:rPr lang="en-GB" dirty="0"/>
              <a:t> light management system. This enables the benefits of LED technology to be implemented application-specifically with regard to efficiency and controllability and without complex changes to the building construction, such as DALI lines needing to be routed. </a:t>
            </a:r>
            <a:endParaRPr lang="de-DE" dirty="0"/>
          </a:p>
        </p:txBody>
      </p:sp>
      <p:pic>
        <p:nvPicPr>
          <p:cNvPr id="15" name="Bildplatzhalter 14"/>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0340" t="153" r="57072" b="-153"/>
          <a:stretch/>
        </p:blipFill>
        <p:spPr/>
      </p:pic>
    </p:spTree>
    <p:extLst>
      <p:ext uri="{BB962C8B-B14F-4D97-AF65-F5344CB8AC3E}">
        <p14:creationId xmlns:p14="http://schemas.microsoft.com/office/powerpoint/2010/main" val="155236908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normAutofit/>
          </a:bodyPr>
          <a:lstStyle/>
          <a:p>
            <a:r>
              <a:rPr lang="en-GB" b="1" dirty="0"/>
              <a:t>It pays: consistently low operating and maintenance overheads </a:t>
            </a:r>
            <a:endParaRPr lang="de-DE" dirty="0"/>
          </a:p>
          <a:p>
            <a:r>
              <a:rPr lang="en-GB" dirty="0" err="1"/>
              <a:t>Oleveon</a:t>
            </a:r>
            <a:r>
              <a:rPr lang="en-GB" dirty="0"/>
              <a:t> Fit LED offers an excellent price-performance ratio. Thanks to high energy efficiency of up to 145 lm/W and a service life of L80 50,000 h, operating costs are significantly cut compared to conventional solutions, meaning that the initial investment is quickly paid back. The level of energy consumption can be further reduced by combining with sensors that are either integrated directly in the luminaires or via </a:t>
            </a:r>
            <a:r>
              <a:rPr lang="en-GB" dirty="0" err="1"/>
              <a:t>LiveLink</a:t>
            </a:r>
            <a:r>
              <a:rPr lang="en-GB" dirty="0"/>
              <a:t>. </a:t>
            </a:r>
            <a:endParaRPr lang="de-DE" dirty="0"/>
          </a:p>
        </p:txBody>
      </p:sp>
      <p:pic>
        <p:nvPicPr>
          <p:cNvPr id="6" name="Bildplatzhalter 5"/>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73786" t="-153" r="3644" b="153"/>
          <a:stretch/>
        </p:blipFill>
        <p:spPr/>
      </p:pic>
    </p:spTree>
    <p:extLst>
      <p:ext uri="{BB962C8B-B14F-4D97-AF65-F5344CB8AC3E}">
        <p14:creationId xmlns:p14="http://schemas.microsoft.com/office/powerpoint/2010/main" val="202290478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55332" r="22098"/>
          <a:stretch/>
        </p:blipFill>
        <p:spPr/>
      </p:pic>
      <p:sp>
        <p:nvSpPr>
          <p:cNvPr id="3" name="Textplatzhalter 2"/>
          <p:cNvSpPr>
            <a:spLocks noGrp="1"/>
          </p:cNvSpPr>
          <p:nvPr>
            <p:ph type="body" sz="quarter" idx="13"/>
          </p:nvPr>
        </p:nvSpPr>
        <p:spPr/>
        <p:txBody>
          <a:bodyPr>
            <a:normAutofit/>
          </a:bodyPr>
          <a:lstStyle/>
          <a:p>
            <a:r>
              <a:rPr lang="en-GB" b="1" dirty="0"/>
              <a:t>Perfect visibility: 3-D prismatic technology for high quality of light  </a:t>
            </a:r>
            <a:endParaRPr lang="de-DE" dirty="0"/>
          </a:p>
          <a:p>
            <a:r>
              <a:rPr lang="en-GB" dirty="0" err="1"/>
              <a:t>Oleveon</a:t>
            </a:r>
            <a:r>
              <a:rPr lang="en-GB" dirty="0"/>
              <a:t> Fit LED features a unique quality of light. The reason for this is its innovative TRILUX 3-D prismatic technology: this minimises glare and achieves especially uniform, pleasant distribution of light. </a:t>
            </a:r>
            <a:endParaRPr lang="de-DE" dirty="0"/>
          </a:p>
          <a:p>
            <a:r>
              <a:rPr lang="en-GB" b="1" dirty="0"/>
              <a:t> </a:t>
            </a:r>
            <a:endParaRPr lang="de-DE" dirty="0"/>
          </a:p>
          <a:p>
            <a:r>
              <a:rPr lang="en-GB" b="1" dirty="0"/>
              <a:t>Colour temperature: 6,500 K to support productivity</a:t>
            </a:r>
            <a:endParaRPr lang="de-DE" dirty="0"/>
          </a:p>
          <a:p>
            <a:r>
              <a:rPr lang="en-GB" dirty="0"/>
              <a:t>As of now, the 6,500 K light colour is part of the standard repertoire of </a:t>
            </a:r>
            <a:r>
              <a:rPr lang="en-GB" dirty="0" err="1"/>
              <a:t>Oleveon</a:t>
            </a:r>
            <a:r>
              <a:rPr lang="en-GB" dirty="0"/>
              <a:t> Fit LED. The reason for this is that light with a high blue component is able to improve the ability to concentrate </a:t>
            </a:r>
            <a:r>
              <a:rPr lang="en-GB"/>
              <a:t>during the day. </a:t>
            </a:r>
            <a:r>
              <a:rPr lang="en-GB" dirty="0"/>
              <a:t>This enables error rates and accident rates to be cut and productivity to be increased. </a:t>
            </a:r>
            <a:endParaRPr lang="de-DE" dirty="0"/>
          </a:p>
          <a:p>
            <a:endParaRPr lang="de-DE" dirty="0"/>
          </a:p>
        </p:txBody>
      </p:sp>
    </p:spTree>
    <p:extLst>
      <p:ext uri="{BB962C8B-B14F-4D97-AF65-F5344CB8AC3E}">
        <p14:creationId xmlns:p14="http://schemas.microsoft.com/office/powerpoint/2010/main" val="137198333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normAutofit/>
          </a:bodyPr>
          <a:lstStyle/>
          <a:p>
            <a:r>
              <a:rPr lang="en-GB" b="1" dirty="0"/>
              <a:t>Monitoring with </a:t>
            </a:r>
            <a:r>
              <a:rPr lang="en-GB" b="1" dirty="0" err="1"/>
              <a:t>LiveLink</a:t>
            </a:r>
            <a:r>
              <a:rPr lang="en-GB" b="1" dirty="0"/>
              <a:t>: keeping an eye on the lighting anytime and from anywhere</a:t>
            </a:r>
            <a:endParaRPr lang="de-DE" dirty="0"/>
          </a:p>
          <a:p>
            <a:r>
              <a:rPr lang="en-GB" dirty="0"/>
              <a:t>Using the intelligent </a:t>
            </a:r>
            <a:r>
              <a:rPr lang="en-GB" dirty="0" err="1"/>
              <a:t>LiveLink</a:t>
            </a:r>
            <a:r>
              <a:rPr lang="en-GB" dirty="0"/>
              <a:t> kit, operators can keep an eye on all lighting-relevant operating data – in real time. This enables proactive measures to be taken for optimising energy consumption and maintenance intervals. This minimises expensive failure times and via energy savings improves the CO</a:t>
            </a:r>
            <a:r>
              <a:rPr lang="en-GB" baseline="-25000" dirty="0"/>
              <a:t>2</a:t>
            </a:r>
            <a:r>
              <a:rPr lang="en-GB" dirty="0"/>
              <a:t> balance. For operators this is a significant plus in terms of reliability and flexibility. </a:t>
            </a:r>
            <a:endParaRPr lang="de-DE" dirty="0"/>
          </a:p>
          <a:p>
            <a:endParaRPr lang="de-DE" dirty="0"/>
          </a:p>
        </p:txBody>
      </p:sp>
      <p:pic>
        <p:nvPicPr>
          <p:cNvPr id="10" name="Bildplatzhalter 20"/>
          <p:cNvPicPr>
            <a:picLocks noGrp="1" noChangeAspect="1"/>
          </p:cNvPicPr>
          <p:nvPr>
            <p:ph type="pic" sz="quarter" idx="11"/>
          </p:nvPr>
        </p:nvPicPr>
        <p:blipFill>
          <a:blip r:embed="rId2"/>
          <a:srcRect l="4313" r="4313"/>
          <a:stretch>
            <a:fillRect/>
          </a:stretch>
        </p:blipFill>
        <p:spPr>
          <a:prstGeom prst="rect">
            <a:avLst/>
          </a:prstGeom>
        </p:spPr>
      </p:pic>
    </p:spTree>
    <p:extLst>
      <p:ext uri="{BB962C8B-B14F-4D97-AF65-F5344CB8AC3E}">
        <p14:creationId xmlns:p14="http://schemas.microsoft.com/office/powerpoint/2010/main" val="190887933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3"/>
            <a:ext cx="5060337" cy="4695547"/>
          </a:xfrm>
        </p:spPr>
        <p:txBody>
          <a:bodyPr>
            <a:normAutofit/>
          </a:bodyPr>
          <a:lstStyle/>
          <a:p>
            <a:r>
              <a:rPr lang="en-GB" b="1" dirty="0"/>
              <a:t>Control with </a:t>
            </a:r>
            <a:r>
              <a:rPr lang="en-GB" b="1" dirty="0" err="1"/>
              <a:t>LiveLink</a:t>
            </a:r>
            <a:r>
              <a:rPr lang="en-GB" b="1" dirty="0"/>
              <a:t>: designing, using and adapting light scenes </a:t>
            </a:r>
            <a:endParaRPr lang="de-DE" dirty="0"/>
          </a:p>
          <a:p>
            <a:r>
              <a:rPr lang="en-GB" dirty="0"/>
              <a:t>The </a:t>
            </a:r>
            <a:r>
              <a:rPr lang="en-GB" dirty="0" err="1"/>
              <a:t>LiveLink</a:t>
            </a:r>
            <a:r>
              <a:rPr lang="en-GB" dirty="0"/>
              <a:t> Use Cases enable the operating parameters of all luminaires in a room to be individually configured and saved together. Via the Use Cases, specific application-dependent light scenes can be called via push-button or smart device such as special lighting conditions for assembly sequences or computer work. If the work sequences change or room utilisation changes, the Use Cases can be flexibly reprogrammed with just a few inputs – making sure that optimum visual conditions are once again immediately available. </a:t>
            </a:r>
            <a:endParaRPr lang="de-DE" dirty="0"/>
          </a:p>
          <a:p>
            <a:endParaRPr lang="de-DE" dirty="0"/>
          </a:p>
          <a:p>
            <a:r>
              <a:rPr lang="en-GB" b="1" dirty="0"/>
              <a:t>Decades of experience: maximum reliability and problem-free operation</a:t>
            </a:r>
            <a:endParaRPr lang="de-DE" dirty="0"/>
          </a:p>
          <a:p>
            <a:r>
              <a:rPr lang="en-GB" dirty="0"/>
              <a:t>TRILUX has invested its decades of expertise in the area of weather-proof lighting into the development of </a:t>
            </a:r>
            <a:r>
              <a:rPr lang="en-GB" dirty="0" err="1"/>
              <a:t>Oleveon</a:t>
            </a:r>
            <a:r>
              <a:rPr lang="en-GB" dirty="0"/>
              <a:t> Fit LED, and offers a lighting solution with high quality materials and components. </a:t>
            </a:r>
            <a:endParaRPr lang="de-DE" dirty="0"/>
          </a:p>
        </p:txBody>
      </p:sp>
      <p:pic>
        <p:nvPicPr>
          <p:cNvPr id="5" name="Bildplatzhalter 4"/>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67192" t="-114" r="10238" b="114"/>
          <a:stretch/>
        </p:blipFill>
        <p:spPr/>
      </p:pic>
    </p:spTree>
    <p:extLst>
      <p:ext uri="{BB962C8B-B14F-4D97-AF65-F5344CB8AC3E}">
        <p14:creationId xmlns:p14="http://schemas.microsoft.com/office/powerpoint/2010/main" val="1475965082"/>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hteck 12"/>
          <p:cNvSpPr/>
          <p:nvPr/>
        </p:nvSpPr>
        <p:spPr>
          <a:xfrm>
            <a:off x="6709695" y="2387245"/>
            <a:ext cx="2088232" cy="1499541"/>
          </a:xfrm>
          <a:prstGeom prst="rect">
            <a:avLst/>
          </a:prstGeom>
          <a:solidFill>
            <a:srgbClr val="3399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solidFill>
                <a:srgbClr val="006600"/>
              </a:solidFill>
            </a:endParaRPr>
          </a:p>
        </p:txBody>
      </p:sp>
      <p:sp>
        <p:nvSpPr>
          <p:cNvPr id="15" name="Rechteck 14"/>
          <p:cNvSpPr/>
          <p:nvPr/>
        </p:nvSpPr>
        <p:spPr>
          <a:xfrm>
            <a:off x="6565679" y="3039018"/>
            <a:ext cx="1980029" cy="64633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a:spAutoFit/>
          </a:bodyPr>
          <a:lstStyle/>
          <a:p>
            <a:r>
              <a:rPr lang="de-DE" sz="3600" b="1" dirty="0">
                <a:solidFill>
                  <a:schemeClr val="tx1"/>
                </a:solidFill>
                <a:latin typeface="Arial" pitchFamily="34" charset="0"/>
                <a:cs typeface="Arial" pitchFamily="34" charset="0"/>
              </a:rPr>
              <a:t>  790 </a:t>
            </a:r>
            <a:r>
              <a:rPr lang="de-DE" sz="3600" dirty="0">
                <a:latin typeface="Arial" panose="020B0604020202020204" pitchFamily="34" charset="0"/>
                <a:cs typeface="Arial" panose="020B0604020202020204" pitchFamily="34" charset="0"/>
              </a:rPr>
              <a:t>£</a:t>
            </a:r>
            <a:r>
              <a:rPr lang="de-DE" sz="3600" b="1" dirty="0">
                <a:solidFill>
                  <a:schemeClr val="tx1"/>
                </a:solidFill>
                <a:latin typeface="Arial" pitchFamily="34" charset="0"/>
                <a:cs typeface="Arial" pitchFamily="34" charset="0"/>
              </a:rPr>
              <a:t>/a</a:t>
            </a:r>
          </a:p>
        </p:txBody>
      </p:sp>
      <p:sp>
        <p:nvSpPr>
          <p:cNvPr id="16" name="Rechteck 15"/>
          <p:cNvSpPr/>
          <p:nvPr/>
        </p:nvSpPr>
        <p:spPr>
          <a:xfrm>
            <a:off x="6709695" y="3978876"/>
            <a:ext cx="2088232" cy="2152785"/>
          </a:xfrm>
          <a:prstGeom prst="rect">
            <a:avLst/>
          </a:prstGeom>
          <a:solidFill>
            <a:srgbClr val="3399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solidFill>
                <a:srgbClr val="006600"/>
              </a:solidFill>
            </a:endParaRPr>
          </a:p>
        </p:txBody>
      </p:sp>
      <p:sp>
        <p:nvSpPr>
          <p:cNvPr id="18" name="Textplatzhalter 8"/>
          <p:cNvSpPr txBox="1">
            <a:spLocks/>
          </p:cNvSpPr>
          <p:nvPr/>
        </p:nvSpPr>
        <p:spPr>
          <a:xfrm>
            <a:off x="6454589" y="4457269"/>
            <a:ext cx="2664488" cy="9874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de-DE" sz="6600" b="1" dirty="0">
                <a:solidFill>
                  <a:schemeClr val="tx1"/>
                </a:solidFill>
              </a:rPr>
              <a:t>20%</a:t>
            </a:r>
          </a:p>
        </p:txBody>
      </p:sp>
      <p:sp>
        <p:nvSpPr>
          <p:cNvPr id="19" name="Rechteck 18"/>
          <p:cNvSpPr/>
          <p:nvPr/>
        </p:nvSpPr>
        <p:spPr>
          <a:xfrm>
            <a:off x="6813648" y="5503749"/>
            <a:ext cx="1946367" cy="461665"/>
          </a:xfrm>
          <a:prstGeom prst="rect">
            <a:avLst/>
          </a:prstGeom>
        </p:spPr>
        <p:txBody>
          <a:bodyPr wrap="none">
            <a:spAutoFit/>
          </a:bodyPr>
          <a:lstStyle/>
          <a:p>
            <a:pPr algn="ctr"/>
            <a:r>
              <a:rPr lang="de-DE" sz="2400" b="1" dirty="0">
                <a:latin typeface="Arial" pitchFamily="34" charset="0"/>
                <a:cs typeface="Arial" pitchFamily="34" charset="0"/>
              </a:rPr>
              <a:t>4.082 kWh/a</a:t>
            </a:r>
          </a:p>
        </p:txBody>
      </p:sp>
      <p:sp>
        <p:nvSpPr>
          <p:cNvPr id="22" name="Rechteck 21"/>
          <p:cNvSpPr/>
          <p:nvPr/>
        </p:nvSpPr>
        <p:spPr>
          <a:xfrm>
            <a:off x="578647" y="6241566"/>
            <a:ext cx="4572000" cy="338554"/>
          </a:xfrm>
          <a:prstGeom prst="rect">
            <a:avLst/>
          </a:prstGeom>
        </p:spPr>
        <p:txBody>
          <a:bodyPr>
            <a:spAutoFit/>
          </a:bodyPr>
          <a:lstStyle/>
          <a:p>
            <a:r>
              <a:rPr lang="de-DE" sz="800" dirty="0" err="1">
                <a:solidFill>
                  <a:prstClr val="black"/>
                </a:solidFill>
                <a:latin typeface="Arial" panose="020B0604020202020204" pitchFamily="34" charset="0"/>
                <a:cs typeface="Arial" panose="020B0604020202020204" pitchFamily="34" charset="0"/>
              </a:rPr>
              <a:t>Energy</a:t>
            </a:r>
            <a:r>
              <a:rPr lang="de-DE" sz="800" dirty="0">
                <a:solidFill>
                  <a:prstClr val="black"/>
                </a:solidFill>
                <a:latin typeface="Arial" panose="020B0604020202020204" pitchFamily="34" charset="0"/>
                <a:cs typeface="Arial" panose="020B0604020202020204" pitchFamily="34" charset="0"/>
              </a:rPr>
              <a:t> </a:t>
            </a:r>
            <a:r>
              <a:rPr lang="de-DE" sz="800" dirty="0" err="1">
                <a:solidFill>
                  <a:prstClr val="black"/>
                </a:solidFill>
                <a:latin typeface="Arial" panose="020B0604020202020204" pitchFamily="34" charset="0"/>
                <a:cs typeface="Arial" panose="020B0604020202020204" pitchFamily="34" charset="0"/>
              </a:rPr>
              <a:t>price</a:t>
            </a:r>
            <a:r>
              <a:rPr lang="de-DE" sz="800" dirty="0">
                <a:solidFill>
                  <a:prstClr val="black"/>
                </a:solidFill>
                <a:latin typeface="Arial" panose="020B0604020202020204" pitchFamily="34" charset="0"/>
                <a:cs typeface="Arial" panose="020B0604020202020204" pitchFamily="34" charset="0"/>
              </a:rPr>
              <a:t>: </a:t>
            </a:r>
            <a:r>
              <a:rPr lang="de-DE" sz="800" dirty="0">
                <a:latin typeface="Arial" panose="020B0604020202020204" pitchFamily="34" charset="0"/>
                <a:cs typeface="Arial" panose="020B0604020202020204" pitchFamily="34" charset="0"/>
              </a:rPr>
              <a:t>0,10 £/kWh</a:t>
            </a:r>
          </a:p>
          <a:p>
            <a:r>
              <a:rPr lang="de-DE" sz="800" dirty="0">
                <a:solidFill>
                  <a:prstClr val="black"/>
                </a:solidFill>
                <a:latin typeface="Arial" panose="020B0604020202020204" pitchFamily="34" charset="0"/>
                <a:cs typeface="Arial" panose="020B0604020202020204" pitchFamily="34" charset="0"/>
              </a:rPr>
              <a:t>Annual </a:t>
            </a:r>
            <a:r>
              <a:rPr lang="de-DE" sz="800" dirty="0" err="1">
                <a:solidFill>
                  <a:prstClr val="black"/>
                </a:solidFill>
                <a:latin typeface="Arial" panose="020B0604020202020204" pitchFamily="34" charset="0"/>
                <a:cs typeface="Arial" panose="020B0604020202020204" pitchFamily="34" charset="0"/>
              </a:rPr>
              <a:t>operation</a:t>
            </a:r>
            <a:r>
              <a:rPr lang="de-DE" sz="800" dirty="0">
                <a:solidFill>
                  <a:prstClr val="black"/>
                </a:solidFill>
                <a:latin typeface="Arial" panose="020B0604020202020204" pitchFamily="34" charset="0"/>
                <a:cs typeface="Arial" panose="020B0604020202020204" pitchFamily="34" charset="0"/>
              </a:rPr>
              <a:t> time</a:t>
            </a:r>
            <a:r>
              <a:rPr lang="de-DE" sz="800" dirty="0">
                <a:latin typeface="Arial" panose="020B0604020202020204" pitchFamily="34" charset="0"/>
                <a:cs typeface="Arial" panose="020B0604020202020204" pitchFamily="34" charset="0"/>
              </a:rPr>
              <a:t>: 8.750 h</a:t>
            </a:r>
          </a:p>
        </p:txBody>
      </p:sp>
      <p:sp>
        <p:nvSpPr>
          <p:cNvPr id="25" name="Textplatzhalter 1"/>
          <p:cNvSpPr txBox="1">
            <a:spLocks/>
          </p:cNvSpPr>
          <p:nvPr/>
        </p:nvSpPr>
        <p:spPr>
          <a:xfrm>
            <a:off x="578647" y="1684403"/>
            <a:ext cx="7993853" cy="415925"/>
          </a:xfrm>
          <a:prstGeom prst="rect">
            <a:avLst/>
          </a:prstGeom>
        </p:spPr>
        <p:txBody>
          <a:bodyPr vert="horz" lIns="0" tIns="0" rIns="0" bIns="0" rtlCol="0">
            <a:norm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r>
              <a:rPr lang="en-GB" dirty="0"/>
              <a:t>EFFICIENCY CALCULATION</a:t>
            </a:r>
            <a:endParaRPr lang="de-DE" dirty="0"/>
          </a:p>
        </p:txBody>
      </p:sp>
      <p:sp>
        <p:nvSpPr>
          <p:cNvPr id="26" name="Rechteck 25"/>
          <p:cNvSpPr/>
          <p:nvPr/>
        </p:nvSpPr>
        <p:spPr>
          <a:xfrm>
            <a:off x="578647" y="2073898"/>
            <a:ext cx="6742739" cy="307777"/>
          </a:xfrm>
          <a:prstGeom prst="rect">
            <a:avLst/>
          </a:prstGeom>
        </p:spPr>
        <p:txBody>
          <a:bodyPr wrap="square">
            <a:spAutoFit/>
          </a:bodyPr>
          <a:lstStyle/>
          <a:p>
            <a:r>
              <a:rPr lang="de-DE" sz="1400" b="1" dirty="0">
                <a:solidFill>
                  <a:prstClr val="black"/>
                </a:solidFill>
                <a:latin typeface="Arial" panose="020B0604020202020204" pitchFamily="34" charset="0"/>
                <a:cs typeface="Arial" panose="020B0604020202020204" pitchFamily="34" charset="0"/>
              </a:rPr>
              <a:t>CALCULATION EXAMPLE – </a:t>
            </a:r>
            <a:r>
              <a:rPr lang="de-DE" sz="1400" b="1" cap="all" dirty="0">
                <a:solidFill>
                  <a:prstClr val="black"/>
                </a:solidFill>
                <a:latin typeface="Arial" panose="020B0604020202020204" pitchFamily="34" charset="0"/>
                <a:cs typeface="Arial" panose="020B0604020202020204" pitchFamily="34" charset="0"/>
              </a:rPr>
              <a:t>cool </a:t>
            </a:r>
            <a:r>
              <a:rPr lang="de-DE" sz="1400" b="1" cap="all" dirty="0" err="1">
                <a:solidFill>
                  <a:prstClr val="black"/>
                </a:solidFill>
                <a:latin typeface="Arial" panose="020B0604020202020204" pitchFamily="34" charset="0"/>
                <a:cs typeface="Arial" panose="020B0604020202020204" pitchFamily="34" charset="0"/>
              </a:rPr>
              <a:t>storage</a:t>
            </a:r>
            <a:r>
              <a:rPr lang="de-DE" sz="1400" b="1" cap="all" dirty="0">
                <a:solidFill>
                  <a:prstClr val="black"/>
                </a:solidFill>
                <a:latin typeface="Arial" panose="020B0604020202020204" pitchFamily="34" charset="0"/>
                <a:cs typeface="Arial" panose="020B0604020202020204" pitchFamily="34" charset="0"/>
              </a:rPr>
              <a:t> </a:t>
            </a:r>
            <a:r>
              <a:rPr lang="de-DE" sz="1400" b="1" cap="all" dirty="0" err="1">
                <a:solidFill>
                  <a:prstClr val="black"/>
                </a:solidFill>
                <a:latin typeface="Arial" panose="020B0604020202020204" pitchFamily="34" charset="0"/>
                <a:cs typeface="Arial" panose="020B0604020202020204" pitchFamily="34" charset="0"/>
              </a:rPr>
              <a:t>room</a:t>
            </a:r>
            <a:endParaRPr lang="de-DE" sz="1400" cap="all" dirty="0">
              <a:latin typeface="Arial" panose="020B0604020202020204" pitchFamily="34" charset="0"/>
              <a:cs typeface="Arial" panose="020B0604020202020204" pitchFamily="34" charset="0"/>
            </a:endParaRPr>
          </a:p>
        </p:txBody>
      </p:sp>
      <p:sp>
        <p:nvSpPr>
          <p:cNvPr id="28" name="Rechteck 27"/>
          <p:cNvSpPr/>
          <p:nvPr/>
        </p:nvSpPr>
        <p:spPr>
          <a:xfrm>
            <a:off x="180975" y="133350"/>
            <a:ext cx="8794564" cy="1440000"/>
          </a:xfrm>
          <a:prstGeom prst="rect">
            <a:avLst/>
          </a:prstGeom>
          <a:blipFill dpi="0" rotWithShape="1">
            <a:blip r:embed="rId2">
              <a:extLst>
                <a:ext uri="{28A0092B-C50C-407E-A947-70E740481C1C}">
                  <a14:useLocalDpi xmlns:a14="http://schemas.microsoft.com/office/drawing/2010/main" val="0"/>
                </a:ext>
              </a:extLst>
            </a:blip>
            <a:srcRect/>
            <a:stretch>
              <a:fillRect l="108" t="-56887" r="-108" b="-1257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1" name="Tabelle 20"/>
          <p:cNvGraphicFramePr>
            <a:graphicFrameLocks noGrp="1"/>
          </p:cNvGraphicFramePr>
          <p:nvPr>
            <p:extLst>
              <p:ext uri="{D42A27DB-BD31-4B8C-83A1-F6EECF244321}">
                <p14:modId xmlns:p14="http://schemas.microsoft.com/office/powerpoint/2010/main" val="3932332629"/>
              </p:ext>
            </p:extLst>
          </p:nvPr>
        </p:nvGraphicFramePr>
        <p:xfrm>
          <a:off x="459021" y="2405168"/>
          <a:ext cx="6068746" cy="3726492"/>
        </p:xfrm>
        <a:graphic>
          <a:graphicData uri="http://schemas.openxmlformats.org/drawingml/2006/table">
            <a:tbl>
              <a:tblPr/>
              <a:tblGrid>
                <a:gridCol w="2047438">
                  <a:extLst>
                    <a:ext uri="{9D8B030D-6E8A-4147-A177-3AD203B41FA5}">
                      <a16:colId xmlns:a16="http://schemas.microsoft.com/office/drawing/2014/main" val="20000"/>
                    </a:ext>
                  </a:extLst>
                </a:gridCol>
                <a:gridCol w="2010654">
                  <a:extLst>
                    <a:ext uri="{9D8B030D-6E8A-4147-A177-3AD203B41FA5}">
                      <a16:colId xmlns:a16="http://schemas.microsoft.com/office/drawing/2014/main" val="20001"/>
                    </a:ext>
                  </a:extLst>
                </a:gridCol>
                <a:gridCol w="2010654">
                  <a:extLst>
                    <a:ext uri="{9D8B030D-6E8A-4147-A177-3AD203B41FA5}">
                      <a16:colId xmlns:a16="http://schemas.microsoft.com/office/drawing/2014/main" val="20002"/>
                    </a:ext>
                  </a:extLst>
                </a:gridCol>
              </a:tblGrid>
              <a:tr h="410256">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b"/>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Luminaire</a:t>
                      </a:r>
                      <a:endParaRPr lang="de-DE" sz="1200" b="1" i="0" u="none" strike="noStrike" dirty="0">
                        <a:solidFill>
                          <a:schemeClr val="tx1"/>
                        </a:solidFill>
                        <a:effectLst/>
                        <a:latin typeface="Arial" panose="020B0604020202020204" pitchFamily="34" charset="0"/>
                        <a:cs typeface="Arial" panose="020B0604020202020204" pitchFamily="34" charset="0"/>
                      </a:endParaRPr>
                    </a:p>
                  </a:txBody>
                  <a:tcPr marL="7964" marR="7964" marT="796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new</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system</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competition</a:t>
                      </a:r>
                      <a:endParaRPr lang="de-DE" sz="1200" b="1" i="0" u="none" strike="noStrike" kern="1200" baseline="0" dirty="0">
                        <a:solidFill>
                          <a:schemeClr val="tx1"/>
                        </a:solidFill>
                        <a:latin typeface="Arial" panose="020B0604020202020204" pitchFamily="34" charset="0"/>
                        <a:ea typeface="+mn-ea"/>
                        <a:cs typeface="Arial" panose="020B0604020202020204" pitchFamily="34" charset="0"/>
                      </a:endParaRPr>
                    </a:p>
                    <a:p>
                      <a:pPr algn="ctr"/>
                      <a:r>
                        <a:rPr lang="de-DE" sz="1200" u="none" strike="noStrike" kern="1200" dirty="0" err="1">
                          <a:solidFill>
                            <a:schemeClr val="tx1"/>
                          </a:solidFill>
                          <a:effectLst/>
                          <a:latin typeface="Arial" panose="020B0604020202020204" pitchFamily="34" charset="0"/>
                          <a:ea typeface="+mn-ea"/>
                          <a:cs typeface="Arial" panose="020B0604020202020204" pitchFamily="34" charset="0"/>
                        </a:rPr>
                        <a:t>Zumtobel</a:t>
                      </a:r>
                      <a:r>
                        <a:rPr lang="de-DE" sz="1200" u="none" strike="noStrike" kern="1200" dirty="0">
                          <a:solidFill>
                            <a:schemeClr val="tx1"/>
                          </a:solidFill>
                          <a:effectLst/>
                          <a:latin typeface="Arial" panose="020B0604020202020204" pitchFamily="34" charset="0"/>
                          <a:ea typeface="+mn-ea"/>
                          <a:cs typeface="Arial" panose="020B0604020202020204" pitchFamily="34" charset="0"/>
                        </a:rPr>
                        <a:t> </a:t>
                      </a:r>
                      <a:r>
                        <a:rPr lang="de-DE" sz="1200" u="none" strike="noStrike" kern="1200" dirty="0" err="1">
                          <a:solidFill>
                            <a:schemeClr val="tx1"/>
                          </a:solidFill>
                          <a:effectLst/>
                          <a:latin typeface="Arial" panose="020B0604020202020204" pitchFamily="34" charset="0"/>
                          <a:ea typeface="+mn-ea"/>
                          <a:cs typeface="Arial" panose="020B0604020202020204" pitchFamily="34" charset="0"/>
                        </a:rPr>
                        <a:t>Scuba</a:t>
                      </a:r>
                      <a:endParaRPr lang="de-DE" sz="12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964" marR="7964" marT="796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new</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system</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TRILUX</a:t>
                      </a:r>
                    </a:p>
                    <a:p>
                      <a:pPr algn="ctr" fontAlgn="b"/>
                      <a:r>
                        <a:rPr lang="da-DK" sz="1200" u="none" strike="noStrike" dirty="0">
                          <a:solidFill>
                            <a:schemeClr val="tx1"/>
                          </a:solidFill>
                          <a:effectLst/>
                          <a:latin typeface="Arial" panose="020B0604020202020204" pitchFamily="34" charset="0"/>
                          <a:cs typeface="Arial" panose="020B0604020202020204" pitchFamily="34" charset="0"/>
                        </a:rPr>
                        <a:t>Oleveon</a:t>
                      </a:r>
                      <a:r>
                        <a:rPr lang="da-DK" sz="1200" u="none" strike="noStrike" baseline="0" dirty="0">
                          <a:solidFill>
                            <a:schemeClr val="tx1"/>
                          </a:solidFill>
                          <a:effectLst/>
                          <a:latin typeface="Arial" panose="020B0604020202020204" pitchFamily="34" charset="0"/>
                          <a:cs typeface="Arial" panose="020B0604020202020204" pitchFamily="34" charset="0"/>
                        </a:rPr>
                        <a:t> Fit B 6000</a:t>
                      </a:r>
                      <a:endParaRPr lang="da-DK" sz="1200" b="0" i="0" u="none" strike="noStrike" dirty="0">
                        <a:solidFill>
                          <a:schemeClr val="tx1"/>
                        </a:solidFill>
                        <a:effectLst/>
                        <a:latin typeface="Arial" panose="020B0604020202020204" pitchFamily="34" charset="0"/>
                        <a:cs typeface="Arial" panose="020B0604020202020204" pitchFamily="34" charset="0"/>
                      </a:endParaRPr>
                    </a:p>
                  </a:txBody>
                  <a:tcPr marL="7964" marR="7964" marT="796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0"/>
                  </a:ext>
                </a:extLst>
              </a:tr>
              <a:tr h="410256">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System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performance</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per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luminaire</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0" i="0" u="none" strike="noStrike" dirty="0">
                          <a:solidFill>
                            <a:schemeClr val="tx1"/>
                          </a:solidFill>
                          <a:effectLst/>
                          <a:latin typeface="Arial" panose="020B0604020202020204" pitchFamily="34" charset="0"/>
                          <a:cs typeface="Arial" panose="020B0604020202020204" pitchFamily="34" charset="0"/>
                        </a:rPr>
                        <a:t>45,5</a:t>
                      </a:r>
                      <a:r>
                        <a:rPr lang="de-DE" sz="1200" b="0" i="0" u="none" strike="noStrike" baseline="0" dirty="0">
                          <a:solidFill>
                            <a:schemeClr val="tx1"/>
                          </a:solidFill>
                          <a:effectLst/>
                          <a:latin typeface="Arial" panose="020B0604020202020204" pitchFamily="34" charset="0"/>
                          <a:cs typeface="Arial" panose="020B0604020202020204" pitchFamily="34" charset="0"/>
                        </a:rPr>
                        <a:t> </a:t>
                      </a:r>
                      <a:r>
                        <a:rPr lang="de-DE" sz="1200" b="0" i="0" u="none" strike="noStrike" dirty="0">
                          <a:solidFill>
                            <a:schemeClr val="tx1"/>
                          </a:solidFill>
                          <a:effectLst/>
                          <a:latin typeface="Arial" panose="020B0604020202020204" pitchFamily="34" charset="0"/>
                          <a:cs typeface="Arial" panose="020B0604020202020204" pitchFamily="34" charset="0"/>
                        </a:rPr>
                        <a:t>W</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0" i="0" u="none" strike="noStrike" dirty="0">
                          <a:solidFill>
                            <a:schemeClr val="tx1"/>
                          </a:solidFill>
                          <a:effectLst/>
                          <a:latin typeface="Arial" panose="020B0604020202020204" pitchFamily="34" charset="0"/>
                          <a:cs typeface="Arial" panose="020B0604020202020204" pitchFamily="34" charset="0"/>
                        </a:rPr>
                        <a:t>43 W</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extLst>
                  <a:ext uri="{0D108BD9-81ED-4DB2-BD59-A6C34878D82A}">
                    <a16:rowId xmlns:a16="http://schemas.microsoft.com/office/drawing/2014/main" val="10001"/>
                  </a:ext>
                </a:extLst>
              </a:tr>
              <a:tr h="410256">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Number</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of</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luminaire</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per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object</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a-DK" sz="1200" b="0" i="0" u="none" strike="noStrike" dirty="0">
                          <a:solidFill>
                            <a:schemeClr val="tx1"/>
                          </a:solidFill>
                          <a:effectLst/>
                          <a:latin typeface="Arial" panose="020B0604020202020204" pitchFamily="34" charset="0"/>
                          <a:cs typeface="Arial" panose="020B0604020202020204" pitchFamily="34" charset="0"/>
                        </a:rPr>
                        <a:t>105</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0" i="0" u="none" strike="noStrike" dirty="0">
                          <a:solidFill>
                            <a:schemeClr val="tx1"/>
                          </a:solidFill>
                          <a:effectLst/>
                          <a:latin typeface="Arial" panose="020B0604020202020204" pitchFamily="34" charset="0"/>
                          <a:cs typeface="Arial" panose="020B0604020202020204" pitchFamily="34" charset="0"/>
                        </a:rPr>
                        <a:t>88</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extLst>
                  <a:ext uri="{0D108BD9-81ED-4DB2-BD59-A6C34878D82A}">
                    <a16:rowId xmlns:a16="http://schemas.microsoft.com/office/drawing/2014/main" val="10002"/>
                  </a:ext>
                </a:extLst>
              </a:tr>
              <a:tr h="410256">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System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performance</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in total</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4.778 W</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baseline="0" dirty="0">
                          <a:solidFill>
                            <a:schemeClr val="tx1"/>
                          </a:solidFill>
                          <a:effectLst/>
                          <a:latin typeface="Arial" panose="020B0604020202020204" pitchFamily="34" charset="0"/>
                          <a:cs typeface="Arial" panose="020B0604020202020204" pitchFamily="34" charset="0"/>
                        </a:rPr>
                        <a:t>4.224 W</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extLst>
                  <a:ext uri="{0D108BD9-81ED-4DB2-BD59-A6C34878D82A}">
                    <a16:rowId xmlns:a16="http://schemas.microsoft.com/office/drawing/2014/main" val="10003"/>
                  </a:ext>
                </a:extLst>
              </a:tr>
              <a:tr h="410256">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Energy</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consumption</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lvl="0" indent="0" algn="ctr" defTabSz="914353" rtl="0" eaLnBrk="1" fontAlgn="ctr" latinLnBrk="0" hangingPunct="1">
                        <a:lnSpc>
                          <a:spcPct val="100000"/>
                        </a:lnSpc>
                        <a:spcBef>
                          <a:spcPts val="0"/>
                        </a:spcBef>
                        <a:spcAft>
                          <a:spcPts val="0"/>
                        </a:spcAft>
                        <a:buClrTx/>
                        <a:buSzTx/>
                        <a:buFontTx/>
                        <a:buNone/>
                        <a:tabLst/>
                        <a:defRPr/>
                      </a:pPr>
                      <a:r>
                        <a:rPr lang="de-DE" sz="1200" b="0" i="0" u="none" strike="noStrike" dirty="0">
                          <a:solidFill>
                            <a:srgbClr val="000000"/>
                          </a:solidFill>
                          <a:effectLst/>
                          <a:latin typeface="Arial" panose="020B0604020202020204" pitchFamily="34" charset="0"/>
                          <a:cs typeface="Arial" panose="020B0604020202020204" pitchFamily="34" charset="0"/>
                        </a:rPr>
                        <a:t>20.926 </a:t>
                      </a: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kWh/a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16.844 kWh/a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extLst>
                  <a:ext uri="{0D108BD9-81ED-4DB2-BD59-A6C34878D82A}">
                    <a16:rowId xmlns:a16="http://schemas.microsoft.com/office/drawing/2014/main" val="10004"/>
                  </a:ext>
                </a:extLst>
              </a:tr>
              <a:tr h="410256">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Energy</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costs</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0" kern="1200" dirty="0">
                          <a:solidFill>
                            <a:schemeClr val="tx1"/>
                          </a:solidFill>
                          <a:effectLst/>
                          <a:latin typeface="+mn-lt"/>
                          <a:ea typeface="+mn-ea"/>
                          <a:cs typeface="+mn-cs"/>
                        </a:rPr>
                        <a:t>Ø </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p. 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1.760 </a:t>
                      </a:r>
                      <a:r>
                        <a:rPr lang="de-DE" sz="1200" dirty="0">
                          <a:latin typeface="Arial" panose="020B0604020202020204" pitchFamily="34" charset="0"/>
                          <a:cs typeface="Arial" panose="020B0604020202020204" pitchFamily="34" charset="0"/>
                        </a:rPr>
                        <a:t>£</a:t>
                      </a: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/a</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1.417 </a:t>
                      </a:r>
                      <a:r>
                        <a:rPr lang="de-DE" sz="1200" dirty="0">
                          <a:latin typeface="Arial" panose="020B0604020202020204" pitchFamily="34" charset="0"/>
                          <a:cs typeface="Arial" panose="020B0604020202020204" pitchFamily="34" charset="0"/>
                        </a:rPr>
                        <a:t>£</a:t>
                      </a: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/a</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extLst>
                  <a:ext uri="{0D108BD9-81ED-4DB2-BD59-A6C34878D82A}">
                    <a16:rowId xmlns:a16="http://schemas.microsoft.com/office/drawing/2014/main" val="10005"/>
                  </a:ext>
                </a:extLst>
              </a:tr>
              <a:tr h="410256">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Energy</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savings</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potential p.a.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a-DK" sz="1200" b="0" i="0" u="none" strike="noStrike" dirty="0">
                          <a:solidFill>
                            <a:schemeClr val="tx1"/>
                          </a:solidFill>
                          <a:effectLst/>
                          <a:latin typeface="Arial" panose="020B0604020202020204" pitchFamily="34" charset="0"/>
                          <a:cs typeface="Arial" panose="020B0604020202020204" pitchFamily="34" charset="0"/>
                        </a:rPr>
                        <a:t>-</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1" i="0" u="none" strike="noStrike" dirty="0">
                          <a:solidFill>
                            <a:schemeClr val="tx1"/>
                          </a:solidFill>
                          <a:effectLst/>
                          <a:latin typeface="Arial" panose="020B0604020202020204" pitchFamily="34" charset="0"/>
                          <a:cs typeface="Arial" panose="020B0604020202020204" pitchFamily="34" charset="0"/>
                        </a:rPr>
                        <a:t>20 %</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extLst>
                  <a:ext uri="{0D108BD9-81ED-4DB2-BD59-A6C34878D82A}">
                    <a16:rowId xmlns:a16="http://schemas.microsoft.com/office/drawing/2014/main" val="10006"/>
                  </a:ext>
                </a:extLst>
              </a:tr>
              <a:tr h="410256">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Safed</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kilowatt</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hours</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a-DK" sz="1200" b="0" i="0" u="none" strike="noStrike" dirty="0">
                          <a:solidFill>
                            <a:schemeClr val="tx1"/>
                          </a:solidFill>
                          <a:effectLst/>
                          <a:latin typeface="Arial" panose="020B0604020202020204" pitchFamily="34" charset="0"/>
                          <a:cs typeface="Arial" panose="020B0604020202020204" pitchFamily="34" charset="0"/>
                        </a:rPr>
                        <a:t>-</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dirty="0">
                          <a:solidFill>
                            <a:schemeClr val="tx1"/>
                          </a:solidFill>
                          <a:effectLst/>
                          <a:latin typeface="Arial" panose="020B0604020202020204" pitchFamily="34" charset="0"/>
                          <a:cs typeface="Arial" panose="020B0604020202020204" pitchFamily="34" charset="0"/>
                        </a:rPr>
                        <a:t>4.082 kWh/a</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extLst>
                  <a:ext uri="{0D108BD9-81ED-4DB2-BD59-A6C34878D82A}">
                    <a16:rowId xmlns:a16="http://schemas.microsoft.com/office/drawing/2014/main" val="10007"/>
                  </a:ext>
                </a:extLst>
              </a:tr>
              <a:tr h="444444">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Energy</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cost</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savings</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0" kern="1200" dirty="0">
                          <a:solidFill>
                            <a:schemeClr val="tx1"/>
                          </a:solidFill>
                          <a:effectLst/>
                          <a:latin typeface="+mn-lt"/>
                          <a:ea typeface="+mn-ea"/>
                          <a:cs typeface="+mn-cs"/>
                        </a:rPr>
                        <a:t>Ø</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a-DK" sz="1200" b="0" i="0" u="none" strike="noStrike" dirty="0">
                          <a:solidFill>
                            <a:schemeClr val="tx1"/>
                          </a:solidFill>
                          <a:effectLst/>
                          <a:latin typeface="Arial" panose="020B0604020202020204" pitchFamily="34" charset="0"/>
                          <a:cs typeface="Arial" panose="020B0604020202020204" pitchFamily="34" charset="0"/>
                        </a:rPr>
                        <a:t>-</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Arial" panose="020B0604020202020204" pitchFamily="34" charset="0"/>
                          <a:ea typeface="+mn-ea"/>
                          <a:cs typeface="Arial" panose="020B0604020202020204" pitchFamily="34" charset="0"/>
                        </a:rPr>
                        <a:t>790 </a:t>
                      </a:r>
                      <a:r>
                        <a:rPr lang="de-DE" sz="1200" dirty="0">
                          <a:latin typeface="Arial" panose="020B0604020202020204" pitchFamily="34" charset="0"/>
                          <a:cs typeface="Arial" panose="020B0604020202020204" pitchFamily="34" charset="0"/>
                        </a:rPr>
                        <a:t>£</a:t>
                      </a:r>
                      <a:r>
                        <a:rPr lang="de-DE" sz="1200" b="1" i="0" u="none" strike="noStrike" kern="1200" dirty="0">
                          <a:solidFill>
                            <a:schemeClr val="tx1"/>
                          </a:solidFill>
                          <a:effectLst/>
                          <a:latin typeface="Arial" panose="020B0604020202020204" pitchFamily="34" charset="0"/>
                          <a:ea typeface="+mn-ea"/>
                          <a:cs typeface="Arial" panose="020B0604020202020204" pitchFamily="34" charset="0"/>
                        </a:rPr>
                        <a:t>/a</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extLst>
                  <a:ext uri="{0D108BD9-81ED-4DB2-BD59-A6C34878D82A}">
                    <a16:rowId xmlns:a16="http://schemas.microsoft.com/office/drawing/2014/main" val="10008"/>
                  </a:ext>
                </a:extLst>
              </a:tr>
            </a:tbl>
          </a:graphicData>
        </a:graphic>
      </p:graphicFrame>
      <p:sp>
        <p:nvSpPr>
          <p:cNvPr id="23" name="Textplatzhalter 7"/>
          <p:cNvSpPr txBox="1">
            <a:spLocks/>
          </p:cNvSpPr>
          <p:nvPr/>
        </p:nvSpPr>
        <p:spPr>
          <a:xfrm>
            <a:off x="6454589" y="2405166"/>
            <a:ext cx="2520950" cy="370953"/>
          </a:xfrm>
          <a:prstGeom prst="rect">
            <a:avLst/>
          </a:prstGeom>
        </p:spPr>
        <p:txBody>
          <a:bodyPr/>
          <a:lstStyle>
            <a:lvl1pPr marL="342900" indent="-342900" algn="l" defTabSz="914400"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de-DE" sz="1600" b="1" cap="all" dirty="0" err="1">
                <a:solidFill>
                  <a:prstClr val="white"/>
                </a:solidFill>
              </a:rPr>
              <a:t>EnergY</a:t>
            </a:r>
            <a:r>
              <a:rPr lang="de-DE" sz="1600" b="1" cap="all" dirty="0">
                <a:solidFill>
                  <a:prstClr val="white"/>
                </a:solidFill>
              </a:rPr>
              <a:t> COSTS SAVING</a:t>
            </a:r>
          </a:p>
        </p:txBody>
      </p:sp>
      <p:sp>
        <p:nvSpPr>
          <p:cNvPr id="24" name="Textplatzhalter 7"/>
          <p:cNvSpPr txBox="1">
            <a:spLocks/>
          </p:cNvSpPr>
          <p:nvPr/>
        </p:nvSpPr>
        <p:spPr>
          <a:xfrm>
            <a:off x="6493336" y="3988101"/>
            <a:ext cx="2520950" cy="370953"/>
          </a:xfrm>
          <a:prstGeom prst="rect">
            <a:avLst/>
          </a:prstGeom>
        </p:spPr>
        <p:txBody>
          <a:bodyPr/>
          <a:lstStyle>
            <a:lvl1pPr marL="342900" indent="-342900" algn="l" defTabSz="914400"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1600" b="1" cap="all" dirty="0" err="1">
                <a:solidFill>
                  <a:prstClr val="white"/>
                </a:solidFill>
              </a:rPr>
              <a:t>EnergY</a:t>
            </a:r>
            <a:r>
              <a:rPr lang="de-DE" sz="1600" b="1" cap="all" dirty="0">
                <a:solidFill>
                  <a:prstClr val="white"/>
                </a:solidFill>
              </a:rPr>
              <a:t> </a:t>
            </a:r>
          </a:p>
          <a:p>
            <a:pPr marL="0" indent="0" algn="ctr">
              <a:buNone/>
            </a:pPr>
            <a:r>
              <a:rPr lang="de-DE" sz="1600" b="1" cap="all" dirty="0">
                <a:solidFill>
                  <a:prstClr val="white"/>
                </a:solidFill>
              </a:rPr>
              <a:t>SAVING</a:t>
            </a:r>
          </a:p>
        </p:txBody>
      </p:sp>
    </p:spTree>
    <p:extLst>
      <p:ext uri="{BB962C8B-B14F-4D97-AF65-F5344CB8AC3E}">
        <p14:creationId xmlns:p14="http://schemas.microsoft.com/office/powerpoint/2010/main" val="329956463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94122" y="1987147"/>
            <a:ext cx="6742739" cy="307777"/>
          </a:xfrm>
          <a:prstGeom prst="rect">
            <a:avLst/>
          </a:prstGeom>
        </p:spPr>
        <p:txBody>
          <a:bodyPr wrap="square">
            <a:spAutoFit/>
          </a:bodyPr>
          <a:lstStyle/>
          <a:p>
            <a:endParaRPr lang="de-DE" sz="1400" b="1" dirty="0">
              <a:solidFill>
                <a:prstClr val="black"/>
              </a:solidFill>
              <a:latin typeface="Arial" panose="020B0604020202020204" pitchFamily="34" charset="0"/>
              <a:cs typeface="Arial" panose="020B0604020202020204" pitchFamily="34" charset="0"/>
            </a:endParaRPr>
          </a:p>
        </p:txBody>
      </p:sp>
      <p:sp>
        <p:nvSpPr>
          <p:cNvPr id="13" name="Rechteck 12"/>
          <p:cNvSpPr/>
          <p:nvPr/>
        </p:nvSpPr>
        <p:spPr>
          <a:xfrm>
            <a:off x="6709695" y="2387245"/>
            <a:ext cx="2088232" cy="1499541"/>
          </a:xfrm>
          <a:prstGeom prst="rect">
            <a:avLst/>
          </a:prstGeom>
          <a:solidFill>
            <a:srgbClr val="3399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solidFill>
                <a:srgbClr val="006600"/>
              </a:solidFill>
            </a:endParaRPr>
          </a:p>
        </p:txBody>
      </p:sp>
      <p:sp>
        <p:nvSpPr>
          <p:cNvPr id="15" name="Rechteck 14"/>
          <p:cNvSpPr/>
          <p:nvPr/>
        </p:nvSpPr>
        <p:spPr>
          <a:xfrm>
            <a:off x="6615128" y="3011820"/>
            <a:ext cx="2008883" cy="70788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a:spAutoFit/>
          </a:bodyPr>
          <a:lstStyle/>
          <a:p>
            <a:r>
              <a:rPr lang="de-DE" sz="4000" b="1" dirty="0">
                <a:solidFill>
                  <a:schemeClr val="tx1"/>
                </a:solidFill>
                <a:latin typeface="Arial" pitchFamily="34" charset="0"/>
                <a:cs typeface="Arial" pitchFamily="34" charset="0"/>
              </a:rPr>
              <a:t>  </a:t>
            </a:r>
            <a:r>
              <a:rPr lang="de-DE" sz="3600" b="1" dirty="0">
                <a:solidFill>
                  <a:schemeClr val="tx1"/>
                </a:solidFill>
                <a:latin typeface="Arial" pitchFamily="34" charset="0"/>
                <a:cs typeface="Arial" pitchFamily="34" charset="0"/>
              </a:rPr>
              <a:t>428 </a:t>
            </a:r>
            <a:r>
              <a:rPr lang="de-DE" sz="3600" dirty="0">
                <a:latin typeface="Arial" panose="020B0604020202020204" pitchFamily="34" charset="0"/>
                <a:cs typeface="Arial" panose="020B0604020202020204" pitchFamily="34" charset="0"/>
              </a:rPr>
              <a:t>£</a:t>
            </a:r>
            <a:r>
              <a:rPr lang="de-DE" sz="3600" b="1" dirty="0">
                <a:solidFill>
                  <a:schemeClr val="tx1"/>
                </a:solidFill>
                <a:latin typeface="Arial" pitchFamily="34" charset="0"/>
                <a:cs typeface="Arial" pitchFamily="34" charset="0"/>
              </a:rPr>
              <a:t>/a</a:t>
            </a:r>
          </a:p>
        </p:txBody>
      </p:sp>
      <p:sp>
        <p:nvSpPr>
          <p:cNvPr id="16" name="Rechteck 15"/>
          <p:cNvSpPr/>
          <p:nvPr/>
        </p:nvSpPr>
        <p:spPr>
          <a:xfrm>
            <a:off x="6709695" y="3978876"/>
            <a:ext cx="2088232" cy="2152785"/>
          </a:xfrm>
          <a:prstGeom prst="rect">
            <a:avLst/>
          </a:prstGeom>
          <a:solidFill>
            <a:srgbClr val="3399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solidFill>
                <a:srgbClr val="006600"/>
              </a:solidFill>
            </a:endParaRPr>
          </a:p>
        </p:txBody>
      </p:sp>
      <p:sp>
        <p:nvSpPr>
          <p:cNvPr id="18" name="Textplatzhalter 8"/>
          <p:cNvSpPr txBox="1">
            <a:spLocks/>
          </p:cNvSpPr>
          <p:nvPr/>
        </p:nvSpPr>
        <p:spPr>
          <a:xfrm>
            <a:off x="6454589" y="4457269"/>
            <a:ext cx="2664488" cy="9874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de-DE" sz="6600" b="1" dirty="0">
                <a:solidFill>
                  <a:schemeClr val="tx1"/>
                </a:solidFill>
              </a:rPr>
              <a:t>60 %</a:t>
            </a:r>
          </a:p>
        </p:txBody>
      </p:sp>
      <p:sp>
        <p:nvSpPr>
          <p:cNvPr id="19" name="Rechteck 18"/>
          <p:cNvSpPr/>
          <p:nvPr/>
        </p:nvSpPr>
        <p:spPr>
          <a:xfrm>
            <a:off x="6813648" y="5503749"/>
            <a:ext cx="1946367" cy="461665"/>
          </a:xfrm>
          <a:prstGeom prst="rect">
            <a:avLst/>
          </a:prstGeom>
        </p:spPr>
        <p:txBody>
          <a:bodyPr wrap="none">
            <a:spAutoFit/>
          </a:bodyPr>
          <a:lstStyle/>
          <a:p>
            <a:pPr algn="ctr"/>
            <a:r>
              <a:rPr lang="de-DE" sz="2400" b="1" dirty="0">
                <a:latin typeface="Arial" pitchFamily="34" charset="0"/>
                <a:cs typeface="Arial" pitchFamily="34" charset="0"/>
              </a:rPr>
              <a:t>3.502 kWh/a</a:t>
            </a:r>
          </a:p>
        </p:txBody>
      </p:sp>
      <p:sp>
        <p:nvSpPr>
          <p:cNvPr id="22" name="Rechteck 21"/>
          <p:cNvSpPr/>
          <p:nvPr/>
        </p:nvSpPr>
        <p:spPr>
          <a:xfrm>
            <a:off x="578647" y="6241566"/>
            <a:ext cx="4572000" cy="338554"/>
          </a:xfrm>
          <a:prstGeom prst="rect">
            <a:avLst/>
          </a:prstGeom>
        </p:spPr>
        <p:txBody>
          <a:bodyPr>
            <a:spAutoFit/>
          </a:bodyPr>
          <a:lstStyle/>
          <a:p>
            <a:r>
              <a:rPr lang="de-DE" sz="800" dirty="0" err="1">
                <a:solidFill>
                  <a:prstClr val="black"/>
                </a:solidFill>
                <a:latin typeface="Arial" panose="020B0604020202020204" pitchFamily="34" charset="0"/>
                <a:cs typeface="Arial" panose="020B0604020202020204" pitchFamily="34" charset="0"/>
              </a:rPr>
              <a:t>Energy</a:t>
            </a:r>
            <a:r>
              <a:rPr lang="de-DE" sz="800" dirty="0">
                <a:solidFill>
                  <a:prstClr val="black"/>
                </a:solidFill>
                <a:latin typeface="Arial" panose="020B0604020202020204" pitchFamily="34" charset="0"/>
                <a:cs typeface="Arial" panose="020B0604020202020204" pitchFamily="34" charset="0"/>
              </a:rPr>
              <a:t> </a:t>
            </a:r>
            <a:r>
              <a:rPr lang="de-DE" sz="800" dirty="0" err="1">
                <a:solidFill>
                  <a:prstClr val="black"/>
                </a:solidFill>
                <a:latin typeface="Arial" panose="020B0604020202020204" pitchFamily="34" charset="0"/>
                <a:cs typeface="Arial" panose="020B0604020202020204" pitchFamily="34" charset="0"/>
              </a:rPr>
              <a:t>price</a:t>
            </a:r>
            <a:r>
              <a:rPr lang="de-DE" sz="800" dirty="0">
                <a:solidFill>
                  <a:prstClr val="black"/>
                </a:solidFill>
                <a:latin typeface="Arial" panose="020B0604020202020204" pitchFamily="34" charset="0"/>
                <a:cs typeface="Arial" panose="020B0604020202020204" pitchFamily="34" charset="0"/>
              </a:rPr>
              <a:t>: </a:t>
            </a:r>
            <a:r>
              <a:rPr lang="de-DE" sz="800" dirty="0">
                <a:latin typeface="Arial" panose="020B0604020202020204" pitchFamily="34" charset="0"/>
                <a:cs typeface="Arial" panose="020B0604020202020204" pitchFamily="34" charset="0"/>
              </a:rPr>
              <a:t>0,10 £/kWh</a:t>
            </a:r>
          </a:p>
          <a:p>
            <a:r>
              <a:rPr lang="de-DE" sz="800" dirty="0">
                <a:solidFill>
                  <a:prstClr val="black"/>
                </a:solidFill>
                <a:latin typeface="Arial" panose="020B0604020202020204" pitchFamily="34" charset="0"/>
                <a:cs typeface="Arial" panose="020B0604020202020204" pitchFamily="34" charset="0"/>
              </a:rPr>
              <a:t>Annual </a:t>
            </a:r>
            <a:r>
              <a:rPr lang="de-DE" sz="800" dirty="0" err="1">
                <a:solidFill>
                  <a:prstClr val="black"/>
                </a:solidFill>
                <a:latin typeface="Arial" panose="020B0604020202020204" pitchFamily="34" charset="0"/>
                <a:cs typeface="Arial" panose="020B0604020202020204" pitchFamily="34" charset="0"/>
              </a:rPr>
              <a:t>operation</a:t>
            </a:r>
            <a:r>
              <a:rPr lang="de-DE" sz="800" dirty="0">
                <a:solidFill>
                  <a:prstClr val="black"/>
                </a:solidFill>
                <a:latin typeface="Arial" panose="020B0604020202020204" pitchFamily="34" charset="0"/>
                <a:cs typeface="Arial" panose="020B0604020202020204" pitchFamily="34" charset="0"/>
              </a:rPr>
              <a:t> time</a:t>
            </a:r>
            <a:r>
              <a:rPr lang="de-DE" sz="800" dirty="0">
                <a:latin typeface="Arial" panose="020B0604020202020204" pitchFamily="34" charset="0"/>
                <a:cs typeface="Arial" panose="020B0604020202020204" pitchFamily="34" charset="0"/>
              </a:rPr>
              <a:t>: 2.750 h</a:t>
            </a:r>
          </a:p>
        </p:txBody>
      </p:sp>
      <p:sp>
        <p:nvSpPr>
          <p:cNvPr id="23" name="Rechteck 22"/>
          <p:cNvSpPr/>
          <p:nvPr/>
        </p:nvSpPr>
        <p:spPr>
          <a:xfrm>
            <a:off x="180975" y="133350"/>
            <a:ext cx="8794564" cy="1446972"/>
          </a:xfrm>
          <a:prstGeom prst="rect">
            <a:avLst/>
          </a:prstGeom>
          <a:blipFill dpi="0" rotWithShape="1">
            <a:blip r:embed="rId2">
              <a:extLst>
                <a:ext uri="{28A0092B-C50C-407E-A947-70E740481C1C}">
                  <a14:useLocalDpi xmlns:a14="http://schemas.microsoft.com/office/drawing/2010/main" val="0"/>
                </a:ext>
              </a:extLst>
            </a:blip>
            <a:srcRect/>
            <a:stretch>
              <a:fillRect l="113" t="-78993" r="-113" b="-1978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platzhalter 7"/>
          <p:cNvSpPr txBox="1">
            <a:spLocks/>
          </p:cNvSpPr>
          <p:nvPr/>
        </p:nvSpPr>
        <p:spPr>
          <a:xfrm>
            <a:off x="6454589" y="2405166"/>
            <a:ext cx="2520950" cy="370953"/>
          </a:xfrm>
          <a:prstGeom prst="rect">
            <a:avLst/>
          </a:prstGeom>
        </p:spPr>
        <p:txBody>
          <a:bodyPr/>
          <a:lstStyle>
            <a:lvl1pPr marL="342900" indent="-342900" algn="l" defTabSz="914400"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de-DE" sz="1600" b="1" cap="all" dirty="0" err="1">
                <a:solidFill>
                  <a:prstClr val="white"/>
                </a:solidFill>
              </a:rPr>
              <a:t>EnergY</a:t>
            </a:r>
            <a:r>
              <a:rPr lang="de-DE" sz="1600" b="1" cap="all" dirty="0">
                <a:solidFill>
                  <a:prstClr val="white"/>
                </a:solidFill>
              </a:rPr>
              <a:t> COSTS SAVING</a:t>
            </a:r>
          </a:p>
        </p:txBody>
      </p:sp>
      <p:sp>
        <p:nvSpPr>
          <p:cNvPr id="24" name="Textplatzhalter 7"/>
          <p:cNvSpPr txBox="1">
            <a:spLocks/>
          </p:cNvSpPr>
          <p:nvPr/>
        </p:nvSpPr>
        <p:spPr>
          <a:xfrm>
            <a:off x="6493336" y="3988101"/>
            <a:ext cx="2520950" cy="370953"/>
          </a:xfrm>
          <a:prstGeom prst="rect">
            <a:avLst/>
          </a:prstGeom>
        </p:spPr>
        <p:txBody>
          <a:bodyPr/>
          <a:lstStyle>
            <a:lvl1pPr marL="342900" indent="-342900" algn="l" defTabSz="914400" rtl="0" eaLnBrk="1" latinLnBrk="0" hangingPunct="1">
              <a:spcBef>
                <a:spcPct val="20000"/>
              </a:spcBef>
              <a:buFont typeface="Arial" pitchFamily="34" charset="0"/>
              <a:buChar char="•"/>
              <a:defRPr lang="en-GB" sz="700" kern="1200" baseline="0" dirty="0" smtClean="0">
                <a:solidFill>
                  <a:srgbClr val="9C9D9D"/>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1600" b="1" cap="all" dirty="0" err="1">
                <a:solidFill>
                  <a:prstClr val="white"/>
                </a:solidFill>
              </a:rPr>
              <a:t>EnergY</a:t>
            </a:r>
            <a:r>
              <a:rPr lang="de-DE" sz="1600" b="1" cap="all" dirty="0">
                <a:solidFill>
                  <a:prstClr val="white"/>
                </a:solidFill>
              </a:rPr>
              <a:t> </a:t>
            </a:r>
          </a:p>
          <a:p>
            <a:pPr marL="0" indent="0" algn="ctr">
              <a:buNone/>
            </a:pPr>
            <a:r>
              <a:rPr lang="de-DE" sz="1600" b="1" cap="all" dirty="0">
                <a:solidFill>
                  <a:prstClr val="white"/>
                </a:solidFill>
              </a:rPr>
              <a:t>SAVING</a:t>
            </a:r>
          </a:p>
        </p:txBody>
      </p:sp>
      <p:graphicFrame>
        <p:nvGraphicFramePr>
          <p:cNvPr id="26" name="Tabelle 25"/>
          <p:cNvGraphicFramePr>
            <a:graphicFrameLocks noGrp="1"/>
          </p:cNvGraphicFramePr>
          <p:nvPr>
            <p:extLst>
              <p:ext uri="{D42A27DB-BD31-4B8C-83A1-F6EECF244321}">
                <p14:modId xmlns:p14="http://schemas.microsoft.com/office/powerpoint/2010/main" val="818092431"/>
              </p:ext>
            </p:extLst>
          </p:nvPr>
        </p:nvGraphicFramePr>
        <p:xfrm>
          <a:off x="461186" y="2387245"/>
          <a:ext cx="6032149" cy="3888788"/>
        </p:xfrm>
        <a:graphic>
          <a:graphicData uri="http://schemas.openxmlformats.org/drawingml/2006/table">
            <a:tbl>
              <a:tblPr/>
              <a:tblGrid>
                <a:gridCol w="2035091">
                  <a:extLst>
                    <a:ext uri="{9D8B030D-6E8A-4147-A177-3AD203B41FA5}">
                      <a16:colId xmlns:a16="http://schemas.microsoft.com/office/drawing/2014/main" val="20000"/>
                    </a:ext>
                  </a:extLst>
                </a:gridCol>
                <a:gridCol w="1998529">
                  <a:extLst>
                    <a:ext uri="{9D8B030D-6E8A-4147-A177-3AD203B41FA5}">
                      <a16:colId xmlns:a16="http://schemas.microsoft.com/office/drawing/2014/main" val="20001"/>
                    </a:ext>
                  </a:extLst>
                </a:gridCol>
                <a:gridCol w="1998529">
                  <a:extLst>
                    <a:ext uri="{9D8B030D-6E8A-4147-A177-3AD203B41FA5}">
                      <a16:colId xmlns:a16="http://schemas.microsoft.com/office/drawing/2014/main" val="20002"/>
                    </a:ext>
                  </a:extLst>
                </a:gridCol>
              </a:tblGrid>
              <a:tr h="412229">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b"/>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Luminaire</a:t>
                      </a:r>
                      <a:endParaRPr lang="de-DE" sz="1200" b="1" i="0" u="none" strike="noStrike" dirty="0">
                        <a:solidFill>
                          <a:schemeClr val="tx1"/>
                        </a:solidFill>
                        <a:effectLst/>
                        <a:latin typeface="Arial" panose="020B0604020202020204" pitchFamily="34" charset="0"/>
                        <a:cs typeface="Arial" panose="020B0604020202020204" pitchFamily="34" charset="0"/>
                      </a:endParaRPr>
                    </a:p>
                  </a:txBody>
                  <a:tcPr marL="7964" marR="7964" marT="796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lvl="0" indent="0" algn="ctr" defTabSz="914071" rtl="0" eaLnBrk="1" fontAlgn="auto" latinLnBrk="0" hangingPunct="1">
                        <a:lnSpc>
                          <a:spcPct val="100000"/>
                        </a:lnSpc>
                        <a:spcBef>
                          <a:spcPts val="0"/>
                        </a:spcBef>
                        <a:spcAft>
                          <a:spcPts val="0"/>
                        </a:spcAft>
                        <a:buClrTx/>
                        <a:buSzTx/>
                        <a:buFontTx/>
                        <a:buNone/>
                        <a:tabLst/>
                        <a:defRPr/>
                      </a:pP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old</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system</a:t>
                      </a:r>
                      <a:endParaRPr lang="de-DE" sz="1200" b="1" i="0" u="none" strike="noStrike" kern="1200" baseline="0" dirty="0">
                        <a:solidFill>
                          <a:schemeClr val="tx1"/>
                        </a:solidFill>
                        <a:latin typeface="Arial" panose="020B0604020202020204" pitchFamily="34" charset="0"/>
                        <a:ea typeface="+mn-ea"/>
                        <a:cs typeface="Arial" panose="020B0604020202020204" pitchFamily="34" charset="0"/>
                      </a:endParaRPr>
                    </a:p>
                    <a:p>
                      <a:pPr algn="ctr"/>
                      <a:r>
                        <a:rPr lang="de-DE" sz="1200" u="none" strike="noStrike" kern="1200" dirty="0">
                          <a:solidFill>
                            <a:schemeClr val="tx1"/>
                          </a:solidFill>
                          <a:effectLst/>
                          <a:latin typeface="Arial" panose="020B0604020202020204" pitchFamily="34" charset="0"/>
                          <a:ea typeface="+mn-ea"/>
                          <a:cs typeface="Arial" panose="020B0604020202020204" pitchFamily="34" charset="0"/>
                        </a:rPr>
                        <a:t>T8</a:t>
                      </a:r>
                      <a:r>
                        <a:rPr lang="de-DE" sz="120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200" u="none" strike="noStrike" kern="1200" baseline="0" dirty="0" err="1">
                          <a:solidFill>
                            <a:schemeClr val="tx1"/>
                          </a:solidFill>
                          <a:effectLst/>
                          <a:latin typeface="Arial" panose="020B0604020202020204" pitchFamily="34" charset="0"/>
                          <a:ea typeface="+mn-ea"/>
                          <a:cs typeface="Arial" panose="020B0604020202020204" pitchFamily="34" charset="0"/>
                        </a:rPr>
                        <a:t>batten</a:t>
                      </a:r>
                      <a:r>
                        <a:rPr lang="de-DE" sz="120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200" u="none" strike="noStrike" kern="1200" baseline="0" dirty="0" err="1">
                          <a:solidFill>
                            <a:schemeClr val="tx1"/>
                          </a:solidFill>
                          <a:effectLst/>
                          <a:latin typeface="Arial" panose="020B0604020202020204" pitchFamily="34" charset="0"/>
                          <a:ea typeface="+mn-ea"/>
                          <a:cs typeface="Arial" panose="020B0604020202020204" pitchFamily="34" charset="0"/>
                        </a:rPr>
                        <a:t>with</a:t>
                      </a:r>
                      <a:r>
                        <a:rPr lang="de-DE" sz="120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200" u="none" strike="noStrike" kern="1200" baseline="0" dirty="0" err="1">
                          <a:solidFill>
                            <a:schemeClr val="tx1"/>
                          </a:solidFill>
                          <a:effectLst/>
                          <a:latin typeface="Arial" panose="020B0604020202020204" pitchFamily="34" charset="0"/>
                          <a:ea typeface="+mn-ea"/>
                          <a:cs typeface="Arial" panose="020B0604020202020204" pitchFamily="34" charset="0"/>
                        </a:rPr>
                        <a:t>protective</a:t>
                      </a:r>
                      <a:r>
                        <a:rPr lang="de-DE" sz="120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200" u="none" strike="noStrike" kern="1200" baseline="0" dirty="0" err="1">
                          <a:solidFill>
                            <a:schemeClr val="tx1"/>
                          </a:solidFill>
                          <a:effectLst/>
                          <a:latin typeface="Arial" panose="020B0604020202020204" pitchFamily="34" charset="0"/>
                          <a:ea typeface="+mn-ea"/>
                          <a:cs typeface="Arial" panose="020B0604020202020204" pitchFamily="34" charset="0"/>
                        </a:rPr>
                        <a:t>tube</a:t>
                      </a:r>
                      <a:endParaRPr lang="de-DE" sz="12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7964" marR="7964" marT="796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new</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system</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TRILUX</a:t>
                      </a:r>
                    </a:p>
                    <a:p>
                      <a:pPr algn="ctr" fontAlgn="b"/>
                      <a:r>
                        <a:rPr lang="da-DK" sz="1200" u="none" strike="noStrike" dirty="0">
                          <a:solidFill>
                            <a:schemeClr val="tx1"/>
                          </a:solidFill>
                          <a:effectLst/>
                          <a:latin typeface="Arial" panose="020B0604020202020204" pitchFamily="34" charset="0"/>
                          <a:cs typeface="Arial" panose="020B0604020202020204" pitchFamily="34" charset="0"/>
                        </a:rPr>
                        <a:t>Oleveon</a:t>
                      </a:r>
                      <a:r>
                        <a:rPr lang="da-DK" sz="1200" u="none" strike="noStrike" baseline="0" dirty="0">
                          <a:solidFill>
                            <a:schemeClr val="tx1"/>
                          </a:solidFill>
                          <a:effectLst/>
                          <a:latin typeface="Arial" panose="020B0604020202020204" pitchFamily="34" charset="0"/>
                          <a:cs typeface="Arial" panose="020B0604020202020204" pitchFamily="34" charset="0"/>
                        </a:rPr>
                        <a:t> Fit 6000 L</a:t>
                      </a:r>
                      <a:endParaRPr lang="da-DK" sz="1200" b="0" i="0" u="none" strike="noStrike" dirty="0">
                        <a:solidFill>
                          <a:schemeClr val="tx1"/>
                        </a:solidFill>
                        <a:effectLst/>
                        <a:latin typeface="Arial" panose="020B0604020202020204" pitchFamily="34" charset="0"/>
                        <a:cs typeface="Arial" panose="020B0604020202020204" pitchFamily="34" charset="0"/>
                      </a:endParaRPr>
                    </a:p>
                  </a:txBody>
                  <a:tcPr marL="7964" marR="7964" marT="796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0"/>
                  </a:ext>
                </a:extLst>
              </a:tr>
              <a:tr h="412229">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System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performance</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per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luminaire</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0" i="0" u="none" strike="noStrike" dirty="0">
                          <a:solidFill>
                            <a:schemeClr val="tx1"/>
                          </a:solidFill>
                          <a:effectLst/>
                          <a:latin typeface="Arial" panose="020B0604020202020204" pitchFamily="34" charset="0"/>
                          <a:cs typeface="Arial" panose="020B0604020202020204" pitchFamily="34" charset="0"/>
                        </a:rPr>
                        <a:t>66</a:t>
                      </a:r>
                      <a:r>
                        <a:rPr lang="de-DE" sz="1200" b="0" i="0" u="none" strike="noStrike" baseline="0" dirty="0">
                          <a:solidFill>
                            <a:schemeClr val="tx1"/>
                          </a:solidFill>
                          <a:effectLst/>
                          <a:latin typeface="Arial" panose="020B0604020202020204" pitchFamily="34" charset="0"/>
                          <a:cs typeface="Arial" panose="020B0604020202020204" pitchFamily="34" charset="0"/>
                        </a:rPr>
                        <a:t> </a:t>
                      </a:r>
                      <a:r>
                        <a:rPr lang="de-DE" sz="1200" b="0" i="0" u="none" strike="noStrike" dirty="0">
                          <a:solidFill>
                            <a:schemeClr val="tx1"/>
                          </a:solidFill>
                          <a:effectLst/>
                          <a:latin typeface="Arial" panose="020B0604020202020204" pitchFamily="34" charset="0"/>
                          <a:cs typeface="Arial" panose="020B0604020202020204" pitchFamily="34" charset="0"/>
                        </a:rPr>
                        <a:t>W</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0" i="0" u="none" strike="noStrike" dirty="0">
                          <a:solidFill>
                            <a:schemeClr val="tx1"/>
                          </a:solidFill>
                          <a:effectLst/>
                          <a:latin typeface="Arial" panose="020B0604020202020204" pitchFamily="34" charset="0"/>
                          <a:cs typeface="Arial" panose="020B0604020202020204" pitchFamily="34" charset="0"/>
                        </a:rPr>
                        <a:t>52 W</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extLst>
                  <a:ext uri="{0D108BD9-81ED-4DB2-BD59-A6C34878D82A}">
                    <a16:rowId xmlns:a16="http://schemas.microsoft.com/office/drawing/2014/main" val="10001"/>
                  </a:ext>
                </a:extLst>
              </a:tr>
              <a:tr h="412229">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Number</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of</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luminaire</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per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object</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a-DK" sz="1200" b="0" i="0" u="none" strike="noStrike" dirty="0">
                          <a:solidFill>
                            <a:schemeClr val="tx1"/>
                          </a:solidFill>
                          <a:effectLst/>
                          <a:latin typeface="Arial" panose="020B0604020202020204" pitchFamily="34" charset="0"/>
                          <a:cs typeface="Arial" panose="020B0604020202020204" pitchFamily="34" charset="0"/>
                        </a:rPr>
                        <a:t>32</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0" i="0" u="none" strike="noStrike" dirty="0">
                          <a:solidFill>
                            <a:schemeClr val="tx1"/>
                          </a:solidFill>
                          <a:effectLst/>
                          <a:latin typeface="Arial" panose="020B0604020202020204" pitchFamily="34" charset="0"/>
                          <a:cs typeface="Arial" panose="020B0604020202020204" pitchFamily="34" charset="0"/>
                        </a:rPr>
                        <a:t>32</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extLst>
                  <a:ext uri="{0D108BD9-81ED-4DB2-BD59-A6C34878D82A}">
                    <a16:rowId xmlns:a16="http://schemas.microsoft.com/office/drawing/2014/main" val="10002"/>
                  </a:ext>
                </a:extLst>
              </a:tr>
              <a:tr h="412229">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System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performance</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in total</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2.112 W</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baseline="0" dirty="0">
                          <a:solidFill>
                            <a:schemeClr val="tx1"/>
                          </a:solidFill>
                          <a:effectLst/>
                          <a:latin typeface="Arial" panose="020B0604020202020204" pitchFamily="34" charset="0"/>
                          <a:cs typeface="Arial" panose="020B0604020202020204" pitchFamily="34" charset="0"/>
                        </a:rPr>
                        <a:t>1.677 W</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extLst>
                  <a:ext uri="{0D108BD9-81ED-4DB2-BD59-A6C34878D82A}">
                    <a16:rowId xmlns:a16="http://schemas.microsoft.com/office/drawing/2014/main" val="10003"/>
                  </a:ext>
                </a:extLst>
              </a:tr>
              <a:tr h="412229">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Energy</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consumption</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lvl="0" indent="0" algn="ctr" defTabSz="914353" rtl="0" eaLnBrk="1" fontAlgn="ctr" latinLnBrk="0" hangingPunct="1">
                        <a:lnSpc>
                          <a:spcPct val="100000"/>
                        </a:lnSpc>
                        <a:spcBef>
                          <a:spcPts val="0"/>
                        </a:spcBef>
                        <a:spcAft>
                          <a:spcPts val="0"/>
                        </a:spcAft>
                        <a:buClrTx/>
                        <a:buSzTx/>
                        <a:buFontTx/>
                        <a:buNone/>
                        <a:tabLst/>
                        <a:defRPr/>
                      </a:pPr>
                      <a:r>
                        <a:rPr lang="de-DE" sz="1200" b="0" i="0" u="none" strike="noStrike" dirty="0">
                          <a:solidFill>
                            <a:srgbClr val="000000"/>
                          </a:solidFill>
                          <a:effectLst/>
                          <a:latin typeface="Arial" panose="020B0604020202020204" pitchFamily="34" charset="0"/>
                          <a:cs typeface="Arial" panose="020B0604020202020204" pitchFamily="34" charset="0"/>
                        </a:rPr>
                        <a:t>5.808 </a:t>
                      </a: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kWh/a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2.306 kWh/a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extLst>
                  <a:ext uri="{0D108BD9-81ED-4DB2-BD59-A6C34878D82A}">
                    <a16:rowId xmlns:a16="http://schemas.microsoft.com/office/drawing/2014/main" val="10004"/>
                  </a:ext>
                </a:extLst>
              </a:tr>
              <a:tr h="412229">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Energy</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costs</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0" kern="1200" dirty="0">
                          <a:solidFill>
                            <a:schemeClr val="tx1"/>
                          </a:solidFill>
                          <a:effectLst/>
                          <a:latin typeface="+mn-lt"/>
                          <a:ea typeface="+mn-ea"/>
                          <a:cs typeface="+mn-cs"/>
                        </a:rPr>
                        <a:t>Ø </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p. 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711 </a:t>
                      </a:r>
                      <a:r>
                        <a:rPr lang="de-DE" sz="1200" dirty="0">
                          <a:latin typeface="Arial" panose="020B0604020202020204" pitchFamily="34" charset="0"/>
                          <a:cs typeface="Arial" panose="020B0604020202020204" pitchFamily="34" charset="0"/>
                        </a:rPr>
                        <a:t>£</a:t>
                      </a: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/a</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283 </a:t>
                      </a:r>
                      <a:r>
                        <a:rPr lang="de-DE" sz="1200" dirty="0">
                          <a:latin typeface="Arial" panose="020B0604020202020204" pitchFamily="34" charset="0"/>
                          <a:cs typeface="Arial" panose="020B0604020202020204" pitchFamily="34" charset="0"/>
                        </a:rPr>
                        <a:t>£</a:t>
                      </a:r>
                      <a:r>
                        <a:rPr lang="de-DE" sz="1200" b="0" i="0" u="none" strike="noStrike" kern="1200" baseline="0" dirty="0">
                          <a:solidFill>
                            <a:schemeClr val="tx1"/>
                          </a:solidFill>
                          <a:latin typeface="Arial" panose="020B0604020202020204" pitchFamily="34" charset="0"/>
                          <a:ea typeface="+mn-ea"/>
                          <a:cs typeface="Arial" panose="020B0604020202020204" pitchFamily="34" charset="0"/>
                        </a:rPr>
                        <a:t>/a</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extLst>
                  <a:ext uri="{0D108BD9-81ED-4DB2-BD59-A6C34878D82A}">
                    <a16:rowId xmlns:a16="http://schemas.microsoft.com/office/drawing/2014/main" val="10005"/>
                  </a:ext>
                </a:extLst>
              </a:tr>
              <a:tr h="412229">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Energy</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savings</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potential p.a.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a-DK" sz="1200" b="0" i="0" u="none" strike="noStrike" dirty="0">
                          <a:solidFill>
                            <a:schemeClr val="tx1"/>
                          </a:solidFill>
                          <a:effectLst/>
                          <a:latin typeface="Arial" panose="020B0604020202020204" pitchFamily="34" charset="0"/>
                          <a:cs typeface="Arial" panose="020B0604020202020204" pitchFamily="34" charset="0"/>
                        </a:rPr>
                        <a:t>-</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e-DE" sz="1200" b="1" i="0" u="none" strike="noStrike" dirty="0">
                          <a:solidFill>
                            <a:schemeClr val="tx1"/>
                          </a:solidFill>
                          <a:effectLst/>
                          <a:latin typeface="Arial" panose="020B0604020202020204" pitchFamily="34" charset="0"/>
                          <a:cs typeface="Arial" panose="020B0604020202020204" pitchFamily="34" charset="0"/>
                        </a:rPr>
                        <a:t>60 %</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extLst>
                  <a:ext uri="{0D108BD9-81ED-4DB2-BD59-A6C34878D82A}">
                    <a16:rowId xmlns:a16="http://schemas.microsoft.com/office/drawing/2014/main" val="10006"/>
                  </a:ext>
                </a:extLst>
              </a:tr>
              <a:tr h="412229">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Safed</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kilowatt</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hours</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a-DK" sz="1200" b="0" i="0" u="none" strike="noStrike" dirty="0">
                          <a:solidFill>
                            <a:schemeClr val="tx1"/>
                          </a:solidFill>
                          <a:effectLst/>
                          <a:latin typeface="Arial" panose="020B0604020202020204" pitchFamily="34" charset="0"/>
                          <a:cs typeface="Arial" panose="020B0604020202020204" pitchFamily="34" charset="0"/>
                        </a:rPr>
                        <a:t>-</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0" i="0" u="none" strike="noStrike" dirty="0">
                          <a:solidFill>
                            <a:schemeClr val="tx1"/>
                          </a:solidFill>
                          <a:effectLst/>
                          <a:latin typeface="Arial" panose="020B0604020202020204" pitchFamily="34" charset="0"/>
                          <a:cs typeface="Arial" panose="020B0604020202020204" pitchFamily="34" charset="0"/>
                        </a:rPr>
                        <a:t>3.502 kWh/a</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20000"/>
                        <a:lumOff val="80000"/>
                      </a:srgbClr>
                    </a:solidFill>
                  </a:tcPr>
                </a:tc>
                <a:extLst>
                  <a:ext uri="{0D108BD9-81ED-4DB2-BD59-A6C34878D82A}">
                    <a16:rowId xmlns:a16="http://schemas.microsoft.com/office/drawing/2014/main" val="10007"/>
                  </a:ext>
                </a:extLst>
              </a:tr>
              <a:tr h="446581">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l" fontAlgn="ct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Energy</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cost</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1" i="0" u="none" strike="noStrike" kern="1200" baseline="0" dirty="0" err="1">
                          <a:solidFill>
                            <a:schemeClr val="tx1"/>
                          </a:solidFill>
                          <a:latin typeface="Arial" panose="020B0604020202020204" pitchFamily="34" charset="0"/>
                          <a:ea typeface="+mn-ea"/>
                          <a:cs typeface="Arial" panose="020B0604020202020204" pitchFamily="34" charset="0"/>
                        </a:rPr>
                        <a:t>savings</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a:t>
                      </a:r>
                      <a:r>
                        <a:rPr lang="de-DE" sz="1200" b="0" kern="1200" dirty="0">
                          <a:solidFill>
                            <a:schemeClr val="tx1"/>
                          </a:solidFill>
                          <a:effectLst/>
                          <a:latin typeface="+mn-lt"/>
                          <a:ea typeface="+mn-ea"/>
                          <a:cs typeface="+mn-cs"/>
                        </a:rPr>
                        <a:t>Ø</a:t>
                      </a:r>
                      <a:r>
                        <a:rPr lang="de-DE" sz="1200" b="1" i="0" u="none" strike="noStrike" kern="1200" baseline="0" dirty="0">
                          <a:solidFill>
                            <a:schemeClr val="tx1"/>
                          </a:solidFill>
                          <a:latin typeface="Arial" panose="020B0604020202020204" pitchFamily="34" charset="0"/>
                          <a:ea typeface="+mn-ea"/>
                          <a:cs typeface="Arial" panose="020B0604020202020204" pitchFamily="34" charset="0"/>
                        </a:rPr>
                        <a:t> p.a.</a:t>
                      </a:r>
                      <a:endParaRPr lang="de-DE" sz="1200" b="0" i="0" u="none" strike="noStrike" dirty="0">
                        <a:solidFill>
                          <a:schemeClr val="tx1"/>
                        </a:solidFill>
                        <a:effectLst/>
                        <a:latin typeface="Arial" panose="020B0604020202020204" pitchFamily="34" charset="0"/>
                        <a:cs typeface="Arial" panose="020B0604020202020204" pitchFamily="34" charset="0"/>
                      </a:endParaRP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algn="ctr" fontAlgn="b"/>
                      <a:r>
                        <a:rPr lang="da-DK" sz="1200" b="0" i="0" u="none" strike="noStrike" dirty="0">
                          <a:solidFill>
                            <a:schemeClr val="tx1"/>
                          </a:solidFill>
                          <a:effectLst/>
                          <a:latin typeface="Arial" panose="020B0604020202020204" pitchFamily="34" charset="0"/>
                          <a:cs typeface="Arial" panose="020B0604020202020204" pitchFamily="34" charset="0"/>
                        </a:rPr>
                        <a:t>-</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tc>
                  <a:txBody>
                    <a:bodyPr/>
                    <a:lstStyle>
                      <a:lvl1pPr marL="0" algn="l" defTabSz="685739" rtl="0" eaLnBrk="1" latinLnBrk="0" hangingPunct="1">
                        <a:defRPr sz="1350" kern="1200">
                          <a:solidFill>
                            <a:schemeClr val="dk1"/>
                          </a:solidFill>
                          <a:latin typeface="Calibri"/>
                        </a:defRPr>
                      </a:lvl1pPr>
                      <a:lvl2pPr marL="342869" algn="l" defTabSz="685739" rtl="0" eaLnBrk="1" latinLnBrk="0" hangingPunct="1">
                        <a:defRPr sz="1350" kern="1200">
                          <a:solidFill>
                            <a:schemeClr val="dk1"/>
                          </a:solidFill>
                          <a:latin typeface="Calibri"/>
                        </a:defRPr>
                      </a:lvl2pPr>
                      <a:lvl3pPr marL="685739" algn="l" defTabSz="685739" rtl="0" eaLnBrk="1" latinLnBrk="0" hangingPunct="1">
                        <a:defRPr sz="1350" kern="1200">
                          <a:solidFill>
                            <a:schemeClr val="dk1"/>
                          </a:solidFill>
                          <a:latin typeface="Calibri"/>
                        </a:defRPr>
                      </a:lvl3pPr>
                      <a:lvl4pPr marL="1028609" algn="l" defTabSz="685739" rtl="0" eaLnBrk="1" latinLnBrk="0" hangingPunct="1">
                        <a:defRPr sz="1350" kern="1200">
                          <a:solidFill>
                            <a:schemeClr val="dk1"/>
                          </a:solidFill>
                          <a:latin typeface="Calibri"/>
                        </a:defRPr>
                      </a:lvl4pPr>
                      <a:lvl5pPr marL="1371477" algn="l" defTabSz="685739" rtl="0" eaLnBrk="1" latinLnBrk="0" hangingPunct="1">
                        <a:defRPr sz="1350" kern="1200">
                          <a:solidFill>
                            <a:schemeClr val="dk1"/>
                          </a:solidFill>
                          <a:latin typeface="Calibri"/>
                        </a:defRPr>
                      </a:lvl5pPr>
                      <a:lvl6pPr marL="1714346" algn="l" defTabSz="685739" rtl="0" eaLnBrk="1" latinLnBrk="0" hangingPunct="1">
                        <a:defRPr sz="1350" kern="1200">
                          <a:solidFill>
                            <a:schemeClr val="dk1"/>
                          </a:solidFill>
                          <a:latin typeface="Calibri"/>
                        </a:defRPr>
                      </a:lvl6pPr>
                      <a:lvl7pPr marL="2057215" algn="l" defTabSz="685739" rtl="0" eaLnBrk="1" latinLnBrk="0" hangingPunct="1">
                        <a:defRPr sz="1350" kern="1200">
                          <a:solidFill>
                            <a:schemeClr val="dk1"/>
                          </a:solidFill>
                          <a:latin typeface="Calibri"/>
                        </a:defRPr>
                      </a:lvl7pPr>
                      <a:lvl8pPr marL="2400084" algn="l" defTabSz="685739" rtl="0" eaLnBrk="1" latinLnBrk="0" hangingPunct="1">
                        <a:defRPr sz="1350" kern="1200">
                          <a:solidFill>
                            <a:schemeClr val="dk1"/>
                          </a:solidFill>
                          <a:latin typeface="Calibri"/>
                        </a:defRPr>
                      </a:lvl8pPr>
                      <a:lvl9pPr marL="2742953" algn="l" defTabSz="685739" rtl="0" eaLnBrk="1" latinLnBrk="0" hangingPunct="1">
                        <a:defRPr sz="1350" kern="1200">
                          <a:solidFill>
                            <a:schemeClr val="dk1"/>
                          </a:solidFill>
                          <a:latin typeface="Calibri"/>
                        </a:defRPr>
                      </a:lvl9pPr>
                    </a:lstStyle>
                    <a:p>
                      <a:pPr marL="0" marR="0" indent="0" algn="ctr" defTabSz="914353" rtl="0" eaLnBrk="1" fontAlgn="b"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Arial" panose="020B0604020202020204" pitchFamily="34" charset="0"/>
                          <a:ea typeface="+mn-ea"/>
                          <a:cs typeface="Arial" panose="020B0604020202020204" pitchFamily="34" charset="0"/>
                        </a:rPr>
                        <a:t>986 </a:t>
                      </a:r>
                      <a:r>
                        <a:rPr lang="de-DE" sz="1200" dirty="0">
                          <a:latin typeface="Arial" panose="020B0604020202020204" pitchFamily="34" charset="0"/>
                          <a:cs typeface="Arial" panose="020B0604020202020204" pitchFamily="34" charset="0"/>
                        </a:rPr>
                        <a:t>£</a:t>
                      </a:r>
                      <a:r>
                        <a:rPr lang="de-DE" sz="1200" b="1" i="0" u="none" strike="noStrike" kern="1200" dirty="0">
                          <a:solidFill>
                            <a:schemeClr val="tx1"/>
                          </a:solidFill>
                          <a:effectLst/>
                          <a:latin typeface="Arial" panose="020B0604020202020204" pitchFamily="34" charset="0"/>
                          <a:ea typeface="+mn-ea"/>
                          <a:cs typeface="Arial" panose="020B0604020202020204" pitchFamily="34" charset="0"/>
                        </a:rPr>
                        <a:t>/a</a:t>
                      </a:r>
                    </a:p>
                  </a:txBody>
                  <a:tcPr marL="90000" marR="0" marT="720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EBEBE">
                        <a:lumMod val="40000"/>
                        <a:lumOff val="60000"/>
                      </a:srgbClr>
                    </a:solidFill>
                  </a:tcPr>
                </a:tc>
                <a:extLst>
                  <a:ext uri="{0D108BD9-81ED-4DB2-BD59-A6C34878D82A}">
                    <a16:rowId xmlns:a16="http://schemas.microsoft.com/office/drawing/2014/main" val="10008"/>
                  </a:ext>
                </a:extLst>
              </a:tr>
            </a:tbl>
          </a:graphicData>
        </a:graphic>
      </p:graphicFrame>
      <p:sp>
        <p:nvSpPr>
          <p:cNvPr id="29" name="Textplatzhalter 1"/>
          <p:cNvSpPr txBox="1">
            <a:spLocks/>
          </p:cNvSpPr>
          <p:nvPr/>
        </p:nvSpPr>
        <p:spPr>
          <a:xfrm>
            <a:off x="578647" y="1684403"/>
            <a:ext cx="7993853" cy="415925"/>
          </a:xfrm>
          <a:prstGeom prst="rect">
            <a:avLst/>
          </a:prstGeom>
        </p:spPr>
        <p:txBody>
          <a:bodyPr vert="horz" lIns="0" tIns="0" rIns="0" bIns="0" rtlCol="0">
            <a:norm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r>
              <a:rPr lang="en-GB" dirty="0"/>
              <a:t>EFFICIENCY CALCULATION</a:t>
            </a:r>
            <a:endParaRPr lang="de-DE" dirty="0"/>
          </a:p>
        </p:txBody>
      </p:sp>
      <p:sp>
        <p:nvSpPr>
          <p:cNvPr id="30" name="Rechteck 29"/>
          <p:cNvSpPr/>
          <p:nvPr/>
        </p:nvSpPr>
        <p:spPr>
          <a:xfrm>
            <a:off x="578647" y="2073898"/>
            <a:ext cx="6742739" cy="307777"/>
          </a:xfrm>
          <a:prstGeom prst="rect">
            <a:avLst/>
          </a:prstGeom>
        </p:spPr>
        <p:txBody>
          <a:bodyPr wrap="square">
            <a:spAutoFit/>
          </a:bodyPr>
          <a:lstStyle/>
          <a:p>
            <a:r>
              <a:rPr lang="de-DE" sz="1400" b="1" dirty="0">
                <a:solidFill>
                  <a:prstClr val="black"/>
                </a:solidFill>
                <a:latin typeface="Arial" panose="020B0604020202020204" pitchFamily="34" charset="0"/>
                <a:cs typeface="Arial" panose="020B0604020202020204" pitchFamily="34" charset="0"/>
              </a:rPr>
              <a:t>CALCULATION EXAMPLE – </a:t>
            </a:r>
            <a:r>
              <a:rPr lang="de-DE" sz="1400" b="1" cap="all" dirty="0">
                <a:solidFill>
                  <a:prstClr val="black"/>
                </a:solidFill>
                <a:latin typeface="Arial" panose="020B0604020202020204" pitchFamily="34" charset="0"/>
                <a:cs typeface="Arial" panose="020B0604020202020204" pitchFamily="34" charset="0"/>
              </a:rPr>
              <a:t>cool </a:t>
            </a:r>
            <a:r>
              <a:rPr lang="de-DE" sz="1400" b="1" cap="all" dirty="0" err="1">
                <a:solidFill>
                  <a:prstClr val="black"/>
                </a:solidFill>
                <a:latin typeface="Arial" panose="020B0604020202020204" pitchFamily="34" charset="0"/>
                <a:cs typeface="Arial" panose="020B0604020202020204" pitchFamily="34" charset="0"/>
              </a:rPr>
              <a:t>storage</a:t>
            </a:r>
            <a:r>
              <a:rPr lang="de-DE" sz="1400" b="1" cap="all" dirty="0">
                <a:solidFill>
                  <a:prstClr val="black"/>
                </a:solidFill>
                <a:latin typeface="Arial" panose="020B0604020202020204" pitchFamily="34" charset="0"/>
                <a:cs typeface="Arial" panose="020B0604020202020204" pitchFamily="34" charset="0"/>
              </a:rPr>
              <a:t> </a:t>
            </a:r>
            <a:r>
              <a:rPr lang="de-DE" sz="1400" b="1" cap="all" dirty="0" err="1">
                <a:solidFill>
                  <a:prstClr val="black"/>
                </a:solidFill>
                <a:latin typeface="Arial" panose="020B0604020202020204" pitchFamily="34" charset="0"/>
                <a:cs typeface="Arial" panose="020B0604020202020204" pitchFamily="34" charset="0"/>
              </a:rPr>
              <a:t>room</a:t>
            </a:r>
            <a:endParaRPr lang="de-DE" sz="140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55371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Whether for parking garages, distribution halls, production areas or canopied outdoor areas – weather-proof luminaires are often used according to the principle of "the most important thing is standard-compliant and functional". This however neglects the enormous potential offered by modern damp-proof lighting in terms of quality of light, energy efficiency, spatial effect and connectivity. </a:t>
            </a:r>
            <a:endParaRPr lang="de-DE" dirty="0"/>
          </a:p>
          <a:p>
            <a:endParaRPr lang="de-DE" dirty="0"/>
          </a:p>
        </p:txBody>
      </p:sp>
      <p:pic>
        <p:nvPicPr>
          <p:cNvPr id="10" name="Bildplatzhalter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7457" r="27457"/>
          <a:stretch>
            <a:fillRect/>
          </a:stretch>
        </p:blipFill>
        <p:spPr/>
      </p:pic>
    </p:spTree>
    <p:extLst>
      <p:ext uri="{BB962C8B-B14F-4D97-AF65-F5344CB8AC3E}">
        <p14:creationId xmlns:p14="http://schemas.microsoft.com/office/powerpoint/2010/main" val="85538756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3997" r="3997"/>
          <a:stretch>
            <a:fillRect/>
          </a:stretch>
        </p:blipFill>
        <p:spPr/>
      </p:pic>
      <p:pic>
        <p:nvPicPr>
          <p:cNvPr id="11" name="Bildplatzhalter 10"/>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4285" r="4285"/>
          <a:stretch>
            <a:fillRect/>
          </a:stretch>
        </p:blipFill>
        <p:spPr/>
      </p:pic>
      <p:pic>
        <p:nvPicPr>
          <p:cNvPr id="12" name="Bildplatzhalter 11"/>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3961" r="3961"/>
          <a:stretch>
            <a:fillRect/>
          </a:stretch>
        </p:blipFill>
        <p:spPr/>
      </p:pic>
      <p:pic>
        <p:nvPicPr>
          <p:cNvPr id="13" name="Bildplatzhalter 12"/>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t="25839" b="25839"/>
          <a:stretch>
            <a:fillRect/>
          </a:stretch>
        </p:blipFill>
        <p:spPr/>
      </p:pic>
      <p:pic>
        <p:nvPicPr>
          <p:cNvPr id="8" name="Bildplatzhalter 7"/>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l="20328" r="20328"/>
          <a:stretch>
            <a:fillRect/>
          </a:stretch>
        </p:blipFill>
        <p:spPr/>
      </p:pic>
      <p:pic>
        <p:nvPicPr>
          <p:cNvPr id="3" name="Bildplatzhalter 2"/>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l="20316" r="20316"/>
          <a:stretch>
            <a:fillRect/>
          </a:stretch>
        </p:blipFill>
        <p:spPr/>
      </p:pic>
    </p:spTree>
    <p:extLst>
      <p:ext uri="{BB962C8B-B14F-4D97-AF65-F5344CB8AC3E}">
        <p14:creationId xmlns:p14="http://schemas.microsoft.com/office/powerpoint/2010/main" val="1401706736"/>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Excellent quality of light and low operating costs – damp-proof lighting reaches a new level with </a:t>
            </a:r>
            <a:r>
              <a:rPr lang="en-GB" dirty="0" err="1"/>
              <a:t>Oleveon</a:t>
            </a:r>
            <a:r>
              <a:rPr lang="en-GB" dirty="0"/>
              <a:t> Fit LED. The luminaire with a wide range of variants can be precisely modified to the specific application, and is already fit for the future thanks to optional connectivity features. </a:t>
            </a:r>
            <a:endParaRPr lang="de-DE" dirty="0"/>
          </a:p>
        </p:txBody>
      </p:sp>
      <p:pic>
        <p:nvPicPr>
          <p:cNvPr id="4" name="Bildplatzhalt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453" r="27453"/>
          <a:stretch>
            <a:fillRect/>
          </a:stretch>
        </p:blipFill>
        <p:spPr/>
      </p:pic>
      <p:pic>
        <p:nvPicPr>
          <p:cNvPr id="5" name="Picture 2">
            <a:extLst>
              <a:ext uri="{FF2B5EF4-FFF2-40B4-BE49-F238E27FC236}">
                <a16:creationId xmlns:a16="http://schemas.microsoft.com/office/drawing/2014/main" id="{F6C4EA7B-5CC0-4ADD-A014-6C487F257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017" y="4174667"/>
            <a:ext cx="1680393" cy="57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platzhalter 6">
            <a:extLst>
              <a:ext uri="{FF2B5EF4-FFF2-40B4-BE49-F238E27FC236}">
                <a16:creationId xmlns:a16="http://schemas.microsoft.com/office/drawing/2014/main" id="{3467E80B-0255-4DD2-8052-10C25B5FC09E}"/>
              </a:ext>
            </a:extLst>
          </p:cNvPr>
          <p:cNvPicPr>
            <a:picLocks noChangeAspect="1"/>
          </p:cNvPicPr>
          <p:nvPr/>
        </p:nvPicPr>
        <p:blipFill>
          <a:blip r:embed="rId4">
            <a:extLst>
              <a:ext uri="{28A0092B-C50C-407E-A947-70E740481C1C}">
                <a14:useLocalDpi xmlns:a14="http://schemas.microsoft.com/office/drawing/2010/main" val="0"/>
              </a:ext>
            </a:extLst>
          </a:blip>
          <a:srcRect t="3898" b="3898"/>
          <a:stretch>
            <a:fillRect/>
          </a:stretch>
        </p:blipFill>
        <p:spPr>
          <a:xfrm>
            <a:off x="5095017" y="5186488"/>
            <a:ext cx="1617662" cy="1491512"/>
          </a:xfrm>
          <a:prstGeom prst="rect">
            <a:avLst/>
          </a:prstGeom>
          <a:solidFill>
            <a:schemeClr val="bg1">
              <a:lumMod val="95000"/>
            </a:schemeClr>
          </a:solidFill>
        </p:spPr>
      </p:pic>
    </p:spTree>
    <p:extLst>
      <p:ext uri="{BB962C8B-B14F-4D97-AF65-F5344CB8AC3E}">
        <p14:creationId xmlns:p14="http://schemas.microsoft.com/office/powerpoint/2010/main" val="177045776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a:t>Always a step ahead, also in the future, thanks to high flexibility: </a:t>
            </a:r>
            <a:r>
              <a:rPr lang="en-GB" dirty="0" err="1"/>
              <a:t>Oleveon</a:t>
            </a:r>
            <a:r>
              <a:rPr lang="en-GB" dirty="0"/>
              <a:t> Fit LED scores points not only in terms of quality of light, efficiency and its range of versions – the innovative connectivity features open up new possibilities for damp rooms. </a:t>
            </a:r>
            <a:endParaRPr lang="de-DE" dirty="0"/>
          </a:p>
        </p:txBody>
      </p:sp>
    </p:spTree>
    <p:extLst>
      <p:ext uri="{BB962C8B-B14F-4D97-AF65-F5344CB8AC3E}">
        <p14:creationId xmlns:p14="http://schemas.microsoft.com/office/powerpoint/2010/main" val="171371532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a:t>Always a step ahead, also in the future, thanks to high flexibility: </a:t>
            </a:r>
            <a:r>
              <a:rPr lang="en-GB" dirty="0" err="1"/>
              <a:t>Oleveon</a:t>
            </a:r>
            <a:r>
              <a:rPr lang="en-GB" dirty="0"/>
              <a:t> Fit LED scores points not only in terms of quality of light, efficiency and its range of versions – the innovative connectivity features open up new possibilities for damp rooms. </a:t>
            </a:r>
            <a:endParaRPr lang="de-DE" dirty="0"/>
          </a:p>
        </p:txBody>
      </p:sp>
      <p:pic>
        <p:nvPicPr>
          <p:cNvPr id="2"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Tree>
    <p:extLst>
      <p:ext uri="{BB962C8B-B14F-4D97-AF65-F5344CB8AC3E}">
        <p14:creationId xmlns:p14="http://schemas.microsoft.com/office/powerpoint/2010/main" val="196620516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
        <p:nvSpPr>
          <p:cNvPr id="3" name="Textplatzhalter 2"/>
          <p:cNvSpPr>
            <a:spLocks noGrp="1"/>
          </p:cNvSpPr>
          <p:nvPr>
            <p:ph type="body" sz="quarter" idx="13"/>
          </p:nvPr>
        </p:nvSpPr>
        <p:spPr/>
        <p:txBody>
          <a:bodyPr/>
          <a:lstStyle/>
          <a:p>
            <a:r>
              <a:rPr lang="en-GB" dirty="0"/>
              <a:t>This is how simple mounting can be: clever details such as the elongated mounting slot, a variety of electrical feed options and flexible lumen setting on location make </a:t>
            </a:r>
            <a:r>
              <a:rPr lang="en-GB" dirty="0" err="1"/>
              <a:t>Oleveon</a:t>
            </a:r>
            <a:r>
              <a:rPr lang="en-GB" dirty="0"/>
              <a:t> Fit LED the ideal 1:1 refurbishment product. Clipless catch technology also saves on installation time by up to 10 %. </a:t>
            </a:r>
            <a:endParaRPr lang="de-DE" dirty="0"/>
          </a:p>
        </p:txBody>
      </p:sp>
    </p:spTree>
    <p:extLst>
      <p:ext uri="{BB962C8B-B14F-4D97-AF65-F5344CB8AC3E}">
        <p14:creationId xmlns:p14="http://schemas.microsoft.com/office/powerpoint/2010/main" val="78311532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
        <p:nvSpPr>
          <p:cNvPr id="3" name="Textplatzhalter 2"/>
          <p:cNvSpPr>
            <a:spLocks noGrp="1"/>
          </p:cNvSpPr>
          <p:nvPr>
            <p:ph type="body" sz="quarter" idx="13"/>
          </p:nvPr>
        </p:nvSpPr>
        <p:spPr/>
        <p:txBody>
          <a:bodyPr/>
          <a:lstStyle/>
          <a:p>
            <a:r>
              <a:rPr lang="en-GB" dirty="0" err="1"/>
              <a:t>Oleveon</a:t>
            </a:r>
            <a:r>
              <a:rPr lang="en-GB" dirty="0"/>
              <a:t> Fit LED represents customised, high quality light and low energy costs. Its many connectivity features make it already fit for the future and raise damp-proof lighting to a new, intelligent level. </a:t>
            </a:r>
            <a:endParaRPr lang="de-DE" dirty="0"/>
          </a:p>
          <a:p>
            <a:endParaRPr lang="de-DE" dirty="0"/>
          </a:p>
        </p:txBody>
      </p:sp>
    </p:spTree>
    <p:extLst>
      <p:ext uri="{BB962C8B-B14F-4D97-AF65-F5344CB8AC3E}">
        <p14:creationId xmlns:p14="http://schemas.microsoft.com/office/powerpoint/2010/main" val="203952888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7082" b="24273"/>
          <a:stretch/>
        </p:blipFill>
        <p:spPr>
          <a:xfrm>
            <a:off x="179388" y="179388"/>
            <a:ext cx="8745537" cy="2003425"/>
          </a:xfrm>
        </p:spPr>
      </p:pic>
      <p:sp>
        <p:nvSpPr>
          <p:cNvPr id="5" name="Textplatzhalter 4"/>
          <p:cNvSpPr>
            <a:spLocks noGrp="1"/>
          </p:cNvSpPr>
          <p:nvPr>
            <p:ph type="body" sz="quarter" idx="22"/>
          </p:nvPr>
        </p:nvSpPr>
        <p:spPr>
          <a:xfrm>
            <a:off x="578647" y="2253177"/>
            <a:ext cx="3629459" cy="415925"/>
          </a:xfrm>
        </p:spPr>
        <p:txBody>
          <a:bodyPr/>
          <a:lstStyle/>
          <a:p>
            <a:r>
              <a:rPr lang="de-DE" dirty="0"/>
              <a:t>TECHNICAL DATA</a:t>
            </a:r>
          </a:p>
        </p:txBody>
      </p:sp>
      <p:graphicFrame>
        <p:nvGraphicFramePr>
          <p:cNvPr id="8" name="Tabellenplatzhalter 3"/>
          <p:cNvGraphicFramePr>
            <a:graphicFrameLocks/>
          </p:cNvGraphicFramePr>
          <p:nvPr>
            <p:extLst>
              <p:ext uri="{D42A27DB-BD31-4B8C-83A1-F6EECF244321}">
                <p14:modId xmlns:p14="http://schemas.microsoft.com/office/powerpoint/2010/main" val="1899103775"/>
              </p:ext>
            </p:extLst>
          </p:nvPr>
        </p:nvGraphicFramePr>
        <p:xfrm>
          <a:off x="578647" y="2669102"/>
          <a:ext cx="8128625" cy="4151034"/>
        </p:xfrm>
        <a:graphic>
          <a:graphicData uri="http://schemas.openxmlformats.org/drawingml/2006/table">
            <a:tbl>
              <a:tblPr bandRow="1">
                <a:tableStyleId>{7E9639D4-E3E2-4D34-9284-5A2195B3D0D7}</a:tableStyleId>
              </a:tblPr>
              <a:tblGrid>
                <a:gridCol w="2557081">
                  <a:extLst>
                    <a:ext uri="{9D8B030D-6E8A-4147-A177-3AD203B41FA5}">
                      <a16:colId xmlns:a16="http://schemas.microsoft.com/office/drawing/2014/main" val="20000"/>
                    </a:ext>
                  </a:extLst>
                </a:gridCol>
                <a:gridCol w="5571544">
                  <a:extLst>
                    <a:ext uri="{9D8B030D-6E8A-4147-A177-3AD203B41FA5}">
                      <a16:colId xmlns:a16="http://schemas.microsoft.com/office/drawing/2014/main" val="20001"/>
                    </a:ext>
                  </a:extLst>
                </a:gridCol>
              </a:tblGrid>
              <a:tr h="291626">
                <a:tc>
                  <a:txBody>
                    <a:bodyPr/>
                    <a:lstStyle/>
                    <a:p>
                      <a:r>
                        <a:rPr lang="de-DE" sz="1100" b="1" dirty="0" err="1"/>
                        <a:t>Energy</a:t>
                      </a:r>
                      <a:r>
                        <a:rPr lang="de-DE" sz="1100" b="1" baseline="0" dirty="0"/>
                        <a:t> </a:t>
                      </a:r>
                      <a:r>
                        <a:rPr lang="de-DE" sz="1100" b="1" dirty="0" err="1"/>
                        <a:t>efficiency</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n-ea"/>
                          <a:cs typeface="+mn-cs"/>
                        </a:rPr>
                        <a:t>Up to </a:t>
                      </a:r>
                      <a:r>
                        <a:rPr lang="it-IT" sz="1100" b="0" kern="1200" dirty="0">
                          <a:solidFill>
                            <a:schemeClr val="tx1"/>
                          </a:solidFill>
                          <a:effectLst/>
                          <a:latin typeface="+mn-lt"/>
                          <a:ea typeface="+mn-ea"/>
                          <a:cs typeface="+mn-cs"/>
                        </a:rPr>
                        <a:t>145 lm/W</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1626">
                <a:tc>
                  <a:txBody>
                    <a:bodyPr/>
                    <a:lstStyle/>
                    <a:p>
                      <a:r>
                        <a:rPr lang="de-DE" sz="1100" b="1" dirty="0"/>
                        <a:t>Service</a:t>
                      </a:r>
                      <a:r>
                        <a:rPr lang="de-DE" sz="1100" b="1" baseline="0" dirty="0"/>
                        <a:t> </a:t>
                      </a:r>
                      <a:r>
                        <a:rPr lang="de-DE" sz="1100" b="1" baseline="0" dirty="0" err="1"/>
                        <a:t>life</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it-IT" sz="1100"/>
                        <a:t>L80 50.000 </a:t>
                      </a:r>
                      <a:r>
                        <a:rPr lang="it-IT" sz="1100" dirty="0"/>
                        <a:t>h </a:t>
                      </a:r>
                      <a:r>
                        <a:rPr lang="it-IT" sz="1100" dirty="0" err="1"/>
                        <a:t>tq</a:t>
                      </a:r>
                      <a:r>
                        <a:rPr lang="it-IT" sz="1100" dirty="0"/>
                        <a:t> 25° C,</a:t>
                      </a:r>
                      <a:r>
                        <a:rPr lang="it-IT" sz="1100" baseline="0" dirty="0"/>
                        <a:t> </a:t>
                      </a:r>
                      <a:r>
                        <a:rPr lang="it-IT" sz="1100" baseline="0" dirty="0" err="1"/>
                        <a:t>ta</a:t>
                      </a:r>
                      <a:r>
                        <a:rPr lang="it-IT" sz="1100" baseline="0" dirty="0"/>
                        <a:t> -20° to +35°C</a:t>
                      </a:r>
                      <a:endParaRPr lang="de-DE" sz="1100" dirty="0"/>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1626">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b="1" dirty="0" err="1"/>
                        <a:t>Luminuous</a:t>
                      </a:r>
                      <a:r>
                        <a:rPr lang="de-DE" sz="1100" b="1" baseline="0" dirty="0"/>
                        <a:t> </a:t>
                      </a:r>
                      <a:r>
                        <a:rPr lang="de-DE" sz="1100" b="1" baseline="0" dirty="0" err="1"/>
                        <a:t>flux</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dirty="0"/>
                        <a:t>2.300 lm, 4.000 lm, 6.000 lm, 8.000 lm und als Multilumen-Lösung </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3765">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b="1" dirty="0" err="1"/>
                        <a:t>Switching</a:t>
                      </a:r>
                      <a:r>
                        <a:rPr lang="de-DE" sz="1100" b="1" dirty="0"/>
                        <a:t> type</a:t>
                      </a:r>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dirty="0"/>
                        <a:t>…ET… Electronic </a:t>
                      </a:r>
                      <a:r>
                        <a:rPr lang="de-DE" sz="1100" dirty="0" err="1"/>
                        <a:t>ballast</a:t>
                      </a:r>
                      <a:r>
                        <a:rPr lang="de-DE" sz="1100" dirty="0"/>
                        <a:t>, </a:t>
                      </a:r>
                      <a:r>
                        <a:rPr lang="de-DE" sz="1100" dirty="0" err="1"/>
                        <a:t>switchable</a:t>
                      </a:r>
                      <a:r>
                        <a:rPr lang="de-DE" sz="1100" dirty="0"/>
                        <a:t>.</a:t>
                      </a:r>
                    </a:p>
                    <a:p>
                      <a:pPr marL="0" marR="0" indent="0" algn="l" defTabSz="685739" rtl="0" eaLnBrk="1" fontAlgn="auto" latinLnBrk="0" hangingPunct="1">
                        <a:lnSpc>
                          <a:spcPct val="100000"/>
                        </a:lnSpc>
                        <a:spcBef>
                          <a:spcPts val="0"/>
                        </a:spcBef>
                        <a:spcAft>
                          <a:spcPts val="0"/>
                        </a:spcAft>
                        <a:buClrTx/>
                        <a:buSzTx/>
                        <a:buFontTx/>
                        <a:buNone/>
                        <a:tabLst/>
                        <a:defRPr/>
                      </a:pPr>
                      <a:r>
                        <a:rPr lang="de-DE" sz="1100" dirty="0"/>
                        <a:t>…ETDD…Electronic </a:t>
                      </a:r>
                      <a:r>
                        <a:rPr lang="de-DE" sz="1100" dirty="0" err="1"/>
                        <a:t>ballast</a:t>
                      </a:r>
                      <a:r>
                        <a:rPr lang="de-DE" sz="1100" dirty="0"/>
                        <a:t>, </a:t>
                      </a:r>
                      <a:r>
                        <a:rPr lang="de-DE" sz="1100" dirty="0" err="1"/>
                        <a:t>digitally</a:t>
                      </a:r>
                      <a:r>
                        <a:rPr lang="de-DE" sz="1100" dirty="0"/>
                        <a:t> </a:t>
                      </a:r>
                      <a:r>
                        <a:rPr lang="de-DE" sz="1100" dirty="0" err="1"/>
                        <a:t>dimmable</a:t>
                      </a:r>
                      <a:r>
                        <a:rPr lang="de-DE" sz="1100" dirty="0"/>
                        <a:t> (DALI).</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3765">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b="1" dirty="0"/>
                        <a:t>Optical </a:t>
                      </a:r>
                      <a:r>
                        <a:rPr lang="de-DE" sz="1100" b="1" dirty="0" err="1"/>
                        <a:t>systems</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dirty="0"/>
                        <a:t>…B…</a:t>
                      </a:r>
                      <a:r>
                        <a:rPr lang="de-DE" sz="1100" dirty="0" err="1"/>
                        <a:t>Symmetric</a:t>
                      </a:r>
                      <a:r>
                        <a:rPr lang="de-DE" sz="1100" dirty="0"/>
                        <a:t> </a:t>
                      </a:r>
                      <a:r>
                        <a:rPr lang="de-DE" sz="1100" dirty="0" err="1"/>
                        <a:t>wide</a:t>
                      </a:r>
                      <a:r>
                        <a:rPr lang="de-DE" sz="1100" dirty="0"/>
                        <a:t> light </a:t>
                      </a:r>
                      <a:r>
                        <a:rPr lang="de-DE" sz="1100" dirty="0" err="1"/>
                        <a:t>intensity</a:t>
                      </a:r>
                      <a:r>
                        <a:rPr lang="de-DE" sz="1100" dirty="0"/>
                        <a:t> </a:t>
                      </a:r>
                      <a:r>
                        <a:rPr lang="de-DE" sz="1100" dirty="0" err="1"/>
                        <a:t>distribution</a:t>
                      </a:r>
                      <a:r>
                        <a:rPr lang="de-DE" sz="1100" dirty="0"/>
                        <a:t>.</a:t>
                      </a:r>
                    </a:p>
                    <a:p>
                      <a:pPr marL="0" marR="0" indent="0" algn="l" defTabSz="685739" rtl="0" eaLnBrk="1" fontAlgn="auto" latinLnBrk="0" hangingPunct="1">
                        <a:lnSpc>
                          <a:spcPct val="100000"/>
                        </a:lnSpc>
                        <a:spcBef>
                          <a:spcPts val="0"/>
                        </a:spcBef>
                        <a:spcAft>
                          <a:spcPts val="0"/>
                        </a:spcAft>
                        <a:buClrTx/>
                        <a:buSzTx/>
                        <a:buFontTx/>
                        <a:buNone/>
                        <a:tabLst/>
                        <a:defRPr/>
                      </a:pPr>
                      <a:r>
                        <a:rPr lang="de-DE" sz="1100" dirty="0"/>
                        <a:t>…L…</a:t>
                      </a:r>
                      <a:r>
                        <a:rPr lang="de-DE" sz="1100" dirty="0" err="1"/>
                        <a:t>Lambertian</a:t>
                      </a:r>
                      <a:r>
                        <a:rPr lang="de-DE" sz="1100" dirty="0"/>
                        <a:t> light </a:t>
                      </a:r>
                      <a:r>
                        <a:rPr lang="de-DE" sz="1100" dirty="0" err="1"/>
                        <a:t>intensity</a:t>
                      </a:r>
                      <a:r>
                        <a:rPr lang="de-DE" sz="1100" dirty="0"/>
                        <a:t> </a:t>
                      </a:r>
                      <a:r>
                        <a:rPr lang="de-DE" sz="1100" dirty="0" err="1"/>
                        <a:t>distribution</a:t>
                      </a:r>
                      <a:r>
                        <a:rPr lang="de-DE" sz="1100" dirty="0"/>
                        <a:t>.</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226">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b="1" dirty="0" err="1"/>
                        <a:t>Protection</a:t>
                      </a:r>
                      <a:r>
                        <a:rPr lang="de-DE" sz="1100" b="1" dirty="0"/>
                        <a:t> </a:t>
                      </a:r>
                      <a:r>
                        <a:rPr lang="de-DE" sz="1100" b="1" dirty="0" err="1"/>
                        <a:t>class</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dirty="0"/>
                        <a:t>IP 66</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1626">
                <a:tc>
                  <a:txBody>
                    <a:bodyPr/>
                    <a:lstStyle/>
                    <a:p>
                      <a:r>
                        <a:rPr lang="de-DE" sz="1100" b="1" dirty="0"/>
                        <a:t>Sizes</a:t>
                      </a:r>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de-DE" sz="1100" dirty="0"/>
                        <a:t>1.200 mm und 1.500 mm </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1626">
                <a:tc>
                  <a:txBody>
                    <a:bodyPr/>
                    <a:lstStyle/>
                    <a:p>
                      <a:r>
                        <a:rPr lang="de-DE" sz="1100" b="1" dirty="0" err="1"/>
                        <a:t>Colour</a:t>
                      </a:r>
                      <a:r>
                        <a:rPr lang="de-DE" sz="1100" b="1" dirty="0"/>
                        <a:t> </a:t>
                      </a:r>
                      <a:r>
                        <a:rPr lang="de-DE" sz="1100" b="1" dirty="0" err="1"/>
                        <a:t>temperature</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kern="1200" dirty="0">
                          <a:solidFill>
                            <a:schemeClr val="tx1"/>
                          </a:solidFill>
                          <a:effectLst/>
                          <a:latin typeface="+mn-lt"/>
                          <a:ea typeface="+mn-ea"/>
                          <a:cs typeface="+mn-cs"/>
                        </a:rPr>
                        <a:t>4.000 K, 6.500 K </a:t>
                      </a:r>
                      <a:endParaRPr lang="de-DE" sz="1100" dirty="0"/>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91626">
                <a:tc>
                  <a:txBody>
                    <a:bodyPr/>
                    <a:lstStyle/>
                    <a:p>
                      <a:r>
                        <a:rPr lang="de-DE" sz="1100" b="1" dirty="0" err="1"/>
                        <a:t>Accessories</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Tx/>
                        <a:buNone/>
                        <a:tabLst/>
                        <a:defRPr/>
                      </a:pPr>
                      <a:r>
                        <a:rPr lang="pl-PL" sz="1100" dirty="0"/>
                        <a:t>PC/PMMA </a:t>
                      </a:r>
                      <a:r>
                        <a:rPr lang="pl-PL" sz="1100" dirty="0" err="1"/>
                        <a:t>Abdeckungen</a:t>
                      </a:r>
                      <a:r>
                        <a:rPr lang="pl-PL" sz="1100" dirty="0"/>
                        <a:t> </a:t>
                      </a:r>
                      <a:r>
                        <a:rPr lang="pl-PL" sz="1100" dirty="0" err="1"/>
                        <a:t>erhältlich</a:t>
                      </a:r>
                      <a:endParaRPr lang="pl-PL" sz="1100" dirty="0"/>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91626">
                <a:tc>
                  <a:txBody>
                    <a:bodyPr/>
                    <a:lstStyle/>
                    <a:p>
                      <a:r>
                        <a:rPr lang="de-DE" sz="1100" b="1" dirty="0"/>
                        <a:t>Optional </a:t>
                      </a:r>
                      <a:r>
                        <a:rPr lang="de-DE" sz="1100" b="1" dirty="0" err="1"/>
                        <a:t>equipment</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t>Constant Light Output-Technologie (CLO)</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91626">
                <a:tc>
                  <a:txBody>
                    <a:bodyPr/>
                    <a:lstStyle/>
                    <a:p>
                      <a:r>
                        <a:rPr lang="en-US" sz="1100" b="1" kern="0" dirty="0">
                          <a:solidFill>
                            <a:prstClr val="black"/>
                          </a:solidFill>
                          <a:latin typeface="Arial" panose="020B0604020202020204" pitchFamily="34" charset="0"/>
                          <a:cs typeface="Arial" panose="020B0604020202020204" pitchFamily="34" charset="0"/>
                        </a:rPr>
                        <a:t>Emergency light</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t>3h</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76316">
                <a:tc>
                  <a:txBody>
                    <a:bodyPr/>
                    <a:lstStyle/>
                    <a:p>
                      <a:r>
                        <a:rPr lang="de-DE" sz="1100" b="1" dirty="0"/>
                        <a:t>Further </a:t>
                      </a:r>
                      <a:r>
                        <a:rPr lang="de-DE" sz="1100" b="1" dirty="0" err="1"/>
                        <a:t>features</a:t>
                      </a:r>
                      <a:endParaRPr lang="de-DE" sz="1100" b="1" dirty="0"/>
                    </a:p>
                  </a:txBody>
                  <a:tcPr anchor="ctr">
                    <a:lnL w="6350" cap="flat" cmpd="sng" algn="ctr">
                      <a:noFill/>
                      <a:prstDash val="solid"/>
                      <a:miter lim="800000"/>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73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Integrated sensor solutions with presence detection, daylight-dependent lighting control and intelligent light management system (e.g. </a:t>
                      </a:r>
                      <a:r>
                        <a:rPr lang="en-US" sz="1100" dirty="0" err="1"/>
                        <a:t>LiveLink</a:t>
                      </a:r>
                      <a:r>
                        <a:rPr lang="en-US" sz="1100" dirty="0"/>
                        <a:t>);</a:t>
                      </a:r>
                      <a:r>
                        <a:rPr lang="en-US" sz="1100" baseline="0" dirty="0"/>
                        <a:t> MOR (monitoring-ready);</a:t>
                      </a:r>
                      <a:endParaRPr lang="en-US" sz="1100" dirty="0"/>
                    </a:p>
                    <a:p>
                      <a:pPr marL="0" marR="0" indent="0" algn="l" defTabSz="68573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err="1"/>
                        <a:t>LiveLink</a:t>
                      </a:r>
                      <a:r>
                        <a:rPr lang="en-US" sz="1100" dirty="0"/>
                        <a:t> versions for radio use among other applications</a:t>
                      </a:r>
                    </a:p>
                  </a:txBody>
                  <a:tcPr anchor="ctr">
                    <a:lnL w="6350" cap="flat" cmpd="sng" algn="ctr">
                      <a:noFill/>
                      <a:prstDash val="solid"/>
                      <a:round/>
                      <a:headEnd type="none" w="med" len="med"/>
                      <a:tailEnd type="none" w="med" len="med"/>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99383411"/>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716567" y="2219417"/>
            <a:ext cx="4048217" cy="34267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2"/>
          <a:stretch>
            <a:fillRect/>
          </a:stretch>
        </p:blipFill>
        <p:spPr>
          <a:xfrm>
            <a:off x="186430" y="714084"/>
            <a:ext cx="8776072" cy="5258537"/>
          </a:xfrm>
          <a:prstGeom prst="rect">
            <a:avLst/>
          </a:prstGeom>
        </p:spPr>
      </p:pic>
      <p:sp>
        <p:nvSpPr>
          <p:cNvPr id="4" name="Textplatzhalter 2"/>
          <p:cNvSpPr txBox="1">
            <a:spLocks/>
          </p:cNvSpPr>
          <p:nvPr/>
        </p:nvSpPr>
        <p:spPr>
          <a:xfrm>
            <a:off x="3916841" y="3246742"/>
            <a:ext cx="4965699" cy="2725879"/>
          </a:xfrm>
          <a:prstGeom prst="rect">
            <a:avLst/>
          </a:prstGeom>
        </p:spPr>
        <p:txBody>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algn="r"/>
            <a:r>
              <a:rPr lang="de-DE" sz="1600" dirty="0" err="1">
                <a:solidFill>
                  <a:srgbClr val="F2F2F2"/>
                </a:solidFill>
              </a:rPr>
              <a:t>For</a:t>
            </a:r>
            <a:r>
              <a:rPr lang="de-DE" sz="1600" dirty="0">
                <a:solidFill>
                  <a:srgbClr val="F2F2F2"/>
                </a:solidFill>
              </a:rPr>
              <a:t> </a:t>
            </a:r>
            <a:r>
              <a:rPr lang="de-DE" sz="1600" dirty="0" err="1">
                <a:solidFill>
                  <a:srgbClr val="F2F2F2"/>
                </a:solidFill>
              </a:rPr>
              <a:t>helpful</a:t>
            </a:r>
            <a:r>
              <a:rPr lang="de-DE" sz="1600" dirty="0">
                <a:solidFill>
                  <a:srgbClr val="F2F2F2"/>
                </a:solidFill>
              </a:rPr>
              <a:t> </a:t>
            </a:r>
            <a:r>
              <a:rPr lang="de-DE" sz="1600" dirty="0" err="1">
                <a:solidFill>
                  <a:srgbClr val="F2F2F2"/>
                </a:solidFill>
              </a:rPr>
              <a:t>tools</a:t>
            </a:r>
            <a:r>
              <a:rPr lang="de-DE" sz="1600" dirty="0">
                <a:solidFill>
                  <a:srgbClr val="F2F2F2"/>
                </a:solidFill>
              </a:rPr>
              <a:t>, </a:t>
            </a:r>
            <a:r>
              <a:rPr lang="de-DE" sz="1600" dirty="0" err="1">
                <a:solidFill>
                  <a:srgbClr val="F2F2F2"/>
                </a:solidFill>
              </a:rPr>
              <a:t>services</a:t>
            </a:r>
            <a:r>
              <a:rPr lang="de-DE" sz="1600" dirty="0">
                <a:solidFill>
                  <a:srgbClr val="F2F2F2"/>
                </a:solidFill>
              </a:rPr>
              <a:t> </a:t>
            </a:r>
            <a:r>
              <a:rPr lang="de-DE" sz="1600" dirty="0" err="1">
                <a:solidFill>
                  <a:srgbClr val="F2F2F2"/>
                </a:solidFill>
              </a:rPr>
              <a:t>and</a:t>
            </a:r>
            <a:r>
              <a:rPr lang="de-DE" sz="1600" dirty="0">
                <a:solidFill>
                  <a:srgbClr val="F2F2F2"/>
                </a:solidFill>
              </a:rPr>
              <a:t> </a:t>
            </a:r>
            <a:r>
              <a:rPr lang="de-DE" sz="1600" dirty="0" err="1">
                <a:solidFill>
                  <a:srgbClr val="F2F2F2"/>
                </a:solidFill>
              </a:rPr>
              <a:t>more</a:t>
            </a:r>
            <a:r>
              <a:rPr lang="de-DE" sz="1600" dirty="0">
                <a:solidFill>
                  <a:srgbClr val="F2F2F2"/>
                </a:solidFill>
              </a:rPr>
              <a:t> </a:t>
            </a:r>
            <a:r>
              <a:rPr lang="de-DE" sz="1600" dirty="0" err="1">
                <a:solidFill>
                  <a:srgbClr val="F2F2F2"/>
                </a:solidFill>
              </a:rPr>
              <a:t>information</a:t>
            </a:r>
            <a:r>
              <a:rPr lang="de-DE" sz="1600" dirty="0">
                <a:solidFill>
                  <a:srgbClr val="F2F2F2"/>
                </a:solidFill>
              </a:rPr>
              <a:t> on </a:t>
            </a:r>
            <a:r>
              <a:rPr lang="de-DE" sz="1600" dirty="0" err="1">
                <a:solidFill>
                  <a:srgbClr val="F2F2F2"/>
                </a:solidFill>
              </a:rPr>
              <a:t>our</a:t>
            </a:r>
            <a:r>
              <a:rPr lang="de-DE" sz="1600" dirty="0">
                <a:solidFill>
                  <a:srgbClr val="F2F2F2"/>
                </a:solidFill>
              </a:rPr>
              <a:t> X-Range </a:t>
            </a:r>
            <a:r>
              <a:rPr lang="de-DE" sz="1600" dirty="0" err="1">
                <a:solidFill>
                  <a:srgbClr val="F2F2F2"/>
                </a:solidFill>
              </a:rPr>
              <a:t>extremely</a:t>
            </a:r>
            <a:r>
              <a:rPr lang="de-DE" sz="1600" dirty="0">
                <a:solidFill>
                  <a:srgbClr val="F2F2F2"/>
                </a:solidFill>
              </a:rPr>
              <a:t> robust </a:t>
            </a:r>
            <a:r>
              <a:rPr lang="de-DE" sz="1600" dirty="0" err="1">
                <a:solidFill>
                  <a:srgbClr val="F2F2F2"/>
                </a:solidFill>
              </a:rPr>
              <a:t>weatherproof</a:t>
            </a:r>
            <a:r>
              <a:rPr lang="de-DE" sz="1600" dirty="0">
                <a:solidFill>
                  <a:srgbClr val="F2F2F2"/>
                </a:solidFill>
              </a:rPr>
              <a:t> </a:t>
            </a:r>
            <a:r>
              <a:rPr lang="de-DE" sz="1600" dirty="0" err="1">
                <a:solidFill>
                  <a:srgbClr val="F2F2F2"/>
                </a:solidFill>
              </a:rPr>
              <a:t>luminaires</a:t>
            </a:r>
            <a:r>
              <a:rPr lang="de-DE" sz="1600" dirty="0">
                <a:solidFill>
                  <a:srgbClr val="F2F2F2"/>
                </a:solidFill>
              </a:rPr>
              <a:t>, </a:t>
            </a:r>
            <a:r>
              <a:rPr lang="de-DE" sz="1600" dirty="0" err="1">
                <a:solidFill>
                  <a:srgbClr val="F2F2F2"/>
                </a:solidFill>
              </a:rPr>
              <a:t>please</a:t>
            </a:r>
            <a:r>
              <a:rPr lang="de-DE" sz="1600" dirty="0">
                <a:solidFill>
                  <a:srgbClr val="F2F2F2"/>
                </a:solidFill>
              </a:rPr>
              <a:t> </a:t>
            </a:r>
            <a:r>
              <a:rPr lang="de-DE" sz="1600" dirty="0" err="1">
                <a:solidFill>
                  <a:srgbClr val="F2F2F2"/>
                </a:solidFill>
              </a:rPr>
              <a:t>visit</a:t>
            </a:r>
            <a:endParaRPr lang="de-DE" sz="1600" dirty="0">
              <a:solidFill>
                <a:srgbClr val="F2F2F2"/>
              </a:solidFill>
            </a:endParaRPr>
          </a:p>
          <a:p>
            <a:pPr algn="r"/>
            <a:endParaRPr lang="de-DE" sz="1600" dirty="0">
              <a:solidFill>
                <a:srgbClr val="F2F2F2"/>
              </a:solidFill>
            </a:endParaRPr>
          </a:p>
          <a:p>
            <a:pPr algn="r"/>
            <a:r>
              <a:rPr lang="de-DE" sz="1600" dirty="0">
                <a:solidFill>
                  <a:srgbClr val="F2F2F2"/>
                </a:solidFill>
                <a:hlinkClick r:id="rId3"/>
              </a:rPr>
              <a:t>https://www.trilux.com/uk/products/x-range-weatherproof-luminaires/applications/</a:t>
            </a:r>
            <a:endParaRPr lang="de-DE" sz="1600" dirty="0">
              <a:solidFill>
                <a:srgbClr val="F2F2F2"/>
              </a:solidFill>
            </a:endParaRPr>
          </a:p>
        </p:txBody>
      </p:sp>
    </p:spTree>
    <p:extLst>
      <p:ext uri="{BB962C8B-B14F-4D97-AF65-F5344CB8AC3E}">
        <p14:creationId xmlns:p14="http://schemas.microsoft.com/office/powerpoint/2010/main" val="203223919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472593"/>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err="1"/>
              <a:t>Oleveon</a:t>
            </a:r>
            <a:r>
              <a:rPr lang="en-GB" dirty="0"/>
              <a:t> Fit LED raises the lighting quality in damp rooms to a new level. Innovative 3-D prismatic technology provides uniform, glare-free light and state-of-the-art LED technology minimises energy consumption. Upgrading is child's play: </a:t>
            </a:r>
            <a:r>
              <a:rPr lang="en-GB" dirty="0" err="1"/>
              <a:t>Oleveon</a:t>
            </a:r>
            <a:r>
              <a:rPr lang="en-GB" dirty="0"/>
              <a:t> Fit LED was designed for quick and simple refurbishments, and thanks to its wide range of versions and integration of light management and sensors can be optimally adapted to the specific framework conditions.</a:t>
            </a:r>
            <a:endParaRPr lang="de-DE" dirty="0"/>
          </a:p>
          <a:p>
            <a:endParaRPr lang="de-DE" dirty="0"/>
          </a:p>
        </p:txBody>
      </p:sp>
      <p:pic>
        <p:nvPicPr>
          <p:cNvPr id="10" name="Bildplatzhalter 9"/>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32826" r="-412"/>
          <a:stretch/>
        </p:blipFill>
        <p:spPr>
          <a:xfrm>
            <a:off x="180000" y="180000"/>
            <a:ext cx="4392000" cy="6498000"/>
          </a:xfrm>
        </p:spPr>
      </p:pic>
    </p:spTree>
    <p:extLst>
      <p:ext uri="{BB962C8B-B14F-4D97-AF65-F5344CB8AC3E}">
        <p14:creationId xmlns:p14="http://schemas.microsoft.com/office/powerpoint/2010/main" val="124328874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D8D877B3-D348-4611-9BDB-C5374591D951}" type="slidenum">
              <a:rPr lang="en-US" smtClean="0"/>
              <a:pPr/>
              <a:t>4</a:t>
            </a:fld>
            <a:endParaRPr lang="en-US" dirty="0"/>
          </a:p>
        </p:txBody>
      </p:sp>
      <p:pic>
        <p:nvPicPr>
          <p:cNvPr id="13" name="Bildplatzhalter 12"/>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2742" b="32742"/>
          <a:stretch>
            <a:fillRect/>
          </a:stretch>
        </p:blipFill>
        <p:spPr/>
      </p:pic>
      <p:pic>
        <p:nvPicPr>
          <p:cNvPr id="23" name="Bildplatzhalter 22"/>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3770" b="13770"/>
          <a:stretch>
            <a:fillRect/>
          </a:stretch>
        </p:blipFill>
        <p:spPr/>
      </p:pic>
      <p:pic>
        <p:nvPicPr>
          <p:cNvPr id="22" name="Bildplatzhalter 21"/>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t="13798" b="13798"/>
          <a:stretch>
            <a:fillRect/>
          </a:stretch>
        </p:blipFill>
        <p:spPr/>
      </p:pic>
      <p:pic>
        <p:nvPicPr>
          <p:cNvPr id="6" name="Bildplatzhalter 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13230" b="13230"/>
          <a:stretch>
            <a:fillRect/>
          </a:stretch>
        </p:blipFill>
        <p:spPr/>
      </p:pic>
      <p:pic>
        <p:nvPicPr>
          <p:cNvPr id="9" name="Bildplatzhalter 8"/>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t="13311" b="13311"/>
          <a:stretch>
            <a:fillRect/>
          </a:stretch>
        </p:blipFill>
        <p:spPr/>
      </p:pic>
      <p:pic>
        <p:nvPicPr>
          <p:cNvPr id="11" name="Bildplatzhalter 10"/>
          <p:cNvPicPr>
            <a:picLocks noGrp="1" noChangeAspect="1"/>
          </p:cNvPicPr>
          <p:nvPr>
            <p:ph type="pic" sz="quarter" idx="14"/>
          </p:nvPr>
        </p:nvPicPr>
        <p:blipFill>
          <a:blip r:embed="rId7" cstate="print">
            <a:extLst>
              <a:ext uri="{28A0092B-C50C-407E-A947-70E740481C1C}">
                <a14:useLocalDpi xmlns:a14="http://schemas.microsoft.com/office/drawing/2010/main" val="0"/>
              </a:ext>
            </a:extLst>
          </a:blip>
          <a:srcRect t="32742" b="32742"/>
          <a:stretch>
            <a:fillRect/>
          </a:stretch>
        </p:blipFill>
        <p:spPr>
          <a:xfrm>
            <a:off x="4659313" y="1855788"/>
            <a:ext cx="4295775" cy="1482725"/>
          </a:xfrm>
        </p:spPr>
      </p:pic>
      <p:pic>
        <p:nvPicPr>
          <p:cNvPr id="15" name="Bildplatzhalter 14"/>
          <p:cNvPicPr>
            <a:picLocks noGrp="1" noChangeAspect="1"/>
          </p:cNvPicPr>
          <p:nvPr>
            <p:ph type="pic" sz="quarter" idx="16"/>
          </p:nvPr>
        </p:nvPicPr>
        <p:blipFill>
          <a:blip r:embed="rId8" cstate="print">
            <a:extLst>
              <a:ext uri="{28A0092B-C50C-407E-A947-70E740481C1C}">
                <a14:useLocalDpi xmlns:a14="http://schemas.microsoft.com/office/drawing/2010/main" val="0"/>
              </a:ext>
            </a:extLst>
          </a:blip>
          <a:srcRect t="32767" b="32767"/>
          <a:stretch>
            <a:fillRect/>
          </a:stretch>
        </p:blipFill>
        <p:spPr/>
      </p:pic>
    </p:spTree>
    <p:extLst>
      <p:ext uri="{BB962C8B-B14F-4D97-AF65-F5344CB8AC3E}">
        <p14:creationId xmlns:p14="http://schemas.microsoft.com/office/powerpoint/2010/main" val="106252940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4"/>
            <a:ext cx="5680074" cy="4452266"/>
          </a:xfrm>
        </p:spPr>
        <p:txBody>
          <a:bodyPr>
            <a:normAutofit/>
          </a:bodyPr>
          <a:lstStyle/>
          <a:p>
            <a:r>
              <a:rPr lang="en-GB" b="1" dirty="0"/>
              <a:t>Wide range of versions for custom light</a:t>
            </a:r>
            <a:endParaRPr lang="de-DE" dirty="0"/>
          </a:p>
          <a:p>
            <a:r>
              <a:rPr lang="en-GB" dirty="0"/>
              <a:t>With its high flexibility and adaptability, </a:t>
            </a:r>
            <a:r>
              <a:rPr lang="en-GB" dirty="0" err="1"/>
              <a:t>Oleveon</a:t>
            </a:r>
            <a:r>
              <a:rPr lang="en-GB" dirty="0"/>
              <a:t> Fit LED is the complete solution from a single source in the weather-proof luminaire segment. Thanks to application-specific optics, lumen packages and diffuser materials, even the standard solution adapts perfectly to the various applications. Individual customer specifications can be implemented via custom productions. </a:t>
            </a:r>
            <a:r>
              <a:rPr lang="en-GB" dirty="0" err="1"/>
              <a:t>Oleveon</a:t>
            </a:r>
            <a:r>
              <a:rPr lang="en-GB" dirty="0"/>
              <a:t> Fit LED can be intelligently controlled via light management systems such as </a:t>
            </a:r>
            <a:r>
              <a:rPr lang="en-GB" dirty="0" err="1"/>
              <a:t>LiveLink</a:t>
            </a:r>
            <a:r>
              <a:rPr lang="en-GB" dirty="0"/>
              <a:t> and various sensor technology modules. </a:t>
            </a:r>
            <a:endParaRPr lang="de-DE" dirty="0"/>
          </a:p>
          <a:p>
            <a:endParaRPr lang="de-DE" dirty="0"/>
          </a:p>
        </p:txBody>
      </p:sp>
      <p:pic>
        <p:nvPicPr>
          <p:cNvPr id="5" name="Bildplatzhalt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3657" r="23657"/>
          <a:stretch>
            <a:fillRect/>
          </a:stretch>
        </p:blipFill>
        <p:spPr/>
      </p:pic>
    </p:spTree>
    <p:extLst>
      <p:ext uri="{BB962C8B-B14F-4D97-AF65-F5344CB8AC3E}">
        <p14:creationId xmlns:p14="http://schemas.microsoft.com/office/powerpoint/2010/main" val="11709123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25037" r="52379"/>
          <a:stretch/>
        </p:blipFill>
        <p:spPr/>
      </p:pic>
      <p:sp>
        <p:nvSpPr>
          <p:cNvPr id="3" name="Textplatzhalter 2"/>
          <p:cNvSpPr>
            <a:spLocks noGrp="1"/>
          </p:cNvSpPr>
          <p:nvPr>
            <p:ph type="body" sz="quarter" idx="13"/>
          </p:nvPr>
        </p:nvSpPr>
        <p:spPr>
          <a:xfrm>
            <a:off x="2892426" y="1948534"/>
            <a:ext cx="5680074" cy="4452266"/>
          </a:xfrm>
        </p:spPr>
        <p:txBody>
          <a:bodyPr>
            <a:normAutofit/>
          </a:bodyPr>
          <a:lstStyle/>
          <a:p>
            <a:r>
              <a:rPr lang="en-GB" dirty="0" err="1"/>
              <a:t>Oleveon</a:t>
            </a:r>
            <a:r>
              <a:rPr lang="en-GB" dirty="0"/>
              <a:t> Fit LED in its various optical versions aims primarily at efficiency or light effect. The efficiency-optimised version with innovative TRILUX 3-D prismatic technology can save up to </a:t>
            </a:r>
            <a:r>
              <a:rPr lang="en-GB" b="1" dirty="0"/>
              <a:t>15 % </a:t>
            </a:r>
            <a:r>
              <a:rPr lang="en-GB" dirty="0"/>
              <a:t>in light points compared to the standard market solutions. </a:t>
            </a:r>
            <a:endParaRPr lang="de-DE" dirty="0"/>
          </a:p>
          <a:p>
            <a:r>
              <a:rPr lang="en-GB" dirty="0"/>
              <a:t>A variant of </a:t>
            </a:r>
            <a:r>
              <a:rPr lang="en-GB" dirty="0" err="1"/>
              <a:t>Oleveon</a:t>
            </a:r>
            <a:r>
              <a:rPr lang="en-GB" dirty="0"/>
              <a:t> Fit LED further optimised with a diffuser emits especially pleasant and uniform light – an advantage with low room heights, e.g. in parking garages or above assembly workstations. </a:t>
            </a:r>
            <a:endParaRPr lang="de-DE" dirty="0"/>
          </a:p>
          <a:p>
            <a:r>
              <a:rPr lang="en-GB" dirty="0"/>
              <a:t> </a:t>
            </a:r>
            <a:r>
              <a:rPr lang="de-DE" dirty="0"/>
              <a:t>In Prüfung</a:t>
            </a:r>
          </a:p>
        </p:txBody>
      </p:sp>
    </p:spTree>
    <p:extLst>
      <p:ext uri="{BB962C8B-B14F-4D97-AF65-F5344CB8AC3E}">
        <p14:creationId xmlns:p14="http://schemas.microsoft.com/office/powerpoint/2010/main" val="70066929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4"/>
            <a:ext cx="5680074" cy="4452266"/>
          </a:xfrm>
        </p:spPr>
        <p:txBody>
          <a:bodyPr>
            <a:normAutofit/>
          </a:bodyPr>
          <a:lstStyle/>
          <a:p>
            <a:r>
              <a:rPr lang="en-GB" b="1" dirty="0"/>
              <a:t>Reliable lighting level</a:t>
            </a:r>
            <a:endParaRPr lang="de-DE" dirty="0"/>
          </a:p>
          <a:p>
            <a:r>
              <a:rPr lang="en-GB" dirty="0"/>
              <a:t>The optionally available CLO technology (Constant Light Output) guarantees uniform luminous flux over the complete service life. This ensures consistently high lighting quality and also reduces the energy consumption of the luminaires by up to </a:t>
            </a:r>
            <a:r>
              <a:rPr lang="en-GB" b="1" dirty="0"/>
              <a:t>10 % </a:t>
            </a:r>
            <a:r>
              <a:rPr lang="en-GB" dirty="0"/>
              <a:t>compared to a classically switchable solution.</a:t>
            </a:r>
            <a:endParaRPr lang="de-DE" dirty="0"/>
          </a:p>
          <a:p>
            <a:endParaRPr lang="de-DE" dirty="0"/>
          </a:p>
        </p:txBody>
      </p:sp>
      <p:pic>
        <p:nvPicPr>
          <p:cNvPr id="5" name="Bildplatzhalter 4"/>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4394" t="-57" r="44148" b="57"/>
          <a:stretch/>
        </p:blipFill>
        <p:spPr/>
      </p:pic>
    </p:spTree>
    <p:extLst>
      <p:ext uri="{BB962C8B-B14F-4D97-AF65-F5344CB8AC3E}">
        <p14:creationId xmlns:p14="http://schemas.microsoft.com/office/powerpoint/2010/main" val="50462417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9327" b="23499"/>
          <a:stretch/>
        </p:blipFill>
        <p:spPr>
          <a:xfrm>
            <a:off x="180000" y="1926772"/>
            <a:ext cx="8506800" cy="4751228"/>
          </a:xfrm>
          <a:prstGeom prst="rect">
            <a:avLst/>
          </a:prstGeom>
        </p:spPr>
      </p:pic>
    </p:spTree>
    <p:extLst>
      <p:ext uri="{BB962C8B-B14F-4D97-AF65-F5344CB8AC3E}">
        <p14:creationId xmlns:p14="http://schemas.microsoft.com/office/powerpoint/2010/main" val="273377809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1192" b="21634"/>
          <a:stretch/>
        </p:blipFill>
        <p:spPr>
          <a:xfrm>
            <a:off x="180000" y="1926772"/>
            <a:ext cx="8498008" cy="4751228"/>
          </a:xfrm>
          <a:prstGeom prst="rect">
            <a:avLst/>
          </a:prstGeom>
        </p:spPr>
      </p:pic>
    </p:spTree>
    <p:extLst>
      <p:ext uri="{BB962C8B-B14F-4D97-AF65-F5344CB8AC3E}">
        <p14:creationId xmlns:p14="http://schemas.microsoft.com/office/powerpoint/2010/main" val="1372979042"/>
      </p:ext>
    </p:extLst>
  </p:cSld>
  <p:clrMapOvr>
    <a:masterClrMapping/>
  </p:clrMapOvr>
  <p:transition spd="med">
    <p:pull/>
  </p:transition>
</p:sld>
</file>

<file path=ppt/theme/theme1.xml><?xml version="1.0" encoding="utf-8"?>
<a:theme xmlns:a="http://schemas.openxmlformats.org/drawingml/2006/main" name="SUPRIMO Theme">
  <a:themeElements>
    <a:clrScheme name="Benutzerdefiniert 1">
      <a:dk1>
        <a:srgbClr val="000000"/>
      </a:dk1>
      <a:lt1>
        <a:srgbClr val="FFFFFF"/>
      </a:lt1>
      <a:dk2>
        <a:srgbClr val="7A5B58"/>
      </a:dk2>
      <a:lt2>
        <a:srgbClr val="E7E6E6"/>
      </a:lt2>
      <a:accent1>
        <a:srgbClr val="CF0000"/>
      </a:accent1>
      <a:accent2>
        <a:srgbClr val="FED6D1"/>
      </a:accent2>
      <a:accent3>
        <a:srgbClr val="FEADA3"/>
      </a:accent3>
      <a:accent4>
        <a:srgbClr val="FE8576"/>
      </a:accent4>
      <a:accent5>
        <a:srgbClr val="D11700"/>
      </a:accent5>
      <a:accent6>
        <a:srgbClr val="8B0F00"/>
      </a:accent6>
      <a:hlink>
        <a:srgbClr val="48A1FA"/>
      </a:hlink>
      <a:folHlink>
        <a:srgbClr val="C490AA"/>
      </a:folHlink>
    </a:clrScheme>
    <a:fontScheme name="Roboto_PT Sans">
      <a:majorFont>
        <a:latin typeface="DIN-Bold"/>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one_Main_Theme" id="{984CA928-AC55-48D1-A2CF-EFEF96F6FFC2}" vid="{10C4037B-0339-4D19-8E02-D5EA7933CD33}"/>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4FCD60-F9EA-48E8-B79C-445D6ED8277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9F8A322-0875-4E98-98E2-55C3263D6AD9}">
  <ds:schemaRefs>
    <ds:schemaRef ds:uri="http://schemas.microsoft.com/sharepoint/v3/contenttype/forms"/>
  </ds:schemaRefs>
</ds:datastoreItem>
</file>

<file path=customXml/itemProps3.xml><?xml version="1.0" encoding="utf-8"?>
<ds:datastoreItem xmlns:ds="http://schemas.openxmlformats.org/officeDocument/2006/customXml" ds:itemID="{19741931-1957-4A93-B058-D0D51C2D8C95}"/>
</file>

<file path=docProps/app.xml><?xml version="1.0" encoding="utf-8"?>
<Properties xmlns="http://schemas.openxmlformats.org/officeDocument/2006/extended-properties" xmlns:vt="http://schemas.openxmlformats.org/officeDocument/2006/docPropsVTypes">
  <Template>BBone_Main_Theme</Template>
  <TotalTime>0</TotalTime>
  <Words>1738</Words>
  <Application>Microsoft Office PowerPoint</Application>
  <PresentationFormat>Presentación en pantalla (4:3)</PresentationFormat>
  <Paragraphs>147</Paragraphs>
  <Slides>28</Slides>
  <Notes>1</Notes>
  <HiddenSlides>1</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Calibri</vt:lpstr>
      <vt:lpstr>Din-Bold</vt:lpstr>
      <vt:lpstr>Din-Bold</vt:lpstr>
      <vt:lpstr>DIN-Regular</vt:lpstr>
      <vt:lpstr>SUPRIMO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isakoff</dc:creator>
  <cp:lastModifiedBy>Rüschenbaum Patrick</cp:lastModifiedBy>
  <cp:revision>1044</cp:revision>
  <dcterms:created xsi:type="dcterms:W3CDTF">2016-08-03T18:01:43Z</dcterms:created>
  <dcterms:modified xsi:type="dcterms:W3CDTF">2021-12-17T10:34:49Z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